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embeddedFontLst>
    <p:embeddedFont>
      <p:font typeface="Roboto"/>
      <p:regular r:id="rId44"/>
      <p:bold r:id="rId45"/>
      <p:italic r:id="rId46"/>
      <p:boldItalic r:id="rId47"/>
    </p:embeddedFont>
    <p:embeddedFont>
      <p:font typeface="Century Gothic"/>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iR0VP2kMKbkYar31mInW/w7rt7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Roboto-regular.fntdata"/><Relationship Id="rId43" Type="http://schemas.openxmlformats.org/officeDocument/2006/relationships/slide" Target="slides/slide39.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enturyGothic-regular.fntdata"/><Relationship Id="rId47" Type="http://schemas.openxmlformats.org/officeDocument/2006/relationships/font" Target="fonts/Roboto-boldItalic.fntdata"/><Relationship Id="rId49" Type="http://schemas.openxmlformats.org/officeDocument/2006/relationships/font" Target="fonts/Century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CenturyGothic-boldItalic.fntdata"/><Relationship Id="rId50" Type="http://schemas.openxmlformats.org/officeDocument/2006/relationships/font" Target="fonts/CenturyGothic-italic.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9"/>
          <p:cNvSpPr/>
          <p:nvPr>
            <p:ph idx="2" type="pic"/>
          </p:nvPr>
        </p:nvSpPr>
        <p:spPr>
          <a:xfrm>
            <a:off x="5183188" y="987425"/>
            <a:ext cx="6172200" cy="4873625"/>
          </a:xfrm>
          <a:prstGeom prst="rect">
            <a:avLst/>
          </a:prstGeom>
          <a:noFill/>
          <a:ln>
            <a:noFill/>
          </a:ln>
        </p:spPr>
      </p:sp>
      <p:sp>
        <p:nvSpPr>
          <p:cNvPr id="64" name="Google Shape;64;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5.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investopedia.com/articles/investing/102215/4-reasons-why-price-crude-oil-dropped.as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4.png"/><Relationship Id="rId4" Type="http://schemas.openxmlformats.org/officeDocument/2006/relationships/image" Target="../media/image47.png"/><Relationship Id="rId5"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46.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48.png"/><Relationship Id="rId5"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50.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0" y="2106211"/>
            <a:ext cx="12192000" cy="2387600"/>
          </a:xfrm>
          <a:prstGeom prst="rect">
            <a:avLst/>
          </a:prstGeom>
          <a:noFill/>
          <a:ln>
            <a:noFill/>
          </a:ln>
        </p:spPr>
        <p:txBody>
          <a:bodyPr anchorCtr="0" anchor="b" bIns="45700" lIns="91425" spcFirstLastPara="1" rIns="91425" wrap="square" tIns="45700">
            <a:normAutofit fontScale="90000"/>
          </a:bodyPr>
          <a:lstStyle/>
          <a:p>
            <a:pPr indent="0" lvl="0" marL="0" marR="0" rtl="0" algn="ctr">
              <a:lnSpc>
                <a:spcPct val="100000"/>
              </a:lnSpc>
              <a:spcBef>
                <a:spcPts val="0"/>
              </a:spcBef>
              <a:spcAft>
                <a:spcPts val="0"/>
              </a:spcAft>
              <a:buClr>
                <a:srgbClr val="FF0000"/>
              </a:buClr>
              <a:buSzPts val="5400"/>
              <a:buFont typeface="Algerian"/>
              <a:buNone/>
            </a:pPr>
            <a:r>
              <a:rPr b="1" i="0" lang="en-IN" u="none" cap="none" strike="noStrike">
                <a:solidFill>
                  <a:srgbClr val="FF0000"/>
                </a:solidFill>
                <a:latin typeface="Algerian"/>
                <a:ea typeface="Algerian"/>
                <a:cs typeface="Algerian"/>
                <a:sym typeface="Algerian"/>
              </a:rPr>
              <a:t>OIL PRICE PREDICTION</a:t>
            </a:r>
            <a:br>
              <a:rPr b="0" i="0" lang="en-IN" sz="800" u="none" cap="none" strike="noStrike">
                <a:solidFill>
                  <a:srgbClr val="000000"/>
                </a:solidFill>
                <a:latin typeface="Arial"/>
                <a:ea typeface="Arial"/>
                <a:cs typeface="Arial"/>
                <a:sym typeface="Arial"/>
              </a:rPr>
            </a:br>
            <a:r>
              <a:rPr b="1" i="0" lang="en-IN" sz="4900" u="none" cap="none" strike="noStrike">
                <a:solidFill>
                  <a:srgbClr val="002776"/>
                </a:solidFill>
                <a:latin typeface="Algerian"/>
                <a:ea typeface="Algerian"/>
                <a:cs typeface="Algerian"/>
                <a:sym typeface="Algerian"/>
              </a:rPr>
              <a:t> </a:t>
            </a:r>
            <a:r>
              <a:rPr b="1" lang="en-IN" sz="4900">
                <a:solidFill>
                  <a:srgbClr val="002776"/>
                </a:solidFill>
                <a:latin typeface="Algerian"/>
                <a:ea typeface="Algerian"/>
                <a:cs typeface="Algerian"/>
                <a:sym typeface="Algerian"/>
              </a:rPr>
              <a:t>Group-3</a:t>
            </a:r>
            <a:br>
              <a:rPr b="1" i="0" lang="en-IN" sz="4900" u="none" cap="none" strike="noStrike">
                <a:solidFill>
                  <a:srgbClr val="002776"/>
                </a:solidFill>
                <a:latin typeface="Algerian"/>
                <a:ea typeface="Algerian"/>
                <a:cs typeface="Algerian"/>
                <a:sym typeface="Algerian"/>
              </a:rPr>
            </a:br>
            <a:r>
              <a:rPr b="1" i="0" lang="en-IN" sz="4900" u="none" cap="none" strike="noStrike">
                <a:solidFill>
                  <a:srgbClr val="002776"/>
                </a:solidFill>
                <a:latin typeface="Algerian"/>
                <a:ea typeface="Algerian"/>
                <a:cs typeface="Algerian"/>
                <a:sym typeface="Algerian"/>
              </a:rPr>
              <a:t> Mentor: Karthik</a:t>
            </a:r>
            <a:br>
              <a:rPr b="0" i="0" lang="en-IN" sz="3200" u="none" cap="none" strike="noStrike">
                <a:solidFill>
                  <a:srgbClr val="000000"/>
                </a:solidFill>
                <a:latin typeface="Arial"/>
                <a:ea typeface="Arial"/>
                <a:cs typeface="Arial"/>
                <a:sym typeface="Arial"/>
              </a:rPr>
            </a:br>
            <a:r>
              <a:rPr b="1" i="0" lang="en-IN" sz="3200" u="none" cap="none" strike="noStrike">
                <a:solidFill>
                  <a:srgbClr val="002776"/>
                </a:solidFill>
                <a:latin typeface="Verdana"/>
                <a:ea typeface="Verdana"/>
                <a:cs typeface="Verdana"/>
                <a:sym typeface="Verdana"/>
              </a:rPr>
              <a:t> </a:t>
            </a:r>
            <a:br>
              <a:rPr b="0" i="0" lang="en-IN" sz="800" u="none" cap="none" strike="noStrike">
                <a:solidFill>
                  <a:srgbClr val="000000"/>
                </a:solidFill>
                <a:latin typeface="Arial"/>
                <a:ea typeface="Arial"/>
                <a:cs typeface="Arial"/>
                <a:sym typeface="Arial"/>
              </a:rPr>
            </a:br>
            <a:endParaRPr sz="1000"/>
          </a:p>
        </p:txBody>
      </p:sp>
      <p:sp>
        <p:nvSpPr>
          <p:cNvPr id="85" name="Google Shape;85;p1"/>
          <p:cNvSpPr txBox="1"/>
          <p:nvPr>
            <p:ph idx="1" type="subTitle"/>
          </p:nvPr>
        </p:nvSpPr>
        <p:spPr>
          <a:xfrm>
            <a:off x="4626016" y="5361389"/>
            <a:ext cx="7469529" cy="564849"/>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Clr>
                <a:srgbClr val="002776"/>
              </a:buClr>
              <a:buSzPts val="600"/>
              <a:buNone/>
            </a:pPr>
            <a:r>
              <a:rPr b="1" i="0" lang="en-IN" sz="11200" u="none" cap="none" strike="noStrike">
                <a:solidFill>
                  <a:srgbClr val="002776"/>
                </a:solidFill>
                <a:latin typeface="Algerian"/>
                <a:ea typeface="Algerian"/>
                <a:cs typeface="Algerian"/>
                <a:sym typeface="Algerian"/>
              </a:rPr>
              <a:t> Date :</a:t>
            </a:r>
            <a:r>
              <a:rPr b="1" lang="en-IN" sz="11200">
                <a:solidFill>
                  <a:srgbClr val="002776"/>
                </a:solidFill>
                <a:latin typeface="Algerian"/>
                <a:ea typeface="Algerian"/>
                <a:cs typeface="Algerian"/>
                <a:sym typeface="Algerian"/>
              </a:rPr>
              <a:t>13</a:t>
            </a:r>
            <a:r>
              <a:rPr b="1" i="0" lang="en-IN" sz="11200" u="none" cap="none" strike="noStrike">
                <a:solidFill>
                  <a:srgbClr val="002776"/>
                </a:solidFill>
                <a:latin typeface="Algerian"/>
                <a:ea typeface="Algerian"/>
                <a:cs typeface="Algerian"/>
                <a:sym typeface="Algerian"/>
              </a:rPr>
              <a:t>/06/2023</a:t>
            </a:r>
            <a:endParaRPr sz="11200"/>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b="1">
              <a:solidFill>
                <a:srgbClr val="002776"/>
              </a:solidFill>
              <a:latin typeface="Verdana"/>
              <a:ea typeface="Verdana"/>
              <a:cs typeface="Verdana"/>
              <a:sym typeface="Verdana"/>
            </a:endParaRPr>
          </a:p>
          <a:p>
            <a:pPr indent="0" lvl="0" marL="0" rtl="0" algn="ctr">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838200" y="2324554"/>
            <a:ext cx="10515600" cy="1015805"/>
          </a:xfrm>
          <a:prstGeom prst="rect">
            <a:avLst/>
          </a:prstGeom>
          <a:solidFill>
            <a:srgbClr val="FFC00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Feature Transformations and Stability Test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0" y="286809"/>
            <a:ext cx="12192000" cy="646331"/>
          </a:xfrm>
          <a:prstGeom prst="rect">
            <a:avLst/>
          </a:prstGeom>
          <a:solidFill>
            <a:srgbClr val="FFC000"/>
          </a:solid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rgbClr val="1F3864"/>
              </a:buClr>
              <a:buSzPts val="4000"/>
              <a:buFont typeface="Calibri"/>
              <a:buNone/>
            </a:pPr>
            <a:r>
              <a:rPr b="1" lang="en-IN" sz="4000">
                <a:solidFill>
                  <a:srgbClr val="1F3864"/>
                </a:solidFill>
                <a:latin typeface="Calibri"/>
                <a:ea typeface="Calibri"/>
                <a:cs typeface="Calibri"/>
                <a:sym typeface="Calibri"/>
              </a:rPr>
              <a:t>Data skewness after transformations</a:t>
            </a:r>
            <a:endParaRPr/>
          </a:p>
        </p:txBody>
      </p:sp>
      <p:sp>
        <p:nvSpPr>
          <p:cNvPr id="155" name="Google Shape;155;p11"/>
          <p:cNvSpPr txBox="1"/>
          <p:nvPr/>
        </p:nvSpPr>
        <p:spPr>
          <a:xfrm>
            <a:off x="38877" y="5540139"/>
            <a:ext cx="11961845"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000"/>
              <a:buFont typeface="Noto Sans Symbols"/>
              <a:buChar char="❖"/>
            </a:pPr>
            <a:r>
              <a:rPr b="1" lang="en-IN" sz="2000">
                <a:solidFill>
                  <a:srgbClr val="002060"/>
                </a:solidFill>
                <a:latin typeface="Calibri"/>
                <a:ea typeface="Calibri"/>
                <a:cs typeface="Calibri"/>
                <a:sym typeface="Calibri"/>
              </a:rPr>
              <a:t>Actual data is right skewed so after doing standardisation also skewness could not bring to normal.</a:t>
            </a:r>
            <a:endParaRPr/>
          </a:p>
        </p:txBody>
      </p:sp>
      <p:pic>
        <p:nvPicPr>
          <p:cNvPr id="156" name="Google Shape;156;p11"/>
          <p:cNvPicPr preferRelativeResize="0"/>
          <p:nvPr>
            <p:ph idx="1" type="body"/>
          </p:nvPr>
        </p:nvPicPr>
        <p:blipFill rotWithShape="1">
          <a:blip r:embed="rId3">
            <a:alphaModFix/>
          </a:blip>
          <a:srcRect b="0" l="0" r="0" t="0"/>
          <a:stretch/>
        </p:blipFill>
        <p:spPr>
          <a:xfrm>
            <a:off x="453804" y="1380931"/>
            <a:ext cx="5471135" cy="4098451"/>
          </a:xfrm>
          <a:prstGeom prst="rect">
            <a:avLst/>
          </a:prstGeom>
          <a:noFill/>
          <a:ln>
            <a:noFill/>
          </a:ln>
        </p:spPr>
      </p:pic>
      <p:pic>
        <p:nvPicPr>
          <p:cNvPr id="157" name="Google Shape;157;p11"/>
          <p:cNvPicPr preferRelativeResize="0"/>
          <p:nvPr>
            <p:ph idx="2" type="body"/>
          </p:nvPr>
        </p:nvPicPr>
        <p:blipFill rotWithShape="1">
          <a:blip r:embed="rId4">
            <a:alphaModFix/>
          </a:blip>
          <a:srcRect b="0" l="0" r="0" t="0"/>
          <a:stretch/>
        </p:blipFill>
        <p:spPr>
          <a:xfrm>
            <a:off x="6172200" y="1380931"/>
            <a:ext cx="5181600" cy="409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0" y="286809"/>
            <a:ext cx="12192000" cy="646331"/>
          </a:xfrm>
          <a:prstGeom prst="rect">
            <a:avLst/>
          </a:prstGeom>
          <a:solidFill>
            <a:srgbClr val="FFC000"/>
          </a:solid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rgbClr val="1F3864"/>
              </a:buClr>
              <a:buSzPts val="4000"/>
              <a:buFont typeface="Calibri"/>
              <a:buNone/>
            </a:pPr>
            <a:r>
              <a:rPr b="1" lang="en-IN" sz="4000">
                <a:solidFill>
                  <a:srgbClr val="1F3864"/>
                </a:solidFill>
                <a:latin typeface="Calibri"/>
                <a:ea typeface="Calibri"/>
                <a:cs typeface="Calibri"/>
                <a:sym typeface="Calibri"/>
              </a:rPr>
              <a:t>Data skewness after Log Transformations</a:t>
            </a:r>
            <a:endParaRPr/>
          </a:p>
        </p:txBody>
      </p:sp>
      <p:sp>
        <p:nvSpPr>
          <p:cNvPr id="163" name="Google Shape;163;p12"/>
          <p:cNvSpPr txBox="1"/>
          <p:nvPr/>
        </p:nvSpPr>
        <p:spPr>
          <a:xfrm>
            <a:off x="38877" y="6171081"/>
            <a:ext cx="11961845"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000"/>
              <a:buFont typeface="Noto Sans Symbols"/>
              <a:buChar char="❖"/>
            </a:pPr>
            <a:r>
              <a:rPr b="1" lang="en-IN" sz="2000">
                <a:solidFill>
                  <a:srgbClr val="002060"/>
                </a:solidFill>
                <a:latin typeface="Calibri"/>
                <a:ea typeface="Calibri"/>
                <a:cs typeface="Calibri"/>
                <a:sym typeface="Calibri"/>
              </a:rPr>
              <a:t>After Log transformations skewness changed and still we will check for its stability by ADF test.</a:t>
            </a:r>
            <a:endParaRPr/>
          </a:p>
        </p:txBody>
      </p:sp>
      <p:pic>
        <p:nvPicPr>
          <p:cNvPr id="164" name="Google Shape;164;p12"/>
          <p:cNvPicPr preferRelativeResize="0"/>
          <p:nvPr>
            <p:ph idx="1" type="body"/>
          </p:nvPr>
        </p:nvPicPr>
        <p:blipFill rotWithShape="1">
          <a:blip r:embed="rId3">
            <a:alphaModFix/>
          </a:blip>
          <a:srcRect b="0" l="0" r="0" t="0"/>
          <a:stretch/>
        </p:blipFill>
        <p:spPr>
          <a:xfrm>
            <a:off x="298580" y="1315616"/>
            <a:ext cx="4002832" cy="4572000"/>
          </a:xfrm>
          <a:prstGeom prst="rect">
            <a:avLst/>
          </a:prstGeom>
          <a:noFill/>
          <a:ln>
            <a:noFill/>
          </a:ln>
        </p:spPr>
      </p:pic>
      <p:pic>
        <p:nvPicPr>
          <p:cNvPr id="165" name="Google Shape;165;p12"/>
          <p:cNvPicPr preferRelativeResize="0"/>
          <p:nvPr>
            <p:ph idx="2" type="body"/>
          </p:nvPr>
        </p:nvPicPr>
        <p:blipFill rotWithShape="1">
          <a:blip r:embed="rId4">
            <a:alphaModFix/>
          </a:blip>
          <a:srcRect b="0" l="0" r="0" t="0"/>
          <a:stretch/>
        </p:blipFill>
        <p:spPr>
          <a:xfrm>
            <a:off x="3906417" y="1315616"/>
            <a:ext cx="4873689" cy="47399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838200" y="365125"/>
            <a:ext cx="10515600" cy="819863"/>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ADF Test</a:t>
            </a:r>
            <a:endParaRPr/>
          </a:p>
        </p:txBody>
      </p:sp>
      <p:pic>
        <p:nvPicPr>
          <p:cNvPr id="171" name="Google Shape;171;p13"/>
          <p:cNvPicPr preferRelativeResize="0"/>
          <p:nvPr>
            <p:ph idx="1" type="body"/>
          </p:nvPr>
        </p:nvPicPr>
        <p:blipFill rotWithShape="1">
          <a:blip r:embed="rId3">
            <a:alphaModFix/>
          </a:blip>
          <a:srcRect b="0" l="0" r="0" t="0"/>
          <a:stretch/>
        </p:blipFill>
        <p:spPr>
          <a:xfrm>
            <a:off x="3480319" y="1810139"/>
            <a:ext cx="5029199" cy="2359832"/>
          </a:xfrm>
          <a:prstGeom prst="rect">
            <a:avLst/>
          </a:prstGeom>
          <a:noFill/>
          <a:ln>
            <a:noFill/>
          </a:ln>
        </p:spPr>
      </p:pic>
      <p:sp>
        <p:nvSpPr>
          <p:cNvPr id="172" name="Google Shape;172;p13"/>
          <p:cNvSpPr txBox="1"/>
          <p:nvPr/>
        </p:nvSpPr>
        <p:spPr>
          <a:xfrm>
            <a:off x="968829" y="4721290"/>
            <a:ext cx="10666445"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Noto Sans Symbols"/>
              <a:buChar char="❖"/>
            </a:pPr>
            <a:r>
              <a:rPr b="1" lang="en-IN" sz="1800">
                <a:solidFill>
                  <a:srgbClr val="1F3864"/>
                </a:solidFill>
                <a:latin typeface="Calibri"/>
                <a:ea typeface="Calibri"/>
                <a:cs typeface="Calibri"/>
                <a:sym typeface="Calibri"/>
              </a:rPr>
              <a:t>It internally does Hypothesis test</a:t>
            </a:r>
            <a:endParaRPr/>
          </a:p>
          <a:p>
            <a:pPr indent="-285750" lvl="0" marL="285750" marR="0" rtl="0" algn="l">
              <a:spcBef>
                <a:spcPts val="0"/>
              </a:spcBef>
              <a:spcAft>
                <a:spcPts val="0"/>
              </a:spcAft>
              <a:buClr>
                <a:srgbClr val="1F3864"/>
              </a:buClr>
              <a:buSzPts val="1800"/>
              <a:buFont typeface="Noto Sans Symbols"/>
              <a:buChar char="❖"/>
            </a:pPr>
            <a:r>
              <a:rPr b="1" lang="en-IN" sz="1800">
                <a:solidFill>
                  <a:srgbClr val="1F3864"/>
                </a:solidFill>
                <a:latin typeface="Calibri"/>
                <a:ea typeface="Calibri"/>
                <a:cs typeface="Calibri"/>
                <a:sym typeface="Calibri"/>
              </a:rPr>
              <a:t>We will take Ho(Null Hypothesis) as Not stationary.</a:t>
            </a:r>
            <a:endParaRPr/>
          </a:p>
          <a:p>
            <a:pPr indent="-285750" lvl="0" marL="285750" marR="0" rtl="0" algn="l">
              <a:spcBef>
                <a:spcPts val="0"/>
              </a:spcBef>
              <a:spcAft>
                <a:spcPts val="0"/>
              </a:spcAft>
              <a:buClr>
                <a:srgbClr val="1F3864"/>
              </a:buClr>
              <a:buSzPts val="1800"/>
              <a:buFont typeface="Noto Sans Symbols"/>
              <a:buChar char="❖"/>
            </a:pPr>
            <a:r>
              <a:rPr b="1" lang="en-IN" sz="1800">
                <a:solidFill>
                  <a:srgbClr val="1F3864"/>
                </a:solidFill>
                <a:latin typeface="Calibri"/>
                <a:ea typeface="Calibri"/>
                <a:cs typeface="Calibri"/>
                <a:sym typeface="Calibri"/>
              </a:rPr>
              <a:t>If p value higher than alpha value we will fail to reject Null hypothesis</a:t>
            </a:r>
            <a:endParaRPr/>
          </a:p>
          <a:p>
            <a:pPr indent="-285750" lvl="0" marL="285750" marR="0" rtl="0" algn="l">
              <a:spcBef>
                <a:spcPts val="0"/>
              </a:spcBef>
              <a:spcAft>
                <a:spcPts val="0"/>
              </a:spcAft>
              <a:buClr>
                <a:srgbClr val="1F3864"/>
              </a:buClr>
              <a:buSzPts val="1800"/>
              <a:buFont typeface="Noto Sans Symbols"/>
              <a:buChar char="❖"/>
            </a:pPr>
            <a:r>
              <a:rPr b="1" lang="en-IN" sz="1800">
                <a:solidFill>
                  <a:srgbClr val="1F3864"/>
                </a:solidFill>
                <a:latin typeface="Calibri"/>
                <a:ea typeface="Calibri"/>
                <a:cs typeface="Calibri"/>
                <a:sym typeface="Calibri"/>
              </a:rPr>
              <a:t>And p &lt; alpha then accept Alternate Hypothesis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838200" y="365126"/>
            <a:ext cx="11114314" cy="825500"/>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b="1" lang="en-IN" sz="3600"/>
              <a:t>Stability after LOG transformation Using ADF test</a:t>
            </a:r>
            <a:r>
              <a:rPr b="1" lang="en-IN"/>
              <a:t>                                                                          </a:t>
            </a:r>
            <a:endParaRPr/>
          </a:p>
        </p:txBody>
      </p:sp>
      <p:pic>
        <p:nvPicPr>
          <p:cNvPr id="178" name="Google Shape;178;p14"/>
          <p:cNvPicPr preferRelativeResize="0"/>
          <p:nvPr>
            <p:ph idx="1" type="body"/>
          </p:nvPr>
        </p:nvPicPr>
        <p:blipFill rotWithShape="1">
          <a:blip r:embed="rId3">
            <a:alphaModFix/>
          </a:blip>
          <a:srcRect b="0" l="0" r="0" t="0"/>
          <a:stretch/>
        </p:blipFill>
        <p:spPr>
          <a:xfrm>
            <a:off x="1716833" y="1690688"/>
            <a:ext cx="7884367" cy="3894039"/>
          </a:xfrm>
          <a:prstGeom prst="rect">
            <a:avLst/>
          </a:prstGeom>
          <a:noFill/>
          <a:ln>
            <a:noFill/>
          </a:ln>
        </p:spPr>
      </p:pic>
      <p:sp>
        <p:nvSpPr>
          <p:cNvPr id="179" name="Google Shape;179;p14"/>
          <p:cNvSpPr txBox="1"/>
          <p:nvPr/>
        </p:nvSpPr>
        <p:spPr>
          <a:xfrm>
            <a:off x="945502" y="5161459"/>
            <a:ext cx="10300996"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1800"/>
              <a:buFont typeface="Noto Sans Symbols"/>
              <a:buChar char="❖"/>
            </a:pPr>
            <a:r>
              <a:rPr b="1" lang="en-IN" sz="1800">
                <a:solidFill>
                  <a:srgbClr val="002060"/>
                </a:solidFill>
                <a:latin typeface="Calibri"/>
                <a:ea typeface="Calibri"/>
                <a:cs typeface="Calibri"/>
                <a:sym typeface="Calibri"/>
              </a:rPr>
              <a:t>But after ADF test its showing with data not stationary condition since p value 0.61759.</a:t>
            </a:r>
            <a:endParaRPr/>
          </a:p>
          <a:p>
            <a:pPr indent="-285750" lvl="0" marL="285750" marR="0" rtl="0" algn="l">
              <a:spcBef>
                <a:spcPts val="0"/>
              </a:spcBef>
              <a:spcAft>
                <a:spcPts val="0"/>
              </a:spcAft>
              <a:buClr>
                <a:srgbClr val="002060"/>
              </a:buClr>
              <a:buSzPts val="1800"/>
              <a:buFont typeface="Noto Sans Symbols"/>
              <a:buChar char="❖"/>
            </a:pPr>
            <a:r>
              <a:rPr b="1" lang="en-IN" sz="1800">
                <a:solidFill>
                  <a:srgbClr val="002060"/>
                </a:solidFill>
                <a:latin typeface="Calibri"/>
                <a:ea typeface="Calibri"/>
                <a:cs typeface="Calibri"/>
                <a:sym typeface="Calibri"/>
              </a:rPr>
              <a:t>So failed to reject Null Hypothesis here since p&gt; alpha(0.05 by default)</a:t>
            </a:r>
            <a:endParaRPr/>
          </a:p>
          <a:p>
            <a:pPr indent="-285750" lvl="0" marL="285750" marR="0" rtl="0" algn="l">
              <a:spcBef>
                <a:spcPts val="0"/>
              </a:spcBef>
              <a:spcAft>
                <a:spcPts val="0"/>
              </a:spcAft>
              <a:buClr>
                <a:srgbClr val="002060"/>
              </a:buClr>
              <a:buSzPts val="1800"/>
              <a:buFont typeface="Noto Sans Symbols"/>
              <a:buChar char="❖"/>
            </a:pPr>
            <a:r>
              <a:rPr b="1" lang="en-IN" sz="1800">
                <a:solidFill>
                  <a:srgbClr val="002060"/>
                </a:solidFill>
                <a:latin typeface="Calibri"/>
                <a:ea typeface="Calibri"/>
                <a:cs typeface="Calibri"/>
                <a:sym typeface="Calibri"/>
              </a:rPr>
              <a:t>So log transformation not providing any stability.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838200" y="365125"/>
            <a:ext cx="10515600" cy="950491"/>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Square Root Transformation</a:t>
            </a:r>
            <a:endParaRPr/>
          </a:p>
        </p:txBody>
      </p:sp>
      <p:pic>
        <p:nvPicPr>
          <p:cNvPr id="185" name="Google Shape;185;p15"/>
          <p:cNvPicPr preferRelativeResize="0"/>
          <p:nvPr>
            <p:ph idx="1" type="body"/>
          </p:nvPr>
        </p:nvPicPr>
        <p:blipFill rotWithShape="1">
          <a:blip r:embed="rId3">
            <a:alphaModFix/>
          </a:blip>
          <a:srcRect b="0" l="0" r="0" t="0"/>
          <a:stretch/>
        </p:blipFill>
        <p:spPr>
          <a:xfrm>
            <a:off x="838200" y="1825624"/>
            <a:ext cx="5181600" cy="3083259"/>
          </a:xfrm>
          <a:prstGeom prst="rect">
            <a:avLst/>
          </a:prstGeom>
          <a:noFill/>
          <a:ln>
            <a:noFill/>
          </a:ln>
        </p:spPr>
      </p:pic>
      <p:pic>
        <p:nvPicPr>
          <p:cNvPr id="186" name="Google Shape;186;p15"/>
          <p:cNvPicPr preferRelativeResize="0"/>
          <p:nvPr>
            <p:ph idx="2" type="body"/>
          </p:nvPr>
        </p:nvPicPr>
        <p:blipFill rotWithShape="1">
          <a:blip r:embed="rId4">
            <a:alphaModFix/>
          </a:blip>
          <a:srcRect b="0" l="0" r="0" t="0"/>
          <a:stretch/>
        </p:blipFill>
        <p:spPr>
          <a:xfrm>
            <a:off x="6172199" y="1825625"/>
            <a:ext cx="5618747" cy="2954922"/>
          </a:xfrm>
          <a:prstGeom prst="rect">
            <a:avLst/>
          </a:prstGeom>
          <a:noFill/>
          <a:ln>
            <a:noFill/>
          </a:ln>
        </p:spPr>
      </p:pic>
      <p:sp>
        <p:nvSpPr>
          <p:cNvPr id="187" name="Google Shape;187;p15"/>
          <p:cNvSpPr txBox="1"/>
          <p:nvPr/>
        </p:nvSpPr>
        <p:spPr>
          <a:xfrm>
            <a:off x="978568" y="5165558"/>
            <a:ext cx="10375232"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2"/>
              </a:buClr>
              <a:buSzPts val="1800"/>
              <a:buFont typeface="Noto Sans Symbols"/>
              <a:buChar char="❖"/>
            </a:pPr>
            <a:r>
              <a:rPr lang="en-IN" sz="1800">
                <a:solidFill>
                  <a:schemeClr val="dk2"/>
                </a:solidFill>
                <a:latin typeface="Calibri"/>
                <a:ea typeface="Calibri"/>
                <a:cs typeface="Calibri"/>
                <a:sym typeface="Calibri"/>
              </a:rPr>
              <a:t>After Square Root Transformation Skewness not Rectified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838200" y="365126"/>
            <a:ext cx="10515600" cy="1158874"/>
          </a:xfrm>
          <a:prstGeom prst="rect">
            <a:avLst/>
          </a:prstGeom>
          <a:solidFill>
            <a:srgbClr val="FFC000"/>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a:t>Stability Test After Square Root Transformation</a:t>
            </a:r>
            <a:endParaRPr/>
          </a:p>
        </p:txBody>
      </p:sp>
      <p:pic>
        <p:nvPicPr>
          <p:cNvPr id="193" name="Google Shape;193;p16"/>
          <p:cNvPicPr preferRelativeResize="0"/>
          <p:nvPr>
            <p:ph idx="1" type="body"/>
          </p:nvPr>
        </p:nvPicPr>
        <p:blipFill rotWithShape="1">
          <a:blip r:embed="rId3">
            <a:alphaModFix/>
          </a:blip>
          <a:srcRect b="0" l="0" r="0" t="0"/>
          <a:stretch/>
        </p:blipFill>
        <p:spPr>
          <a:xfrm>
            <a:off x="2662989" y="1524000"/>
            <a:ext cx="5534527" cy="2598821"/>
          </a:xfrm>
          <a:prstGeom prst="rect">
            <a:avLst/>
          </a:prstGeom>
          <a:noFill/>
          <a:ln>
            <a:noFill/>
          </a:ln>
        </p:spPr>
      </p:pic>
      <p:sp>
        <p:nvSpPr>
          <p:cNvPr id="194" name="Google Shape;194;p16"/>
          <p:cNvSpPr txBox="1"/>
          <p:nvPr/>
        </p:nvSpPr>
        <p:spPr>
          <a:xfrm>
            <a:off x="497305" y="4636168"/>
            <a:ext cx="11309684"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Noto Sans Symbols"/>
              <a:buChar char="❖"/>
            </a:pPr>
            <a:r>
              <a:rPr lang="en-IN" sz="1800">
                <a:solidFill>
                  <a:srgbClr val="1F3864"/>
                </a:solidFill>
                <a:latin typeface="Calibri"/>
                <a:ea typeface="Calibri"/>
                <a:cs typeface="Calibri"/>
                <a:sym typeface="Calibri"/>
              </a:rPr>
              <a:t>Here we get p&gt;alpha so Failed to reject null hypothesis and the data transform is not fit to provide stability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838200" y="365125"/>
            <a:ext cx="10515600" cy="1081120"/>
          </a:xfrm>
          <a:prstGeom prst="rect">
            <a:avLst/>
          </a:prstGeom>
          <a:solidFill>
            <a:srgbClr val="FFC00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Exponential Transformation</a:t>
            </a:r>
            <a:endParaRPr/>
          </a:p>
        </p:txBody>
      </p:sp>
      <p:pic>
        <p:nvPicPr>
          <p:cNvPr id="200" name="Google Shape;200;p17"/>
          <p:cNvPicPr preferRelativeResize="0"/>
          <p:nvPr>
            <p:ph idx="1" type="body"/>
          </p:nvPr>
        </p:nvPicPr>
        <p:blipFill rotWithShape="1">
          <a:blip r:embed="rId3">
            <a:alphaModFix/>
          </a:blip>
          <a:srcRect b="0" l="0" r="0" t="0"/>
          <a:stretch/>
        </p:blipFill>
        <p:spPr>
          <a:xfrm>
            <a:off x="1034142" y="1660849"/>
            <a:ext cx="5525277" cy="3517641"/>
          </a:xfrm>
          <a:prstGeom prst="rect">
            <a:avLst/>
          </a:prstGeom>
          <a:noFill/>
          <a:ln>
            <a:noFill/>
          </a:ln>
        </p:spPr>
      </p:pic>
      <p:pic>
        <p:nvPicPr>
          <p:cNvPr id="201" name="Google Shape;201;p17"/>
          <p:cNvPicPr preferRelativeResize="0"/>
          <p:nvPr>
            <p:ph idx="2" type="body"/>
          </p:nvPr>
        </p:nvPicPr>
        <p:blipFill rotWithShape="1">
          <a:blip r:embed="rId4">
            <a:alphaModFix/>
          </a:blip>
          <a:srcRect b="0" l="0" r="0" t="0"/>
          <a:stretch/>
        </p:blipFill>
        <p:spPr>
          <a:xfrm>
            <a:off x="6652727" y="1828800"/>
            <a:ext cx="4870579" cy="2961233"/>
          </a:xfrm>
          <a:prstGeom prst="rect">
            <a:avLst/>
          </a:prstGeom>
          <a:noFill/>
          <a:ln>
            <a:noFill/>
          </a:ln>
        </p:spPr>
      </p:pic>
      <p:sp>
        <p:nvSpPr>
          <p:cNvPr id="202" name="Google Shape;202;p17"/>
          <p:cNvSpPr txBox="1"/>
          <p:nvPr/>
        </p:nvSpPr>
        <p:spPr>
          <a:xfrm>
            <a:off x="615820" y="5178490"/>
            <a:ext cx="11084768"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Noto Sans Symbols"/>
              <a:buChar char="❖"/>
            </a:pPr>
            <a:r>
              <a:rPr lang="en-IN" sz="1800">
                <a:solidFill>
                  <a:srgbClr val="1F3864"/>
                </a:solidFill>
                <a:latin typeface="Calibri"/>
                <a:ea typeface="Calibri"/>
                <a:cs typeface="Calibri"/>
                <a:sym typeface="Calibri"/>
              </a:rPr>
              <a:t>After exponential transformation skewness reduced and got stationarity.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838200" y="365126"/>
            <a:ext cx="10515600" cy="1025136"/>
          </a:xfrm>
          <a:prstGeom prst="rect">
            <a:avLst/>
          </a:prstGeom>
          <a:solidFill>
            <a:srgbClr val="FFC00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Calibri"/>
              <a:buNone/>
            </a:pPr>
            <a:r>
              <a:rPr lang="en-IN">
                <a:solidFill>
                  <a:srgbClr val="1F3864"/>
                </a:solidFill>
              </a:rPr>
              <a:t>BOX COX Transformation</a:t>
            </a:r>
            <a:endParaRPr/>
          </a:p>
        </p:txBody>
      </p:sp>
      <p:pic>
        <p:nvPicPr>
          <p:cNvPr id="208" name="Google Shape;208;p18"/>
          <p:cNvPicPr preferRelativeResize="0"/>
          <p:nvPr>
            <p:ph idx="1" type="body"/>
          </p:nvPr>
        </p:nvPicPr>
        <p:blipFill rotWithShape="1">
          <a:blip r:embed="rId3">
            <a:alphaModFix/>
          </a:blip>
          <a:srcRect b="0" l="0" r="0" t="0"/>
          <a:stretch/>
        </p:blipFill>
        <p:spPr>
          <a:xfrm>
            <a:off x="838200" y="1630119"/>
            <a:ext cx="5181600" cy="2027482"/>
          </a:xfrm>
          <a:prstGeom prst="rect">
            <a:avLst/>
          </a:prstGeom>
          <a:noFill/>
          <a:ln>
            <a:noFill/>
          </a:ln>
        </p:spPr>
      </p:pic>
      <p:pic>
        <p:nvPicPr>
          <p:cNvPr id="209" name="Google Shape;209;p18"/>
          <p:cNvPicPr preferRelativeResize="0"/>
          <p:nvPr>
            <p:ph idx="2" type="body"/>
          </p:nvPr>
        </p:nvPicPr>
        <p:blipFill rotWithShape="1">
          <a:blip r:embed="rId4">
            <a:alphaModFix/>
          </a:blip>
          <a:srcRect b="0" l="0" r="0" t="0"/>
          <a:stretch/>
        </p:blipFill>
        <p:spPr>
          <a:xfrm>
            <a:off x="6172200" y="1630119"/>
            <a:ext cx="5181600" cy="2316239"/>
          </a:xfrm>
          <a:prstGeom prst="rect">
            <a:avLst/>
          </a:prstGeom>
          <a:noFill/>
          <a:ln>
            <a:noFill/>
          </a:ln>
        </p:spPr>
      </p:pic>
      <p:sp>
        <p:nvSpPr>
          <p:cNvPr id="210" name="Google Shape;210;p18"/>
          <p:cNvSpPr txBox="1"/>
          <p:nvPr/>
        </p:nvSpPr>
        <p:spPr>
          <a:xfrm>
            <a:off x="838200" y="4684295"/>
            <a:ext cx="518160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Noto Sans Symbols"/>
              <a:buChar char="❖"/>
            </a:pPr>
            <a:r>
              <a:rPr lang="en-IN" sz="1800">
                <a:solidFill>
                  <a:srgbClr val="1F3864"/>
                </a:solidFill>
                <a:latin typeface="Calibri"/>
                <a:ea typeface="Calibri"/>
                <a:cs typeface="Calibri"/>
                <a:sym typeface="Calibri"/>
              </a:rPr>
              <a:t>Here skewness reduced but not a perfect bell shaped symbol</a:t>
            </a:r>
            <a:endParaRPr/>
          </a:p>
          <a:p>
            <a:pPr indent="-285750" lvl="0" marL="285750" marR="0" rtl="0" algn="l">
              <a:spcBef>
                <a:spcPts val="0"/>
              </a:spcBef>
              <a:spcAft>
                <a:spcPts val="0"/>
              </a:spcAft>
              <a:buClr>
                <a:srgbClr val="1F3864"/>
              </a:buClr>
              <a:buSzPts val="1800"/>
              <a:buFont typeface="Noto Sans Symbols"/>
              <a:buChar char="❖"/>
            </a:pPr>
            <a:r>
              <a:rPr lang="en-IN" sz="1800">
                <a:solidFill>
                  <a:srgbClr val="1F3864"/>
                </a:solidFill>
                <a:latin typeface="Calibri"/>
                <a:ea typeface="Calibri"/>
                <a:cs typeface="Calibri"/>
                <a:sym typeface="Calibri"/>
              </a:rPr>
              <a:t>Above is the box cox equation.</a:t>
            </a:r>
            <a:endParaRPr/>
          </a:p>
        </p:txBody>
      </p:sp>
      <p:pic>
        <p:nvPicPr>
          <p:cNvPr id="211" name="Google Shape;211;p18"/>
          <p:cNvPicPr preferRelativeResize="0"/>
          <p:nvPr/>
        </p:nvPicPr>
        <p:blipFill rotWithShape="1">
          <a:blip r:embed="rId5">
            <a:alphaModFix/>
          </a:blip>
          <a:srcRect b="0" l="0" r="0" t="0"/>
          <a:stretch/>
        </p:blipFill>
        <p:spPr>
          <a:xfrm>
            <a:off x="5759116" y="4084560"/>
            <a:ext cx="5845169" cy="25376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838200" y="365126"/>
            <a:ext cx="10515600" cy="1118442"/>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Calibri"/>
              <a:buNone/>
            </a:pPr>
            <a:r>
              <a:rPr lang="en-IN">
                <a:solidFill>
                  <a:srgbClr val="1F3864"/>
                </a:solidFill>
              </a:rPr>
              <a:t>Stability After BOXCOX Transformation</a:t>
            </a:r>
            <a:endParaRPr/>
          </a:p>
        </p:txBody>
      </p:sp>
      <p:pic>
        <p:nvPicPr>
          <p:cNvPr id="217" name="Google Shape;217;p19"/>
          <p:cNvPicPr preferRelativeResize="0"/>
          <p:nvPr>
            <p:ph idx="1" type="body"/>
          </p:nvPr>
        </p:nvPicPr>
        <p:blipFill rotWithShape="1">
          <a:blip r:embed="rId3">
            <a:alphaModFix/>
          </a:blip>
          <a:srcRect b="0" l="0" r="0" t="0"/>
          <a:stretch/>
        </p:blipFill>
        <p:spPr>
          <a:xfrm>
            <a:off x="1742487" y="1483568"/>
            <a:ext cx="8707025" cy="2968874"/>
          </a:xfrm>
          <a:prstGeom prst="rect">
            <a:avLst/>
          </a:prstGeom>
          <a:noFill/>
          <a:ln>
            <a:noFill/>
          </a:ln>
        </p:spPr>
      </p:pic>
      <p:sp>
        <p:nvSpPr>
          <p:cNvPr id="218" name="Google Shape;218;p19"/>
          <p:cNvSpPr txBox="1"/>
          <p:nvPr/>
        </p:nvSpPr>
        <p:spPr>
          <a:xfrm>
            <a:off x="673768" y="4973053"/>
            <a:ext cx="11004885"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Noto Sans Symbols"/>
              <a:buChar char="❖"/>
            </a:pPr>
            <a:r>
              <a:rPr lang="en-IN" sz="1800">
                <a:solidFill>
                  <a:srgbClr val="1F3864"/>
                </a:solidFill>
                <a:latin typeface="Calibri"/>
                <a:ea typeface="Calibri"/>
                <a:cs typeface="Calibri"/>
                <a:sym typeface="Calibri"/>
              </a:rPr>
              <a:t>Even after BOXCOX the stability not Got.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0" y="295738"/>
            <a:ext cx="12192000" cy="707886"/>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none" cap="none" strike="noStrike">
                <a:solidFill>
                  <a:srgbClr val="1F3864"/>
                </a:solidFill>
                <a:latin typeface="Calibri"/>
                <a:ea typeface="Calibri"/>
                <a:cs typeface="Calibri"/>
                <a:sym typeface="Calibri"/>
              </a:rPr>
              <a:t>Business Problem</a:t>
            </a:r>
            <a:endParaRPr b="0" i="0" sz="4000" u="none" cap="none" strike="noStrike">
              <a:solidFill>
                <a:schemeClr val="dk1"/>
              </a:solidFill>
              <a:latin typeface="Calibri"/>
              <a:ea typeface="Calibri"/>
              <a:cs typeface="Calibri"/>
              <a:sym typeface="Calibri"/>
            </a:endParaRPr>
          </a:p>
        </p:txBody>
      </p:sp>
      <p:sp>
        <p:nvSpPr>
          <p:cNvPr id="91" name="Google Shape;91;p2"/>
          <p:cNvSpPr txBox="1"/>
          <p:nvPr/>
        </p:nvSpPr>
        <p:spPr>
          <a:xfrm>
            <a:off x="196770" y="1371124"/>
            <a:ext cx="11783027" cy="129266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IN" sz="2600" u="none" cap="none" strike="noStrike">
                <a:solidFill>
                  <a:srgbClr val="C00000"/>
                </a:solidFill>
                <a:latin typeface="Calibri"/>
                <a:ea typeface="Calibri"/>
                <a:cs typeface="Calibri"/>
                <a:sym typeface="Calibri"/>
              </a:rPr>
              <a:t>Oil price may fluctuate time to time based on more factors technical economical and natural as well as political so the forecasting may not be influenced by these some unexpected scenarios like Geopolitical issues (e.g.: War and Oil price Cap)</a:t>
            </a:r>
            <a:endParaRPr b="1" i="0" sz="2600" u="none" cap="none" strike="noStrike">
              <a:solidFill>
                <a:srgbClr val="000000"/>
              </a:solidFill>
              <a:latin typeface="Calibri"/>
              <a:ea typeface="Calibri"/>
              <a:cs typeface="Calibri"/>
              <a:sym typeface="Calibri"/>
            </a:endParaRPr>
          </a:p>
        </p:txBody>
      </p:sp>
      <p:grpSp>
        <p:nvGrpSpPr>
          <p:cNvPr id="92" name="Google Shape;92;p2"/>
          <p:cNvGrpSpPr/>
          <p:nvPr/>
        </p:nvGrpSpPr>
        <p:grpSpPr>
          <a:xfrm>
            <a:off x="196770" y="3466618"/>
            <a:ext cx="11995230" cy="2644152"/>
            <a:chOff x="467193" y="3674962"/>
            <a:chExt cx="11257614" cy="2644152"/>
          </a:xfrm>
        </p:grpSpPr>
        <p:sp>
          <p:nvSpPr>
            <p:cNvPr id="93" name="Google Shape;93;p2"/>
            <p:cNvSpPr txBox="1"/>
            <p:nvPr/>
          </p:nvSpPr>
          <p:spPr>
            <a:xfrm>
              <a:off x="467193" y="4165832"/>
              <a:ext cx="11257614" cy="215328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i="0" lang="en-IN" sz="2400" u="none" cap="none" strike="noStrike">
                  <a:solidFill>
                    <a:srgbClr val="000000"/>
                  </a:solidFill>
                  <a:latin typeface="Calibri"/>
                  <a:ea typeface="Calibri"/>
                  <a:cs typeface="Calibri"/>
                  <a:sym typeface="Calibri"/>
                </a:rPr>
                <a:t>Oil is a product that goes completely in a different direction for a single market event as the oil prices are rarely based on real-time data, instead, it is driven by externalities making our attempt to forecast it even more challenging</a:t>
              </a:r>
              <a:endParaRPr b="1" i="0" sz="24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i="0" lang="en-IN" sz="2400" u="none" cap="none" strike="noStrike">
                  <a:solidFill>
                    <a:srgbClr val="000000"/>
                  </a:solidFill>
                  <a:latin typeface="Calibri"/>
                  <a:ea typeface="Calibri"/>
                  <a:cs typeface="Calibri"/>
                  <a:sym typeface="Calibri"/>
                </a:rPr>
                <a:t>As the economy will be highly affected by oil prices our model will help to understand the pattern in prices to help the customers and businesses to make smart decisions.</a:t>
              </a:r>
              <a:endParaRPr b="1" i="0" sz="2400" u="none" cap="none" strike="noStrike">
                <a:solidFill>
                  <a:schemeClr val="dk1"/>
                </a:solidFill>
                <a:latin typeface="Calibri"/>
                <a:ea typeface="Calibri"/>
                <a:cs typeface="Calibri"/>
                <a:sym typeface="Calibri"/>
              </a:endParaRPr>
            </a:p>
          </p:txBody>
        </p:sp>
        <p:sp>
          <p:nvSpPr>
            <p:cNvPr id="94" name="Google Shape;94;p2"/>
            <p:cNvSpPr txBox="1"/>
            <p:nvPr/>
          </p:nvSpPr>
          <p:spPr>
            <a:xfrm>
              <a:off x="467193" y="3674962"/>
              <a:ext cx="244339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2000" u="none" cap="none" strike="noStrike">
                  <a:solidFill>
                    <a:schemeClr val="dk1"/>
                  </a:solidFill>
                  <a:latin typeface="Century Gothic"/>
                  <a:ea typeface="Century Gothic"/>
                  <a:cs typeface="Century Gothic"/>
                  <a:sym typeface="Century Gothic"/>
                </a:rPr>
                <a:t>Objective:</a:t>
              </a:r>
              <a:endParaRPr b="1" i="0" sz="20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838200" y="365126"/>
            <a:ext cx="10515600" cy="810532"/>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After BOXCOX Differencing</a:t>
            </a:r>
            <a:endParaRPr/>
          </a:p>
        </p:txBody>
      </p:sp>
      <p:pic>
        <p:nvPicPr>
          <p:cNvPr id="224" name="Google Shape;224;p20"/>
          <p:cNvPicPr preferRelativeResize="0"/>
          <p:nvPr>
            <p:ph idx="1" type="body"/>
          </p:nvPr>
        </p:nvPicPr>
        <p:blipFill rotWithShape="1">
          <a:blip r:embed="rId3">
            <a:alphaModFix/>
          </a:blip>
          <a:srcRect b="0" l="0" r="0" t="0"/>
          <a:stretch/>
        </p:blipFill>
        <p:spPr>
          <a:xfrm>
            <a:off x="914400" y="1408197"/>
            <a:ext cx="6242180" cy="3516729"/>
          </a:xfrm>
          <a:prstGeom prst="rect">
            <a:avLst/>
          </a:prstGeom>
          <a:noFill/>
          <a:ln>
            <a:noFill/>
          </a:ln>
        </p:spPr>
      </p:pic>
      <p:pic>
        <p:nvPicPr>
          <p:cNvPr id="225" name="Google Shape;225;p20"/>
          <p:cNvPicPr preferRelativeResize="0"/>
          <p:nvPr>
            <p:ph idx="2" type="body"/>
          </p:nvPr>
        </p:nvPicPr>
        <p:blipFill rotWithShape="1">
          <a:blip r:embed="rId4">
            <a:alphaModFix/>
          </a:blip>
          <a:srcRect b="0" l="0" r="0" t="0"/>
          <a:stretch/>
        </p:blipFill>
        <p:spPr>
          <a:xfrm>
            <a:off x="7156580" y="1282187"/>
            <a:ext cx="4197220" cy="3642740"/>
          </a:xfrm>
          <a:prstGeom prst="rect">
            <a:avLst/>
          </a:prstGeom>
          <a:noFill/>
          <a:ln>
            <a:noFill/>
          </a:ln>
        </p:spPr>
      </p:pic>
      <p:sp>
        <p:nvSpPr>
          <p:cNvPr id="226" name="Google Shape;226;p20"/>
          <p:cNvSpPr txBox="1"/>
          <p:nvPr/>
        </p:nvSpPr>
        <p:spPr>
          <a:xfrm>
            <a:off x="914400" y="5206482"/>
            <a:ext cx="10515600"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Noto Sans Symbols"/>
              <a:buChar char="❖"/>
            </a:pPr>
            <a:r>
              <a:rPr lang="en-IN" sz="1800">
                <a:solidFill>
                  <a:srgbClr val="1F3864"/>
                </a:solidFill>
                <a:latin typeface="Calibri"/>
                <a:ea typeface="Calibri"/>
                <a:cs typeface="Calibri"/>
                <a:sym typeface="Calibri"/>
              </a:rPr>
              <a:t>Skewness reduced after BOXCOX + DIFFERENCE WITH SIFT(1)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838200" y="365125"/>
            <a:ext cx="10515600" cy="826001"/>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Differencing LOG Transformation</a:t>
            </a:r>
            <a:endParaRPr/>
          </a:p>
        </p:txBody>
      </p:sp>
      <p:pic>
        <p:nvPicPr>
          <p:cNvPr id="232" name="Google Shape;232;p21"/>
          <p:cNvPicPr preferRelativeResize="0"/>
          <p:nvPr>
            <p:ph idx="1" type="body"/>
          </p:nvPr>
        </p:nvPicPr>
        <p:blipFill rotWithShape="1">
          <a:blip r:embed="rId3">
            <a:alphaModFix/>
          </a:blip>
          <a:srcRect b="0" l="0" r="0" t="0"/>
          <a:stretch/>
        </p:blipFill>
        <p:spPr>
          <a:xfrm>
            <a:off x="466531" y="1825625"/>
            <a:ext cx="5553269" cy="2634409"/>
          </a:xfrm>
          <a:prstGeom prst="rect">
            <a:avLst/>
          </a:prstGeom>
          <a:noFill/>
          <a:ln>
            <a:noFill/>
          </a:ln>
        </p:spPr>
      </p:pic>
      <p:pic>
        <p:nvPicPr>
          <p:cNvPr id="233" name="Google Shape;233;p21"/>
          <p:cNvPicPr preferRelativeResize="0"/>
          <p:nvPr>
            <p:ph idx="2" type="body"/>
          </p:nvPr>
        </p:nvPicPr>
        <p:blipFill rotWithShape="1">
          <a:blip r:embed="rId4">
            <a:alphaModFix/>
          </a:blip>
          <a:srcRect b="0" l="0" r="0" t="0"/>
          <a:stretch/>
        </p:blipFill>
        <p:spPr>
          <a:xfrm>
            <a:off x="6172200" y="1642188"/>
            <a:ext cx="5181600" cy="2817846"/>
          </a:xfrm>
          <a:prstGeom prst="rect">
            <a:avLst/>
          </a:prstGeom>
          <a:noFill/>
          <a:ln>
            <a:noFill/>
          </a:ln>
        </p:spPr>
      </p:pic>
      <p:sp>
        <p:nvSpPr>
          <p:cNvPr id="234" name="Google Shape;234;p21"/>
          <p:cNvSpPr txBox="1"/>
          <p:nvPr/>
        </p:nvSpPr>
        <p:spPr>
          <a:xfrm>
            <a:off x="317241" y="4851918"/>
            <a:ext cx="11541967"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Noto Sans Symbols"/>
              <a:buChar char="❖"/>
            </a:pPr>
            <a:r>
              <a:rPr lang="en-IN" sz="1800">
                <a:solidFill>
                  <a:srgbClr val="1F3864"/>
                </a:solidFill>
                <a:latin typeface="Calibri"/>
                <a:ea typeface="Calibri"/>
                <a:cs typeface="Calibri"/>
                <a:sym typeface="Calibri"/>
              </a:rPr>
              <a:t>After LOG+ Differencing with shift 1 we got data without skewness.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838200" y="365125"/>
            <a:ext cx="10515600" cy="922499"/>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Stability after Log Differencing</a:t>
            </a:r>
            <a:endParaRPr/>
          </a:p>
        </p:txBody>
      </p:sp>
      <p:pic>
        <p:nvPicPr>
          <p:cNvPr id="240" name="Google Shape;240;p22"/>
          <p:cNvPicPr preferRelativeResize="0"/>
          <p:nvPr>
            <p:ph idx="1" type="body"/>
          </p:nvPr>
        </p:nvPicPr>
        <p:blipFill rotWithShape="1">
          <a:blip r:embed="rId3">
            <a:alphaModFix/>
          </a:blip>
          <a:srcRect b="0" l="0" r="0" t="0"/>
          <a:stretch/>
        </p:blipFill>
        <p:spPr>
          <a:xfrm>
            <a:off x="2317421" y="1825625"/>
            <a:ext cx="6910555" cy="2578424"/>
          </a:xfrm>
          <a:prstGeom prst="rect">
            <a:avLst/>
          </a:prstGeom>
          <a:noFill/>
          <a:ln>
            <a:noFill/>
          </a:ln>
        </p:spPr>
      </p:pic>
      <p:sp>
        <p:nvSpPr>
          <p:cNvPr id="241" name="Google Shape;241;p22"/>
          <p:cNvSpPr txBox="1"/>
          <p:nvPr/>
        </p:nvSpPr>
        <p:spPr>
          <a:xfrm>
            <a:off x="838200" y="4777273"/>
            <a:ext cx="10515600"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Noto Sans Symbols"/>
              <a:buChar char="❖"/>
            </a:pPr>
            <a:r>
              <a:rPr lang="en-IN" sz="1800">
                <a:solidFill>
                  <a:srgbClr val="1F3864"/>
                </a:solidFill>
                <a:latin typeface="Calibri"/>
                <a:ea typeface="Calibri"/>
                <a:cs typeface="Calibri"/>
                <a:sym typeface="Calibri"/>
              </a:rPr>
              <a:t>Data is stationary after log differencing with shift 1 transformations with p value very less.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838200" y="365126"/>
            <a:ext cx="10515600" cy="923330"/>
          </a:xfrm>
          <a:prstGeom prst="rect">
            <a:avLst/>
          </a:prstGeom>
          <a:solidFill>
            <a:srgbClr val="FFC00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Stability after BOXCOX + Differencing</a:t>
            </a:r>
            <a:endParaRPr/>
          </a:p>
        </p:txBody>
      </p:sp>
      <p:pic>
        <p:nvPicPr>
          <p:cNvPr id="247" name="Google Shape;247;p23"/>
          <p:cNvPicPr preferRelativeResize="0"/>
          <p:nvPr>
            <p:ph idx="1" type="body"/>
          </p:nvPr>
        </p:nvPicPr>
        <p:blipFill rotWithShape="1">
          <a:blip r:embed="rId3">
            <a:alphaModFix/>
          </a:blip>
          <a:srcRect b="0" l="0" r="0" t="0"/>
          <a:stretch/>
        </p:blipFill>
        <p:spPr>
          <a:xfrm>
            <a:off x="838200" y="1520889"/>
            <a:ext cx="2912706" cy="1859441"/>
          </a:xfrm>
          <a:prstGeom prst="rect">
            <a:avLst/>
          </a:prstGeom>
          <a:noFill/>
          <a:ln>
            <a:noFill/>
          </a:ln>
        </p:spPr>
      </p:pic>
      <p:sp>
        <p:nvSpPr>
          <p:cNvPr id="248" name="Google Shape;248;p23"/>
          <p:cNvSpPr txBox="1"/>
          <p:nvPr/>
        </p:nvSpPr>
        <p:spPr>
          <a:xfrm>
            <a:off x="464976" y="3710103"/>
            <a:ext cx="11131420"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Noto Sans Symbols"/>
              <a:buChar char="❖"/>
            </a:pPr>
            <a:r>
              <a:rPr lang="en-IN" sz="1800">
                <a:solidFill>
                  <a:srgbClr val="1F3864"/>
                </a:solidFill>
                <a:latin typeface="Calibri"/>
                <a:ea typeface="Calibri"/>
                <a:cs typeface="Calibri"/>
                <a:sym typeface="Calibri"/>
              </a:rPr>
              <a:t>After BOXCOX and Differencing it with shift one we got perfect stability with p&lt;&lt;&lt;alpha  in LOG + Diff So let us build the model with LOG+ Diff Transformation.</a:t>
            </a:r>
            <a:endParaRPr/>
          </a:p>
          <a:p>
            <a:pPr indent="0" lvl="0" marL="0" marR="0" rtl="0" algn="l">
              <a:spcBef>
                <a:spcPts val="0"/>
              </a:spcBef>
              <a:spcAft>
                <a:spcPts val="0"/>
              </a:spcAft>
              <a:buNone/>
            </a:pPr>
            <a:r>
              <a:t/>
            </a:r>
            <a:endParaRPr sz="1800">
              <a:solidFill>
                <a:srgbClr val="1F3864"/>
              </a:solidFill>
              <a:latin typeface="Calibri"/>
              <a:ea typeface="Calibri"/>
              <a:cs typeface="Calibri"/>
              <a:sym typeface="Calibri"/>
            </a:endParaRPr>
          </a:p>
          <a:p>
            <a:pPr indent="-285750" lvl="0" marL="285750" marR="0" rtl="0" algn="l">
              <a:spcBef>
                <a:spcPts val="0"/>
              </a:spcBef>
              <a:spcAft>
                <a:spcPts val="0"/>
              </a:spcAft>
              <a:buClr>
                <a:srgbClr val="374151"/>
              </a:buClr>
              <a:buSzPts val="1800"/>
              <a:buFont typeface="Noto Sans Symbols"/>
              <a:buChar char="❖"/>
            </a:pPr>
            <a:r>
              <a:rPr b="0" i="0" lang="en-IN" sz="1800">
                <a:solidFill>
                  <a:srgbClr val="374151"/>
                </a:solidFill>
                <a:latin typeface="Arial"/>
                <a:ea typeface="Arial"/>
                <a:cs typeface="Arial"/>
                <a:sym typeface="Arial"/>
              </a:rPr>
              <a:t>If your data exhibits positive skewness and a long right tail, the log transformation may be preferable since it can help make the distribution more symmetric. If the distribution has more complex characteristics, the Box-Cox transformation can handle a broader range of data distributions.</a:t>
            </a:r>
            <a:endParaRPr/>
          </a:p>
          <a:p>
            <a:pPr indent="-285750" lvl="0" marL="285750" marR="0" rtl="0" algn="l">
              <a:spcBef>
                <a:spcPts val="0"/>
              </a:spcBef>
              <a:spcAft>
                <a:spcPts val="0"/>
              </a:spcAft>
              <a:buClr>
                <a:srgbClr val="374151"/>
              </a:buClr>
              <a:buSzPts val="1800"/>
              <a:buFont typeface="Noto Sans Symbols"/>
              <a:buChar char="❖"/>
            </a:pPr>
            <a:r>
              <a:rPr lang="en-IN" sz="1800">
                <a:solidFill>
                  <a:srgbClr val="374151"/>
                </a:solidFill>
                <a:latin typeface="Arial"/>
                <a:ea typeface="Arial"/>
                <a:cs typeface="Arial"/>
                <a:sym typeface="Arial"/>
              </a:rPr>
              <a:t>MSE and RMSE LESS FOR BOXCOX DIFF.</a:t>
            </a:r>
            <a:r>
              <a:rPr b="0" i="0" lang="en-IN" sz="1800">
                <a:solidFill>
                  <a:srgbClr val="374151"/>
                </a:solidFill>
                <a:latin typeface="Arial"/>
                <a:ea typeface="Arial"/>
                <a:cs typeface="Arial"/>
                <a:sym typeface="Arial"/>
              </a:rPr>
              <a:t> The Box-Cox transformation is a power transformation that aims to stabilize the variance of the data. It can be effective in reducing heteroscedasticity and making the data conform more closely to the assumptions of certain statistical models. However, it is important to note that the Box-Cox transformation might not always result in the lowest MSE or RMSE</a:t>
            </a:r>
            <a:endParaRPr sz="1800">
              <a:solidFill>
                <a:srgbClr val="1F3864"/>
              </a:solidFill>
              <a:latin typeface="Calibri"/>
              <a:ea typeface="Calibri"/>
              <a:cs typeface="Calibri"/>
              <a:sym typeface="Calibri"/>
            </a:endParaRPr>
          </a:p>
        </p:txBody>
      </p:sp>
      <p:pic>
        <p:nvPicPr>
          <p:cNvPr id="249" name="Google Shape;249;p23"/>
          <p:cNvPicPr preferRelativeResize="0"/>
          <p:nvPr/>
        </p:nvPicPr>
        <p:blipFill rotWithShape="1">
          <a:blip r:embed="rId4">
            <a:alphaModFix/>
          </a:blip>
          <a:srcRect b="0" l="0" r="0" t="0"/>
          <a:stretch/>
        </p:blipFill>
        <p:spPr>
          <a:xfrm>
            <a:off x="3923801" y="1569559"/>
            <a:ext cx="3018175" cy="1859441"/>
          </a:xfrm>
          <a:prstGeom prst="rect">
            <a:avLst/>
          </a:prstGeom>
          <a:noFill/>
          <a:ln>
            <a:noFill/>
          </a:ln>
        </p:spPr>
      </p:pic>
      <p:pic>
        <p:nvPicPr>
          <p:cNvPr id="250" name="Google Shape;250;p23"/>
          <p:cNvPicPr preferRelativeResize="0"/>
          <p:nvPr/>
        </p:nvPicPr>
        <p:blipFill rotWithShape="1">
          <a:blip r:embed="rId5">
            <a:alphaModFix/>
          </a:blip>
          <a:srcRect b="0" l="0" r="0" t="0"/>
          <a:stretch/>
        </p:blipFill>
        <p:spPr>
          <a:xfrm>
            <a:off x="7007290" y="1569559"/>
            <a:ext cx="3790272" cy="18107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nvSpPr>
        <p:spPr>
          <a:xfrm>
            <a:off x="1812175" y="2527069"/>
            <a:ext cx="9410007" cy="92333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5400">
                <a:solidFill>
                  <a:srgbClr val="1F3864"/>
                </a:solidFill>
                <a:latin typeface="Calibri"/>
                <a:ea typeface="Calibri"/>
                <a:cs typeface="Calibri"/>
                <a:sym typeface="Calibri"/>
              </a:rPr>
              <a:t>Model Building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838200" y="365125"/>
            <a:ext cx="10515600" cy="1325563"/>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Calibri"/>
              <a:buNone/>
            </a:pPr>
            <a:r>
              <a:rPr b="1" lang="en-IN">
                <a:solidFill>
                  <a:srgbClr val="2F5496"/>
                </a:solidFill>
              </a:rPr>
              <a:t>Time series Decomposition</a:t>
            </a:r>
            <a:endParaRPr/>
          </a:p>
        </p:txBody>
      </p:sp>
      <p:pic>
        <p:nvPicPr>
          <p:cNvPr id="261" name="Google Shape;261;p25"/>
          <p:cNvPicPr preferRelativeResize="0"/>
          <p:nvPr>
            <p:ph idx="1" type="body"/>
          </p:nvPr>
        </p:nvPicPr>
        <p:blipFill rotWithShape="1">
          <a:blip r:embed="rId3">
            <a:alphaModFix/>
          </a:blip>
          <a:srcRect b="0" l="0" r="0" t="0"/>
          <a:stretch/>
        </p:blipFill>
        <p:spPr>
          <a:xfrm>
            <a:off x="905069" y="1690688"/>
            <a:ext cx="4637315" cy="3284377"/>
          </a:xfrm>
          <a:prstGeom prst="rect">
            <a:avLst/>
          </a:prstGeom>
          <a:noFill/>
          <a:ln>
            <a:noFill/>
          </a:ln>
        </p:spPr>
      </p:pic>
      <p:sp>
        <p:nvSpPr>
          <p:cNvPr id="262" name="Google Shape;262;p25"/>
          <p:cNvSpPr txBox="1"/>
          <p:nvPr/>
        </p:nvSpPr>
        <p:spPr>
          <a:xfrm>
            <a:off x="5990253" y="1847461"/>
            <a:ext cx="5878286"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Arial"/>
              <a:buChar char="•"/>
            </a:pPr>
            <a:r>
              <a:rPr lang="en-IN" sz="1800">
                <a:solidFill>
                  <a:srgbClr val="1F3864"/>
                </a:solidFill>
                <a:latin typeface="Calibri"/>
                <a:ea typeface="Calibri"/>
                <a:cs typeface="Calibri"/>
                <a:sym typeface="Calibri"/>
              </a:rPr>
              <a:t>Time series decomposition shows Trend Seasonality and residual.</a:t>
            </a:r>
            <a:endParaRPr/>
          </a:p>
          <a:p>
            <a:pPr indent="-285750" lvl="0" marL="285750" marR="0" rtl="0" algn="l">
              <a:spcBef>
                <a:spcPts val="0"/>
              </a:spcBef>
              <a:spcAft>
                <a:spcPts val="0"/>
              </a:spcAft>
              <a:buClr>
                <a:srgbClr val="1F3864"/>
              </a:buClr>
              <a:buSzPts val="1800"/>
              <a:buFont typeface="Arial"/>
              <a:buChar char="•"/>
            </a:pPr>
            <a:r>
              <a:rPr lang="en-IN" sz="1800">
                <a:solidFill>
                  <a:srgbClr val="1F3864"/>
                </a:solidFill>
                <a:latin typeface="Calibri"/>
                <a:ea typeface="Calibri"/>
                <a:cs typeface="Calibri"/>
                <a:sym typeface="Calibri"/>
              </a:rPr>
              <a:t>It have one upward trend but its not constant.</a:t>
            </a:r>
            <a:endParaRPr/>
          </a:p>
          <a:p>
            <a:pPr indent="-285750" lvl="0" marL="285750" marR="0" rtl="0" algn="l">
              <a:spcBef>
                <a:spcPts val="0"/>
              </a:spcBef>
              <a:spcAft>
                <a:spcPts val="0"/>
              </a:spcAft>
              <a:buClr>
                <a:srgbClr val="1F3864"/>
              </a:buClr>
              <a:buSzPts val="1800"/>
              <a:buFont typeface="Arial"/>
              <a:buChar char="•"/>
            </a:pPr>
            <a:r>
              <a:rPr lang="en-IN" sz="1800">
                <a:solidFill>
                  <a:srgbClr val="1F3864"/>
                </a:solidFill>
                <a:latin typeface="Calibri"/>
                <a:ea typeface="Calibri"/>
                <a:cs typeface="Calibri"/>
                <a:sym typeface="Calibri"/>
              </a:rPr>
              <a:t>It have the seasonality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838200" y="365125"/>
            <a:ext cx="10515600" cy="1325563"/>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3600"/>
              <a:buFont typeface="Calibri"/>
              <a:buNone/>
            </a:pPr>
            <a:r>
              <a:rPr b="1" lang="en-IN" sz="3600">
                <a:solidFill>
                  <a:srgbClr val="1F3864"/>
                </a:solidFill>
              </a:rPr>
              <a:t>Model building and Model Validation</a:t>
            </a:r>
            <a:endParaRPr/>
          </a:p>
        </p:txBody>
      </p:sp>
      <p:sp>
        <p:nvSpPr>
          <p:cNvPr id="268" name="Google Shape;268;p26"/>
          <p:cNvSpPr txBox="1"/>
          <p:nvPr>
            <p:ph idx="1" type="body"/>
          </p:nvPr>
        </p:nvSpPr>
        <p:spPr>
          <a:xfrm>
            <a:off x="838200" y="2413454"/>
            <a:ext cx="10515600" cy="24384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Created model</a:t>
            </a:r>
            <a:endParaRPr/>
          </a:p>
          <a:p>
            <a:pPr indent="-228600" lvl="0" marL="228600" rtl="0" algn="l">
              <a:lnSpc>
                <a:spcPct val="90000"/>
              </a:lnSpc>
              <a:spcBef>
                <a:spcPts val="1000"/>
              </a:spcBef>
              <a:spcAft>
                <a:spcPts val="0"/>
              </a:spcAft>
              <a:buClr>
                <a:schemeClr val="dk1"/>
              </a:buClr>
              <a:buSzPts val="2800"/>
              <a:buChar char="•"/>
            </a:pPr>
            <a:r>
              <a:rPr lang="en-IN"/>
              <a:t>Found RMSE </a:t>
            </a:r>
            <a:endParaRPr/>
          </a:p>
          <a:p>
            <a:pPr indent="-228600" lvl="0" marL="228600" rtl="0" algn="l">
              <a:lnSpc>
                <a:spcPct val="90000"/>
              </a:lnSpc>
              <a:spcBef>
                <a:spcPts val="1000"/>
              </a:spcBef>
              <a:spcAft>
                <a:spcPts val="0"/>
              </a:spcAft>
              <a:buClr>
                <a:schemeClr val="dk1"/>
              </a:buClr>
              <a:buSzPts val="2800"/>
              <a:buChar char="•"/>
            </a:pPr>
            <a:r>
              <a:rPr lang="en-IN"/>
              <a:t>Compared RMSE of other model and compared the plot</a:t>
            </a:r>
            <a:endParaRPr/>
          </a:p>
          <a:p>
            <a:pPr indent="-228600" lvl="0" marL="228600" rtl="0" algn="l">
              <a:lnSpc>
                <a:spcPct val="90000"/>
              </a:lnSpc>
              <a:spcBef>
                <a:spcPts val="1000"/>
              </a:spcBef>
              <a:spcAft>
                <a:spcPts val="0"/>
              </a:spcAft>
              <a:buClr>
                <a:schemeClr val="dk1"/>
              </a:buClr>
              <a:buSzPts val="2800"/>
              <a:buChar char="•"/>
            </a:pPr>
            <a:r>
              <a:rPr lang="en-IN"/>
              <a:t>Plot which shows more close with test data and less RMSE should be selected as final Model</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7"/>
          <p:cNvSpPr txBox="1"/>
          <p:nvPr>
            <p:ph type="title"/>
          </p:nvPr>
        </p:nvSpPr>
        <p:spPr>
          <a:xfrm>
            <a:off x="838200" y="365125"/>
            <a:ext cx="10515600" cy="1325563"/>
          </a:xfrm>
          <a:prstGeom prst="rect">
            <a:avLst/>
          </a:prstGeom>
          <a:solidFill>
            <a:srgbClr val="FFC00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Calibri"/>
              <a:buNone/>
            </a:pPr>
            <a:r>
              <a:rPr b="1" lang="en-IN">
                <a:solidFill>
                  <a:srgbClr val="1F3864"/>
                </a:solidFill>
              </a:rPr>
              <a:t>ARIMA Models Parameters and residual check</a:t>
            </a:r>
            <a:endParaRPr/>
          </a:p>
        </p:txBody>
      </p:sp>
      <p:sp>
        <p:nvSpPr>
          <p:cNvPr id="274" name="Google Shape;274;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We considered ACF , PACF plot and plot crossing +-2SE line took as order parameters for MA and AR models and used LLR (Log Likely hood Test) for order confirmation by considering model performance in each order.</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838200" y="365125"/>
            <a:ext cx="10515600" cy="633251"/>
          </a:xfrm>
          <a:prstGeom prst="rect">
            <a:avLst/>
          </a:prstGeom>
          <a:solidFill>
            <a:srgbClr val="FFC000"/>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F5496"/>
              </a:buClr>
              <a:buSzPct val="100000"/>
              <a:buFont typeface="Calibri"/>
              <a:buNone/>
            </a:pPr>
            <a:r>
              <a:rPr b="1" lang="en-IN">
                <a:solidFill>
                  <a:srgbClr val="2F5496"/>
                </a:solidFill>
              </a:rPr>
              <a:t>Model testing</a:t>
            </a:r>
            <a:endParaRPr/>
          </a:p>
        </p:txBody>
      </p:sp>
      <p:pic>
        <p:nvPicPr>
          <p:cNvPr id="280" name="Google Shape;280;p28"/>
          <p:cNvPicPr preferRelativeResize="0"/>
          <p:nvPr>
            <p:ph idx="1" type="body"/>
          </p:nvPr>
        </p:nvPicPr>
        <p:blipFill rotWithShape="1">
          <a:blip r:embed="rId3">
            <a:alphaModFix/>
          </a:blip>
          <a:srcRect b="0" l="0" r="0" t="0"/>
          <a:stretch/>
        </p:blipFill>
        <p:spPr>
          <a:xfrm>
            <a:off x="788437" y="1115010"/>
            <a:ext cx="3792894" cy="2869161"/>
          </a:xfrm>
          <a:prstGeom prst="rect">
            <a:avLst/>
          </a:prstGeom>
          <a:noFill/>
          <a:ln>
            <a:noFill/>
          </a:ln>
        </p:spPr>
      </p:pic>
      <p:pic>
        <p:nvPicPr>
          <p:cNvPr id="281" name="Google Shape;281;p28"/>
          <p:cNvPicPr preferRelativeResize="0"/>
          <p:nvPr/>
        </p:nvPicPr>
        <p:blipFill rotWithShape="1">
          <a:blip r:embed="rId4">
            <a:alphaModFix/>
          </a:blip>
          <a:srcRect b="0" l="0" r="0" t="0"/>
          <a:stretch/>
        </p:blipFill>
        <p:spPr>
          <a:xfrm>
            <a:off x="5402425" y="1082352"/>
            <a:ext cx="4135016" cy="290181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838200" y="365126"/>
            <a:ext cx="10515600" cy="903838"/>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Calibri"/>
              <a:buNone/>
            </a:pPr>
            <a:r>
              <a:rPr b="1" lang="en-IN">
                <a:solidFill>
                  <a:srgbClr val="1F3864"/>
                </a:solidFill>
              </a:rPr>
              <a:t>LLR Test</a:t>
            </a:r>
            <a:endParaRPr/>
          </a:p>
        </p:txBody>
      </p:sp>
      <p:pic>
        <p:nvPicPr>
          <p:cNvPr id="287" name="Google Shape;287;p29"/>
          <p:cNvPicPr preferRelativeResize="0"/>
          <p:nvPr>
            <p:ph idx="1" type="body"/>
          </p:nvPr>
        </p:nvPicPr>
        <p:blipFill rotWithShape="1">
          <a:blip r:embed="rId3">
            <a:alphaModFix/>
          </a:blip>
          <a:srcRect b="0" l="0" r="0" t="0"/>
          <a:stretch/>
        </p:blipFill>
        <p:spPr>
          <a:xfrm>
            <a:off x="1119298" y="1589513"/>
            <a:ext cx="4703003" cy="1629548"/>
          </a:xfrm>
          <a:prstGeom prst="rect">
            <a:avLst/>
          </a:prstGeom>
          <a:noFill/>
          <a:ln>
            <a:noFill/>
          </a:ln>
        </p:spPr>
      </p:pic>
      <p:pic>
        <p:nvPicPr>
          <p:cNvPr id="288" name="Google Shape;288;p29"/>
          <p:cNvPicPr preferRelativeResize="0"/>
          <p:nvPr/>
        </p:nvPicPr>
        <p:blipFill rotWithShape="1">
          <a:blip r:embed="rId4">
            <a:alphaModFix/>
          </a:blip>
          <a:srcRect b="0" l="0" r="0" t="0"/>
          <a:stretch/>
        </p:blipFill>
        <p:spPr>
          <a:xfrm>
            <a:off x="6213821" y="1589513"/>
            <a:ext cx="5139979" cy="1629548"/>
          </a:xfrm>
          <a:prstGeom prst="rect">
            <a:avLst/>
          </a:prstGeom>
          <a:noFill/>
          <a:ln>
            <a:noFill/>
          </a:ln>
        </p:spPr>
      </p:pic>
      <p:sp>
        <p:nvSpPr>
          <p:cNvPr id="289" name="Google Shape;289;p29"/>
          <p:cNvSpPr txBox="1"/>
          <p:nvPr/>
        </p:nvSpPr>
        <p:spPr>
          <a:xfrm>
            <a:off x="989045" y="3797559"/>
            <a:ext cx="10636898"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Noto Sans Symbols"/>
              <a:buChar char="❖"/>
            </a:pPr>
            <a:r>
              <a:rPr b="1" lang="en-IN" sz="1800">
                <a:solidFill>
                  <a:srgbClr val="1F3864"/>
                </a:solidFill>
                <a:latin typeface="Calibri"/>
                <a:ea typeface="Calibri"/>
                <a:cs typeface="Calibri"/>
                <a:sym typeface="Calibri"/>
              </a:rPr>
              <a:t>Each model we will change order and compare the model by using LLR test</a:t>
            </a:r>
            <a:endParaRPr/>
          </a:p>
          <a:p>
            <a:pPr indent="-285750" lvl="0" marL="285750" marR="0" rtl="0" algn="l">
              <a:spcBef>
                <a:spcPts val="0"/>
              </a:spcBef>
              <a:spcAft>
                <a:spcPts val="0"/>
              </a:spcAft>
              <a:buClr>
                <a:srgbClr val="1F3864"/>
              </a:buClr>
              <a:buSzPts val="1800"/>
              <a:buFont typeface="Noto Sans Symbols"/>
              <a:buChar char="❖"/>
            </a:pPr>
            <a:r>
              <a:rPr b="1" lang="en-IN" sz="1800">
                <a:solidFill>
                  <a:srgbClr val="1F3864"/>
                </a:solidFill>
                <a:latin typeface="Calibri"/>
                <a:ea typeface="Calibri"/>
                <a:cs typeface="Calibri"/>
                <a:sym typeface="Calibri"/>
              </a:rPr>
              <a:t>Internally LLR Test Does a Chi square test.</a:t>
            </a:r>
            <a:endParaRPr/>
          </a:p>
          <a:p>
            <a:pPr indent="-285750" lvl="0" marL="285750" marR="0" rtl="0" algn="l">
              <a:spcBef>
                <a:spcPts val="0"/>
              </a:spcBef>
              <a:spcAft>
                <a:spcPts val="0"/>
              </a:spcAft>
              <a:buClr>
                <a:srgbClr val="1F3864"/>
              </a:buClr>
              <a:buSzPts val="1800"/>
              <a:buFont typeface="Noto Sans Symbols"/>
              <a:buChar char="❖"/>
            </a:pPr>
            <a:r>
              <a:rPr b="1" lang="en-IN" sz="1800">
                <a:solidFill>
                  <a:srgbClr val="1F3864"/>
                </a:solidFill>
                <a:latin typeface="Calibri"/>
                <a:ea typeface="Calibri"/>
                <a:cs typeface="Calibri"/>
                <a:sym typeface="Calibri"/>
              </a:rPr>
              <a:t>And according to the p value we reject or accept the NULL-Hypothesis shown in above image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nvSpPr>
        <p:spPr>
          <a:xfrm>
            <a:off x="0" y="295738"/>
            <a:ext cx="12192000" cy="707886"/>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none" cap="none" strike="noStrike">
                <a:solidFill>
                  <a:srgbClr val="002060"/>
                </a:solidFill>
                <a:latin typeface="Calibri"/>
                <a:ea typeface="Calibri"/>
                <a:cs typeface="Calibri"/>
                <a:sym typeface="Calibri"/>
              </a:rPr>
              <a:t>Factors affecting the oil prices</a:t>
            </a:r>
            <a:endParaRPr b="1" i="0" sz="3200" u="none" cap="none" strike="noStrike">
              <a:solidFill>
                <a:srgbClr val="002060"/>
              </a:solidFill>
              <a:latin typeface="Calibri"/>
              <a:ea typeface="Calibri"/>
              <a:cs typeface="Calibri"/>
              <a:sym typeface="Calibri"/>
            </a:endParaRPr>
          </a:p>
        </p:txBody>
      </p:sp>
      <p:sp>
        <p:nvSpPr>
          <p:cNvPr id="100" name="Google Shape;100;p3"/>
          <p:cNvSpPr txBox="1"/>
          <p:nvPr/>
        </p:nvSpPr>
        <p:spPr>
          <a:xfrm>
            <a:off x="0" y="1067803"/>
            <a:ext cx="12191999" cy="5324535"/>
          </a:xfrm>
          <a:prstGeom prst="rect">
            <a:avLst/>
          </a:prstGeom>
          <a:noFill/>
          <a:ln>
            <a:noFill/>
          </a:ln>
        </p:spPr>
        <p:txBody>
          <a:bodyPr anchorCtr="0" anchor="t" bIns="45700" lIns="91425" spcFirstLastPara="1" rIns="91425" wrap="square" tIns="45700">
            <a:spAutoFit/>
          </a:bodyPr>
          <a:lstStyle/>
          <a:p>
            <a:pPr indent="-215900" lvl="0" marL="342900"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i="0" lang="en-IN" sz="2000" u="none" cap="none" strike="noStrike">
                <a:solidFill>
                  <a:schemeClr val="dk1"/>
                </a:solidFill>
                <a:latin typeface="Calibri"/>
                <a:ea typeface="Calibri"/>
                <a:cs typeface="Calibri"/>
                <a:sym typeface="Calibri"/>
              </a:rPr>
              <a:t>Changes in the value of the U.S. dollar</a:t>
            </a:r>
            <a:endParaRPr/>
          </a:p>
          <a:p>
            <a:pPr indent="-215900" lvl="0" marL="342900" marR="0" rtl="0" algn="l">
              <a:spcBef>
                <a:spcPts val="0"/>
              </a:spcBef>
              <a:spcAft>
                <a:spcPts val="0"/>
              </a:spcAft>
              <a:buClr>
                <a:schemeClr val="dk1"/>
              </a:buClr>
              <a:buSzPts val="2000"/>
              <a:buFont typeface="Noto Sans Symbols"/>
              <a:buNone/>
            </a:pPr>
            <a:r>
              <a:t/>
            </a:r>
            <a:endParaRPr b="1"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i="0" lang="en-IN" sz="2000" u="none" cap="none" strike="noStrike">
                <a:solidFill>
                  <a:schemeClr val="dk1"/>
                </a:solidFill>
                <a:latin typeface="Calibri"/>
                <a:ea typeface="Calibri"/>
                <a:cs typeface="Calibri"/>
                <a:sym typeface="Calibri"/>
              </a:rPr>
              <a:t>Changes in the policies of the Organization of Petroleum Exporting Countries (OPEC)</a:t>
            </a:r>
            <a:endParaRPr/>
          </a:p>
          <a:p>
            <a:pPr indent="-215900" lvl="0" marL="342900" marR="0" rtl="0" algn="l">
              <a:spcBef>
                <a:spcPts val="0"/>
              </a:spcBef>
              <a:spcAft>
                <a:spcPts val="0"/>
              </a:spcAft>
              <a:buClr>
                <a:schemeClr val="dk1"/>
              </a:buClr>
              <a:buSzPts val="2000"/>
              <a:buFont typeface="Noto Sans Symbols"/>
              <a:buNone/>
            </a:pPr>
            <a:r>
              <a:t/>
            </a:r>
            <a:endParaRPr b="1"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i="0" lang="en-IN" sz="2000" u="none" cap="none" strike="noStrike">
                <a:solidFill>
                  <a:schemeClr val="dk1"/>
                </a:solidFill>
                <a:latin typeface="Calibri"/>
                <a:ea typeface="Calibri"/>
                <a:cs typeface="Calibri"/>
                <a:sym typeface="Calibri"/>
              </a:rPr>
              <a:t>Changes in the levels of oil production and inventory</a:t>
            </a:r>
            <a:endParaRPr/>
          </a:p>
          <a:p>
            <a:pPr indent="-215900" lvl="0" marL="342900" marR="0" rtl="0" algn="l">
              <a:spcBef>
                <a:spcPts val="0"/>
              </a:spcBef>
              <a:spcAft>
                <a:spcPts val="0"/>
              </a:spcAft>
              <a:buClr>
                <a:schemeClr val="dk1"/>
              </a:buClr>
              <a:buSzPts val="2000"/>
              <a:buFont typeface="Noto Sans Symbols"/>
              <a:buNone/>
            </a:pPr>
            <a:r>
              <a:t/>
            </a:r>
            <a:endParaRPr b="1"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i="0" lang="en-IN" sz="2000" u="none" cap="none" strike="noStrike">
                <a:solidFill>
                  <a:schemeClr val="dk1"/>
                </a:solidFill>
                <a:latin typeface="Calibri"/>
                <a:ea typeface="Calibri"/>
                <a:cs typeface="Calibri"/>
                <a:sym typeface="Calibri"/>
              </a:rPr>
              <a:t>The health of the global economy , Population ,War, Natural calamities, Other unpredictable factors such as Medical emergencies like COVID-19 etc.</a:t>
            </a:r>
            <a:endParaRPr/>
          </a:p>
          <a:p>
            <a:pPr indent="-215900" lvl="0" marL="342900" marR="0" rtl="0" algn="l">
              <a:spcBef>
                <a:spcPts val="0"/>
              </a:spcBef>
              <a:spcAft>
                <a:spcPts val="0"/>
              </a:spcAft>
              <a:buClr>
                <a:schemeClr val="dk1"/>
              </a:buClr>
              <a:buSzPts val="2000"/>
              <a:buFont typeface="Noto Sans Symbols"/>
              <a:buNone/>
            </a:pPr>
            <a:r>
              <a:t/>
            </a:r>
            <a:endParaRPr b="1"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i="0" lang="en-IN" sz="2000" u="none" cap="none" strike="noStrike">
                <a:solidFill>
                  <a:schemeClr val="dk1"/>
                </a:solidFill>
                <a:latin typeface="Calibri"/>
                <a:ea typeface="Calibri"/>
                <a:cs typeface="Calibri"/>
                <a:sym typeface="Calibri"/>
              </a:rPr>
              <a:t>The implementation (or collapse) of international agreements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reference link: </a:t>
            </a:r>
            <a:r>
              <a:rPr lang="en-IN" sz="2000" u="sng">
                <a:solidFill>
                  <a:schemeClr val="dk1"/>
                </a:solidFill>
                <a:latin typeface="Calibri"/>
                <a:ea typeface="Calibri"/>
                <a:cs typeface="Calibri"/>
                <a:sym typeface="Calibri"/>
                <a:hlinkClick r:id="rId3">
                  <a:extLst>
                    <a:ext uri="{A12FA001-AC4F-418D-AE19-62706E023703}">
                      <ahyp:hlinkClr val="tx"/>
                    </a:ext>
                  </a:extLst>
                </a:hlinkClick>
              </a:rPr>
              <a:t>https://www.investopedia.com/articles/investing/102215/4-reasons-why-price-crude-oil-dropped.asp</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Dataset source: Kaggle</a:t>
            </a:r>
            <a:endParaRPr sz="20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ph type="title"/>
          </p:nvPr>
        </p:nvSpPr>
        <p:spPr>
          <a:xfrm>
            <a:off x="838200" y="365125"/>
            <a:ext cx="10515600" cy="503111"/>
          </a:xfrm>
          <a:prstGeom prst="rect">
            <a:avLst/>
          </a:prstGeom>
          <a:solidFill>
            <a:srgbClr val="FFC000"/>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1F3864"/>
              </a:buClr>
              <a:buSzPct val="100000"/>
              <a:buFont typeface="Calibri"/>
              <a:buNone/>
            </a:pPr>
            <a:r>
              <a:rPr b="1" lang="en-IN">
                <a:solidFill>
                  <a:srgbClr val="1F3864"/>
                </a:solidFill>
              </a:rPr>
              <a:t>Residual Analysis</a:t>
            </a:r>
            <a:endParaRPr/>
          </a:p>
        </p:txBody>
      </p:sp>
      <p:pic>
        <p:nvPicPr>
          <p:cNvPr id="295" name="Google Shape;295;p30"/>
          <p:cNvPicPr preferRelativeResize="0"/>
          <p:nvPr>
            <p:ph idx="1" type="body"/>
          </p:nvPr>
        </p:nvPicPr>
        <p:blipFill rotWithShape="1">
          <a:blip r:embed="rId3">
            <a:alphaModFix/>
          </a:blip>
          <a:srcRect b="0" l="0" r="0" t="0"/>
          <a:stretch/>
        </p:blipFill>
        <p:spPr>
          <a:xfrm>
            <a:off x="2667000" y="1019870"/>
            <a:ext cx="4383800" cy="2643027"/>
          </a:xfrm>
          <a:prstGeom prst="rect">
            <a:avLst/>
          </a:prstGeom>
          <a:noFill/>
          <a:ln>
            <a:noFill/>
          </a:ln>
        </p:spPr>
      </p:pic>
      <p:pic>
        <p:nvPicPr>
          <p:cNvPr id="296" name="Google Shape;296;p30"/>
          <p:cNvPicPr preferRelativeResize="0"/>
          <p:nvPr/>
        </p:nvPicPr>
        <p:blipFill rotWithShape="1">
          <a:blip r:embed="rId4">
            <a:alphaModFix/>
          </a:blip>
          <a:srcRect b="0" l="0" r="0" t="0"/>
          <a:stretch/>
        </p:blipFill>
        <p:spPr>
          <a:xfrm>
            <a:off x="7668017" y="930265"/>
            <a:ext cx="3769948" cy="2574279"/>
          </a:xfrm>
          <a:prstGeom prst="rect">
            <a:avLst/>
          </a:prstGeom>
          <a:noFill/>
          <a:ln>
            <a:noFill/>
          </a:ln>
        </p:spPr>
      </p:pic>
      <p:sp>
        <p:nvSpPr>
          <p:cNvPr id="297" name="Google Shape;297;p30"/>
          <p:cNvSpPr txBox="1"/>
          <p:nvPr/>
        </p:nvSpPr>
        <p:spPr>
          <a:xfrm>
            <a:off x="860004" y="4434504"/>
            <a:ext cx="686072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The residuals of model should be :</a:t>
            </a:r>
            <a:endParaRPr/>
          </a:p>
          <a:p>
            <a:pPr indent="0" lvl="0" marL="0" marR="0" rtl="0" algn="l">
              <a:spcBef>
                <a:spcPts val="0"/>
              </a:spcBef>
              <a:spcAft>
                <a:spcPts val="0"/>
              </a:spcAft>
              <a:buNone/>
            </a:pPr>
            <a:r>
              <a:rPr b="1" i="0" lang="en-IN" sz="1800">
                <a:solidFill>
                  <a:srgbClr val="8DA9DB"/>
                </a:solidFill>
                <a:latin typeface="Roboto"/>
                <a:ea typeface="Roboto"/>
                <a:cs typeface="Roboto"/>
                <a:sym typeface="Roboto"/>
              </a:rPr>
              <a:t>Mean=0</a:t>
            </a:r>
            <a:endParaRPr/>
          </a:p>
          <a:p>
            <a:pPr indent="0" lvl="0" marL="0" marR="0" rtl="0" algn="l">
              <a:spcBef>
                <a:spcPts val="0"/>
              </a:spcBef>
              <a:spcAft>
                <a:spcPts val="0"/>
              </a:spcAft>
              <a:buNone/>
            </a:pPr>
            <a:r>
              <a:rPr b="1" i="0" lang="en-IN" sz="1800">
                <a:solidFill>
                  <a:srgbClr val="8DA9DB"/>
                </a:solidFill>
                <a:latin typeface="Roboto"/>
                <a:ea typeface="Roboto"/>
                <a:cs typeface="Roboto"/>
                <a:sym typeface="Roboto"/>
              </a:rPr>
              <a:t>Normal Distribution</a:t>
            </a:r>
            <a:endParaRPr/>
          </a:p>
          <a:p>
            <a:pPr indent="0" lvl="0" marL="0" marR="0" rtl="0" algn="l">
              <a:spcBef>
                <a:spcPts val="0"/>
              </a:spcBef>
              <a:spcAft>
                <a:spcPts val="0"/>
              </a:spcAft>
              <a:buNone/>
            </a:pPr>
            <a:r>
              <a:rPr b="1" i="0" lang="en-IN" sz="1800">
                <a:solidFill>
                  <a:srgbClr val="8DA9DB"/>
                </a:solidFill>
                <a:latin typeface="Roboto"/>
                <a:ea typeface="Roboto"/>
                <a:cs typeface="Roboto"/>
                <a:sym typeface="Roboto"/>
              </a:rPr>
              <a:t>No Autocorrelation (can find by plotting ACF for Residuals of model)</a:t>
            </a:r>
            <a:endParaRPr/>
          </a:p>
          <a:p>
            <a:pPr indent="0" lvl="0" marL="0" marR="0" rtl="0" algn="l">
              <a:spcBef>
                <a:spcPts val="0"/>
              </a:spcBef>
              <a:spcAft>
                <a:spcPts val="0"/>
              </a:spcAft>
              <a:buNone/>
            </a:pPr>
            <a:r>
              <a:rPr b="1" lang="en-IN" sz="1800">
                <a:solidFill>
                  <a:srgbClr val="8DA9DB"/>
                </a:solidFill>
                <a:latin typeface="Roboto"/>
                <a:ea typeface="Roboto"/>
                <a:cs typeface="Roboto"/>
                <a:sym typeface="Roboto"/>
              </a:rPr>
              <a:t>Residuals should be stationary (Use ADF Test)</a:t>
            </a:r>
            <a:endParaRPr b="1" i="0" sz="1800">
              <a:solidFill>
                <a:srgbClr val="8DA9DB"/>
              </a:solidFill>
              <a:latin typeface="Roboto"/>
              <a:ea typeface="Roboto"/>
              <a:cs typeface="Roboto"/>
              <a:sym typeface="Roboto"/>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8" name="Google Shape;298;p30"/>
          <p:cNvPicPr preferRelativeResize="0"/>
          <p:nvPr/>
        </p:nvPicPr>
        <p:blipFill rotWithShape="1">
          <a:blip r:embed="rId5">
            <a:alphaModFix/>
          </a:blip>
          <a:srcRect b="0" l="0" r="0" t="0"/>
          <a:stretch/>
        </p:blipFill>
        <p:spPr>
          <a:xfrm>
            <a:off x="7595117" y="3814531"/>
            <a:ext cx="3915748" cy="29282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838200" y="365125"/>
            <a:ext cx="10515600" cy="791871"/>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Calibri"/>
              <a:buNone/>
            </a:pPr>
            <a:r>
              <a:rPr b="1" lang="en-IN">
                <a:solidFill>
                  <a:srgbClr val="1F3864"/>
                </a:solidFill>
              </a:rPr>
              <a:t>Different Model RMSE</a:t>
            </a:r>
            <a:endParaRPr/>
          </a:p>
        </p:txBody>
      </p:sp>
      <p:sp>
        <p:nvSpPr>
          <p:cNvPr id="304" name="Google Shape;304;p31"/>
          <p:cNvSpPr txBox="1"/>
          <p:nvPr/>
        </p:nvSpPr>
        <p:spPr>
          <a:xfrm>
            <a:off x="838200" y="6036906"/>
            <a:ext cx="10619792"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Arial"/>
              <a:buChar char="•"/>
            </a:pPr>
            <a:r>
              <a:rPr b="1" lang="en-IN" sz="1800">
                <a:solidFill>
                  <a:srgbClr val="1F3864"/>
                </a:solidFill>
                <a:latin typeface="Calibri"/>
                <a:ea typeface="Calibri"/>
                <a:cs typeface="Calibri"/>
                <a:sym typeface="Calibri"/>
              </a:rPr>
              <a:t>We need to compare the forecasting plot also for model finalisation</a:t>
            </a:r>
            <a:endParaRPr/>
          </a:p>
        </p:txBody>
      </p:sp>
      <p:pic>
        <p:nvPicPr>
          <p:cNvPr id="305" name="Google Shape;305;p31"/>
          <p:cNvPicPr preferRelativeResize="0"/>
          <p:nvPr>
            <p:ph idx="1" type="body"/>
          </p:nvPr>
        </p:nvPicPr>
        <p:blipFill rotWithShape="1">
          <a:blip r:embed="rId3">
            <a:alphaModFix/>
          </a:blip>
          <a:srcRect b="0" l="0" r="0" t="0"/>
          <a:stretch/>
        </p:blipFill>
        <p:spPr>
          <a:xfrm>
            <a:off x="838200" y="1253331"/>
            <a:ext cx="4465320" cy="4351338"/>
          </a:xfrm>
          <a:prstGeom prst="rect">
            <a:avLst/>
          </a:prstGeom>
          <a:noFill/>
          <a:ln>
            <a:noFill/>
          </a:ln>
        </p:spPr>
      </p:pic>
      <p:pic>
        <p:nvPicPr>
          <p:cNvPr id="306" name="Google Shape;306;p31"/>
          <p:cNvPicPr preferRelativeResize="0"/>
          <p:nvPr/>
        </p:nvPicPr>
        <p:blipFill rotWithShape="1">
          <a:blip r:embed="rId4">
            <a:alphaModFix/>
          </a:blip>
          <a:srcRect b="0" l="0" r="0" t="0"/>
          <a:stretch/>
        </p:blipFill>
        <p:spPr>
          <a:xfrm>
            <a:off x="5519211" y="1253331"/>
            <a:ext cx="6384614" cy="43513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838200" y="365125"/>
            <a:ext cx="10515600" cy="577267"/>
          </a:xfrm>
          <a:prstGeom prst="rect">
            <a:avLst/>
          </a:prstGeom>
          <a:solidFill>
            <a:srgbClr val="FFC000"/>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1F3864"/>
              </a:buClr>
              <a:buSzPct val="100000"/>
              <a:buFont typeface="Calibri"/>
              <a:buNone/>
            </a:pPr>
            <a:r>
              <a:rPr b="1" lang="en-IN">
                <a:solidFill>
                  <a:srgbClr val="1F3864"/>
                </a:solidFill>
              </a:rPr>
              <a:t>Plot of Forecasting</a:t>
            </a:r>
            <a:endParaRPr/>
          </a:p>
        </p:txBody>
      </p:sp>
      <p:sp>
        <p:nvSpPr>
          <p:cNvPr id="312" name="Google Shape;312;p32"/>
          <p:cNvSpPr txBox="1"/>
          <p:nvPr/>
        </p:nvSpPr>
        <p:spPr>
          <a:xfrm>
            <a:off x="1264257" y="6123543"/>
            <a:ext cx="9326880"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From above plot Prophet is showing good like HWES AS AT and HWES MS AT.</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So we will ignore other methods.</a:t>
            </a:r>
            <a:endParaRPr/>
          </a:p>
        </p:txBody>
      </p:sp>
      <p:pic>
        <p:nvPicPr>
          <p:cNvPr id="313" name="Google Shape;313;p32"/>
          <p:cNvPicPr preferRelativeResize="0"/>
          <p:nvPr>
            <p:ph idx="1" type="body"/>
          </p:nvPr>
        </p:nvPicPr>
        <p:blipFill rotWithShape="1">
          <a:blip r:embed="rId3">
            <a:alphaModFix/>
          </a:blip>
          <a:srcRect b="0" l="0" r="0" t="0"/>
          <a:stretch/>
        </p:blipFill>
        <p:spPr>
          <a:xfrm>
            <a:off x="838199" y="1150188"/>
            <a:ext cx="10659735" cy="455234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838200" y="365126"/>
            <a:ext cx="10515600" cy="692398"/>
          </a:xfrm>
          <a:prstGeom prst="rect">
            <a:avLst/>
          </a:prstGeom>
          <a:solidFill>
            <a:srgbClr val="FFC000"/>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1F3864"/>
              </a:buClr>
              <a:buSzPct val="100000"/>
              <a:buFont typeface="Calibri"/>
              <a:buNone/>
            </a:pPr>
            <a:r>
              <a:rPr b="1" lang="en-IN">
                <a:solidFill>
                  <a:srgbClr val="1F3864"/>
                </a:solidFill>
              </a:rPr>
              <a:t>Plot of Forecasting</a:t>
            </a:r>
            <a:endParaRPr/>
          </a:p>
        </p:txBody>
      </p:sp>
      <p:sp>
        <p:nvSpPr>
          <p:cNvPr id="319" name="Google Shape;319;p33"/>
          <p:cNvSpPr txBox="1"/>
          <p:nvPr/>
        </p:nvSpPr>
        <p:spPr>
          <a:xfrm>
            <a:off x="1216550" y="5096786"/>
            <a:ext cx="9899372"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Arial"/>
              <a:buChar char="•"/>
            </a:pPr>
            <a:r>
              <a:rPr lang="en-IN" sz="1800">
                <a:solidFill>
                  <a:srgbClr val="1F3864"/>
                </a:solidFill>
                <a:latin typeface="Calibri"/>
                <a:ea typeface="Calibri"/>
                <a:cs typeface="Calibri"/>
                <a:sym typeface="Calibri"/>
              </a:rPr>
              <a:t>Naïve method shows less RMSE and its plot is some what good like prophet but since its very simple and like normal algebra algorithm using we cant take naïve for OIL price since it shows some more fluctuations So Prophet best compared to these two.</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320" name="Google Shape;320;p33"/>
          <p:cNvPicPr preferRelativeResize="0"/>
          <p:nvPr>
            <p:ph idx="1" type="body"/>
          </p:nvPr>
        </p:nvPicPr>
        <p:blipFill rotWithShape="1">
          <a:blip r:embed="rId3">
            <a:alphaModFix/>
          </a:blip>
          <a:srcRect b="0" l="0" r="0" t="0"/>
          <a:stretch/>
        </p:blipFill>
        <p:spPr>
          <a:xfrm>
            <a:off x="1051123" y="1280160"/>
            <a:ext cx="10089754" cy="345809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type="title"/>
          </p:nvPr>
        </p:nvSpPr>
        <p:spPr>
          <a:xfrm>
            <a:off x="838200" y="365126"/>
            <a:ext cx="10515600" cy="724204"/>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Calibri"/>
              <a:buNone/>
            </a:pPr>
            <a:r>
              <a:rPr b="1" lang="en-IN">
                <a:solidFill>
                  <a:srgbClr val="1F3864"/>
                </a:solidFill>
              </a:rPr>
              <a:t>Plot of Forecasting</a:t>
            </a:r>
            <a:endParaRPr/>
          </a:p>
        </p:txBody>
      </p:sp>
      <p:sp>
        <p:nvSpPr>
          <p:cNvPr id="326" name="Google Shape;326;p34"/>
          <p:cNvSpPr txBox="1"/>
          <p:nvPr/>
        </p:nvSpPr>
        <p:spPr>
          <a:xfrm>
            <a:off x="893859" y="5613621"/>
            <a:ext cx="10459941"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Arial"/>
              <a:buChar char="•"/>
            </a:pPr>
            <a:r>
              <a:rPr b="1" lang="en-IN" sz="1800">
                <a:solidFill>
                  <a:srgbClr val="1F3864"/>
                </a:solidFill>
                <a:latin typeface="Calibri"/>
                <a:ea typeface="Calibri"/>
                <a:cs typeface="Calibri"/>
                <a:sym typeface="Calibri"/>
              </a:rPr>
              <a:t>Prophet is best compared to other Models</a:t>
            </a:r>
            <a:r>
              <a:rPr lang="en-IN" sz="1800">
                <a:solidFill>
                  <a:schemeClr val="dk1"/>
                </a:solidFill>
                <a:latin typeface="Calibri"/>
                <a:ea typeface="Calibri"/>
                <a:cs typeface="Calibri"/>
                <a:sym typeface="Calibri"/>
              </a:rPr>
              <a:t>.</a:t>
            </a:r>
            <a:endParaRPr/>
          </a:p>
        </p:txBody>
      </p:sp>
      <p:pic>
        <p:nvPicPr>
          <p:cNvPr id="327" name="Google Shape;327;p34"/>
          <p:cNvPicPr preferRelativeResize="0"/>
          <p:nvPr>
            <p:ph idx="1" type="body"/>
          </p:nvPr>
        </p:nvPicPr>
        <p:blipFill rotWithShape="1">
          <a:blip r:embed="rId3">
            <a:alphaModFix/>
          </a:blip>
          <a:srcRect b="0" l="0" r="0" t="0"/>
          <a:stretch/>
        </p:blipFill>
        <p:spPr>
          <a:xfrm>
            <a:off x="1028261" y="1413164"/>
            <a:ext cx="10135478" cy="399010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838200" y="365125"/>
            <a:ext cx="10515600" cy="819619"/>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Calibri"/>
              <a:buNone/>
            </a:pPr>
            <a:r>
              <a:rPr b="1" lang="en-IN">
                <a:solidFill>
                  <a:srgbClr val="1F3864"/>
                </a:solidFill>
              </a:rPr>
              <a:t>Final Model</a:t>
            </a:r>
            <a:endParaRPr/>
          </a:p>
        </p:txBody>
      </p:sp>
      <p:pic>
        <p:nvPicPr>
          <p:cNvPr id="333" name="Google Shape;333;p35"/>
          <p:cNvPicPr preferRelativeResize="0"/>
          <p:nvPr>
            <p:ph idx="1" type="body"/>
          </p:nvPr>
        </p:nvPicPr>
        <p:blipFill rotWithShape="1">
          <a:blip r:embed="rId3">
            <a:alphaModFix/>
          </a:blip>
          <a:srcRect b="0" l="0" r="0" t="0"/>
          <a:stretch/>
        </p:blipFill>
        <p:spPr>
          <a:xfrm>
            <a:off x="838200" y="1300245"/>
            <a:ext cx="4372533" cy="3033215"/>
          </a:xfrm>
          <a:prstGeom prst="rect">
            <a:avLst/>
          </a:prstGeom>
          <a:noFill/>
          <a:ln>
            <a:noFill/>
          </a:ln>
        </p:spPr>
      </p:pic>
      <p:pic>
        <p:nvPicPr>
          <p:cNvPr id="334" name="Google Shape;334;p35"/>
          <p:cNvPicPr preferRelativeResize="0"/>
          <p:nvPr/>
        </p:nvPicPr>
        <p:blipFill rotWithShape="1">
          <a:blip r:embed="rId4">
            <a:alphaModFix/>
          </a:blip>
          <a:srcRect b="0" l="0" r="0" t="0"/>
          <a:stretch/>
        </p:blipFill>
        <p:spPr>
          <a:xfrm>
            <a:off x="5604973" y="1300245"/>
            <a:ext cx="5748827" cy="3033215"/>
          </a:xfrm>
          <a:prstGeom prst="rect">
            <a:avLst/>
          </a:prstGeom>
          <a:noFill/>
          <a:ln>
            <a:noFill/>
          </a:ln>
        </p:spPr>
      </p:pic>
      <p:sp>
        <p:nvSpPr>
          <p:cNvPr id="335" name="Google Shape;335;p35"/>
          <p:cNvSpPr txBox="1"/>
          <p:nvPr/>
        </p:nvSpPr>
        <p:spPr>
          <a:xfrm>
            <a:off x="609600" y="4921857"/>
            <a:ext cx="1097280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Arial"/>
              <a:buChar char="•"/>
            </a:pPr>
            <a:r>
              <a:rPr b="1" lang="en-IN" sz="1800">
                <a:solidFill>
                  <a:srgbClr val="1F3864"/>
                </a:solidFill>
                <a:latin typeface="Calibri"/>
                <a:ea typeface="Calibri"/>
                <a:cs typeface="Calibri"/>
                <a:sym typeface="Calibri"/>
              </a:rPr>
              <a:t>Since prophet model have capability to deal with outliers , Holidays and not required for feature transformation since it internally does the natural  log and it’s the good algorithm launched few years back and by considering its flexibility and plot graph we concluded that We will go with Prophet(Facebook).</a:t>
            </a:r>
            <a:endParaRPr/>
          </a:p>
          <a:p>
            <a:pPr indent="-171450" lvl="0" marL="285750" marR="0" rtl="0" algn="l">
              <a:spcBef>
                <a:spcPts val="0"/>
              </a:spcBef>
              <a:spcAft>
                <a:spcPts val="0"/>
              </a:spcAft>
              <a:buClr>
                <a:schemeClr val="dk1"/>
              </a:buClr>
              <a:buSzPts val="1800"/>
              <a:buFont typeface="Arial"/>
              <a:buNone/>
            </a:pPr>
            <a:r>
              <a:t/>
            </a:r>
            <a:endParaRPr b="1" sz="1800">
              <a:solidFill>
                <a:srgbClr val="1F3864"/>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838200" y="365126"/>
            <a:ext cx="10515600" cy="930938"/>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Calibri"/>
              <a:buNone/>
            </a:pPr>
            <a:r>
              <a:rPr b="1" lang="en-IN">
                <a:solidFill>
                  <a:srgbClr val="1F3864"/>
                </a:solidFill>
              </a:rPr>
              <a:t>Forecasted Value Comaparison</a:t>
            </a:r>
            <a:endParaRPr b="1">
              <a:solidFill>
                <a:srgbClr val="1F3864"/>
              </a:solidFill>
            </a:endParaRPr>
          </a:p>
        </p:txBody>
      </p:sp>
      <p:pic>
        <p:nvPicPr>
          <p:cNvPr id="341" name="Google Shape;341;p36"/>
          <p:cNvPicPr preferRelativeResize="0"/>
          <p:nvPr>
            <p:ph idx="1" type="body"/>
          </p:nvPr>
        </p:nvPicPr>
        <p:blipFill rotWithShape="1">
          <a:blip r:embed="rId3">
            <a:alphaModFix/>
          </a:blip>
          <a:srcRect b="0" l="0" r="0" t="0"/>
          <a:stretch/>
        </p:blipFill>
        <p:spPr>
          <a:xfrm>
            <a:off x="838200" y="1519573"/>
            <a:ext cx="3543607" cy="1973751"/>
          </a:xfrm>
          <a:prstGeom prst="rect">
            <a:avLst/>
          </a:prstGeom>
          <a:noFill/>
          <a:ln>
            <a:noFill/>
          </a:ln>
        </p:spPr>
      </p:pic>
      <p:pic>
        <p:nvPicPr>
          <p:cNvPr id="342" name="Google Shape;342;p36"/>
          <p:cNvPicPr preferRelativeResize="0"/>
          <p:nvPr/>
        </p:nvPicPr>
        <p:blipFill rotWithShape="1">
          <a:blip r:embed="rId4">
            <a:alphaModFix/>
          </a:blip>
          <a:srcRect b="0" l="0" r="0" t="0"/>
          <a:stretch/>
        </p:blipFill>
        <p:spPr>
          <a:xfrm>
            <a:off x="4556626" y="1519573"/>
            <a:ext cx="2146324" cy="1973751"/>
          </a:xfrm>
          <a:prstGeom prst="rect">
            <a:avLst/>
          </a:prstGeom>
          <a:noFill/>
          <a:ln>
            <a:noFill/>
          </a:ln>
        </p:spPr>
      </p:pic>
      <p:pic>
        <p:nvPicPr>
          <p:cNvPr id="343" name="Google Shape;343;p36"/>
          <p:cNvPicPr preferRelativeResize="0"/>
          <p:nvPr/>
        </p:nvPicPr>
        <p:blipFill rotWithShape="1">
          <a:blip r:embed="rId5">
            <a:alphaModFix/>
          </a:blip>
          <a:srcRect b="0" l="0" r="0" t="0"/>
          <a:stretch/>
        </p:blipFill>
        <p:spPr>
          <a:xfrm>
            <a:off x="7326923" y="1577932"/>
            <a:ext cx="4250176" cy="3900517"/>
          </a:xfrm>
          <a:prstGeom prst="rect">
            <a:avLst/>
          </a:prstGeom>
          <a:noFill/>
          <a:ln>
            <a:noFill/>
          </a:ln>
        </p:spPr>
      </p:pic>
      <p:sp>
        <p:nvSpPr>
          <p:cNvPr id="344" name="Google Shape;344;p36"/>
          <p:cNvSpPr txBox="1"/>
          <p:nvPr/>
        </p:nvSpPr>
        <p:spPr>
          <a:xfrm>
            <a:off x="758686" y="3528190"/>
            <a:ext cx="6453146"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Black  dots are actual dataset</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Blue line is forecasted data</a:t>
            </a:r>
            <a:endParaRPr/>
          </a:p>
          <a:p>
            <a:pPr indent="-114300" lvl="0" marL="0" marR="0" rtl="0" algn="l">
              <a:spcBef>
                <a:spcPts val="0"/>
              </a:spcBef>
              <a:spcAft>
                <a:spcPts val="0"/>
              </a:spcAft>
              <a:buClr>
                <a:srgbClr val="222222"/>
              </a:buClr>
              <a:buSzPts val="1800"/>
              <a:buFont typeface="Arial"/>
              <a:buChar char="•"/>
            </a:pPr>
            <a:r>
              <a:rPr b="0" i="0" lang="en-IN" sz="1800">
                <a:solidFill>
                  <a:srgbClr val="222222"/>
                </a:solidFill>
                <a:latin typeface="times new roman"/>
                <a:ea typeface="times new roman"/>
                <a:cs typeface="times new roman"/>
                <a:sym typeface="times new roman"/>
              </a:rPr>
              <a:t>The Facebook Prophet is accurate and fast.</a:t>
            </a:r>
            <a:endParaRPr/>
          </a:p>
          <a:p>
            <a:pPr indent="-114300" lvl="0" marL="0" marR="0" rtl="0" algn="l">
              <a:spcBef>
                <a:spcPts val="0"/>
              </a:spcBef>
              <a:spcAft>
                <a:spcPts val="0"/>
              </a:spcAft>
              <a:buClr>
                <a:srgbClr val="222222"/>
              </a:buClr>
              <a:buSzPts val="1800"/>
              <a:buFont typeface="Arial"/>
              <a:buChar char="•"/>
            </a:pPr>
            <a:r>
              <a:rPr b="0" i="0" lang="en-IN" sz="1800">
                <a:solidFill>
                  <a:srgbClr val="222222"/>
                </a:solidFill>
                <a:latin typeface="times new roman"/>
                <a:ea typeface="times new roman"/>
                <a:cs typeface="times new roman"/>
                <a:sym typeface="times new roman"/>
              </a:rPr>
              <a:t>Prophet allows adjustment of parameters and customized seasonality components which may improve the forecasts.</a:t>
            </a:r>
            <a:endParaRPr/>
          </a:p>
          <a:p>
            <a:pPr indent="-114300" lvl="0" marL="0" marR="0" rtl="0" algn="l">
              <a:spcBef>
                <a:spcPts val="0"/>
              </a:spcBef>
              <a:spcAft>
                <a:spcPts val="0"/>
              </a:spcAft>
              <a:buClr>
                <a:srgbClr val="222222"/>
              </a:buClr>
              <a:buSzPts val="1800"/>
              <a:buFont typeface="Arial"/>
              <a:buChar char="•"/>
            </a:pPr>
            <a:r>
              <a:rPr b="0" i="0" lang="en-IN" sz="1800">
                <a:solidFill>
                  <a:srgbClr val="222222"/>
                </a:solidFill>
                <a:latin typeface="times new roman"/>
                <a:ea typeface="times new roman"/>
                <a:cs typeface="times new roman"/>
                <a:sym typeface="times new roman"/>
              </a:rPr>
              <a:t>Prophet can also handle outliers and handles other data issues by itself.</a:t>
            </a:r>
            <a:endParaRPr/>
          </a:p>
          <a:p>
            <a:pPr indent="-114300" lvl="0" marL="0" marR="0" rtl="0" algn="l">
              <a:spcBef>
                <a:spcPts val="0"/>
              </a:spcBef>
              <a:spcAft>
                <a:spcPts val="0"/>
              </a:spcAft>
              <a:buClr>
                <a:srgbClr val="222222"/>
              </a:buClr>
              <a:buSzPts val="1800"/>
              <a:buFont typeface="Arial"/>
              <a:buChar char="•"/>
            </a:pPr>
            <a:r>
              <a:rPr b="0" i="0" lang="en-IN" sz="1800">
                <a:solidFill>
                  <a:srgbClr val="222222"/>
                </a:solidFill>
                <a:latin typeface="times new roman"/>
                <a:ea typeface="times new roman"/>
                <a:cs typeface="times new roman"/>
                <a:sym typeface="times new roman"/>
              </a:rPr>
              <a:t>The holiday function allows Prophet to adjust forecasting when a holiday or major event may change the forecast.</a:t>
            </a:r>
            <a:endParaRPr/>
          </a:p>
          <a:p>
            <a:pPr indent="-114300" lvl="0" marL="0" marR="0" rtl="0" algn="l">
              <a:spcBef>
                <a:spcPts val="0"/>
              </a:spcBef>
              <a:spcAft>
                <a:spcPts val="0"/>
              </a:spcAft>
              <a:buClr>
                <a:srgbClr val="222222"/>
              </a:buClr>
              <a:buSzPts val="1800"/>
              <a:buFont typeface="Arial"/>
              <a:buChar char="•"/>
            </a:pPr>
            <a:r>
              <a:rPr b="0" i="0" lang="en-IN" sz="1800">
                <a:solidFill>
                  <a:srgbClr val="222222"/>
                </a:solidFill>
                <a:latin typeface="times new roman"/>
                <a:ea typeface="times new roman"/>
                <a:cs typeface="times new roman"/>
                <a:sym typeface="times new roman"/>
              </a:rPr>
              <a:t>It can detect the change points automatically.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7"/>
          <p:cNvSpPr txBox="1"/>
          <p:nvPr>
            <p:ph type="title"/>
          </p:nvPr>
        </p:nvSpPr>
        <p:spPr>
          <a:xfrm>
            <a:off x="838200" y="365126"/>
            <a:ext cx="10515600" cy="959821"/>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Calibri"/>
              <a:buNone/>
            </a:pPr>
            <a:r>
              <a:rPr b="1" lang="en-IN">
                <a:solidFill>
                  <a:srgbClr val="1F3864"/>
                </a:solidFill>
              </a:rPr>
              <a:t>Model Deployment</a:t>
            </a:r>
            <a:endParaRPr/>
          </a:p>
        </p:txBody>
      </p:sp>
      <p:sp>
        <p:nvSpPr>
          <p:cNvPr id="350" name="Google Shape;350;p37"/>
          <p:cNvSpPr txBox="1"/>
          <p:nvPr/>
        </p:nvSpPr>
        <p:spPr>
          <a:xfrm>
            <a:off x="838200" y="1586204"/>
            <a:ext cx="10515600"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Noto Sans Symbols"/>
              <a:buChar char="❖"/>
            </a:pPr>
            <a:r>
              <a:rPr lang="en-IN" sz="1800">
                <a:solidFill>
                  <a:srgbClr val="1F3864"/>
                </a:solidFill>
                <a:latin typeface="Calibri"/>
                <a:ea typeface="Calibri"/>
                <a:cs typeface="Calibri"/>
                <a:sym typeface="Calibri"/>
              </a:rPr>
              <a:t>Done Model Deployment using streamlit.</a:t>
            </a:r>
            <a:endParaRPr/>
          </a:p>
        </p:txBody>
      </p:sp>
      <p:pic>
        <p:nvPicPr>
          <p:cNvPr id="351" name="Google Shape;351;p37"/>
          <p:cNvPicPr preferRelativeResize="0"/>
          <p:nvPr/>
        </p:nvPicPr>
        <p:blipFill rotWithShape="1">
          <a:blip r:embed="rId3">
            <a:alphaModFix/>
          </a:blip>
          <a:srcRect b="0" l="0" r="0" t="0"/>
          <a:stretch/>
        </p:blipFill>
        <p:spPr>
          <a:xfrm>
            <a:off x="838199" y="2295329"/>
            <a:ext cx="5650169" cy="3359021"/>
          </a:xfrm>
          <a:prstGeom prst="rect">
            <a:avLst/>
          </a:prstGeom>
          <a:noFill/>
          <a:ln>
            <a:noFill/>
          </a:ln>
        </p:spPr>
      </p:pic>
      <p:pic>
        <p:nvPicPr>
          <p:cNvPr id="352" name="Google Shape;352;p37"/>
          <p:cNvPicPr preferRelativeResize="0"/>
          <p:nvPr/>
        </p:nvPicPr>
        <p:blipFill rotWithShape="1">
          <a:blip r:embed="rId4">
            <a:alphaModFix/>
          </a:blip>
          <a:srcRect b="0" l="0" r="0" t="0"/>
          <a:stretch/>
        </p:blipFill>
        <p:spPr>
          <a:xfrm>
            <a:off x="6335486" y="2528594"/>
            <a:ext cx="5598367" cy="312575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ph type="title"/>
          </p:nvPr>
        </p:nvSpPr>
        <p:spPr>
          <a:xfrm>
            <a:off x="838200" y="365126"/>
            <a:ext cx="10515600" cy="740106"/>
          </a:xfrm>
          <a:prstGeom prst="rect">
            <a:avLst/>
          </a:prstGeom>
          <a:solidFill>
            <a:srgbClr val="FFC00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Calibri"/>
              <a:buNone/>
            </a:pPr>
            <a:r>
              <a:rPr b="1" lang="en-IN">
                <a:solidFill>
                  <a:srgbClr val="1F3864"/>
                </a:solidFill>
              </a:rPr>
              <a:t>Problems Faced During Project</a:t>
            </a:r>
            <a:endParaRPr/>
          </a:p>
        </p:txBody>
      </p:sp>
      <p:sp>
        <p:nvSpPr>
          <p:cNvPr id="358" name="Google Shape;358;p38"/>
          <p:cNvSpPr txBox="1"/>
          <p:nvPr/>
        </p:nvSpPr>
        <p:spPr>
          <a:xfrm>
            <a:off x="970059" y="1447137"/>
            <a:ext cx="103836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Sudden fluctuations in Price graph causes variation in prediction(Noise).</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Faced difficulty in web scrapping Using API from general web sources so downloaded dataset directly from website.</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Data set is not Normal distributed so approached feature transformation.</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 Stability issues of dataset (To test it we have gone through different test ADF..)</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Out Lier in dataset which could not omit since it was the part of time series.</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It’s a time series and we had to convert the Date column to date time format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Data set: The data set is not contain day wise data so if day wise data also available model would have been performed well with more data.</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Forecasting have lots of influencing factors which could not include in our model(Government policies, War , Natural calamities,Medical Emergencies,New Innovation in Technology, New innovations in fuel extraction…etc.)</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nvSpPr>
        <p:spPr>
          <a:xfrm>
            <a:off x="1311965" y="2803472"/>
            <a:ext cx="9167854"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7200">
                <a:solidFill>
                  <a:srgbClr val="1F3864"/>
                </a:solidFill>
                <a:latin typeface="Calibri"/>
                <a:ea typeface="Calibri"/>
                <a:cs typeface="Calibri"/>
                <a:sym typeface="Calibri"/>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nvSpPr>
        <p:spPr>
          <a:xfrm>
            <a:off x="0" y="2544818"/>
            <a:ext cx="12192000" cy="16004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4000" u="none" cap="none" strike="noStrike">
                <a:solidFill>
                  <a:srgbClr val="002776"/>
                </a:solidFill>
                <a:latin typeface="Arial"/>
                <a:ea typeface="Arial"/>
                <a:cs typeface="Arial"/>
                <a:sym typeface="Arial"/>
              </a:rPr>
              <a:t>Exploratory Data Analysis (EDA) and </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IN" sz="4000" u="none" cap="none" strike="noStrike">
                <a:solidFill>
                  <a:srgbClr val="002776"/>
                </a:solidFill>
                <a:latin typeface="Arial"/>
                <a:ea typeface="Arial"/>
                <a:cs typeface="Arial"/>
                <a:sym typeface="Arial"/>
              </a:rPr>
              <a:t>Feature Engineering</a:t>
            </a:r>
            <a:endParaRPr b="0" i="0" sz="40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nvSpPr>
        <p:spPr>
          <a:xfrm>
            <a:off x="0" y="143259"/>
            <a:ext cx="12191999" cy="707886"/>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1F3864"/>
                </a:solidFill>
                <a:latin typeface="Calibri"/>
                <a:ea typeface="Calibri"/>
                <a:cs typeface="Calibri"/>
                <a:sym typeface="Calibri"/>
              </a:rPr>
              <a:t>Data set details</a:t>
            </a:r>
            <a:endParaRPr/>
          </a:p>
        </p:txBody>
      </p:sp>
      <p:pic>
        <p:nvPicPr>
          <p:cNvPr id="111" name="Google Shape;111;p5"/>
          <p:cNvPicPr preferRelativeResize="0"/>
          <p:nvPr/>
        </p:nvPicPr>
        <p:blipFill rotWithShape="1">
          <a:blip r:embed="rId3">
            <a:alphaModFix/>
          </a:blip>
          <a:srcRect b="0" l="0" r="0" t="0"/>
          <a:stretch/>
        </p:blipFill>
        <p:spPr>
          <a:xfrm>
            <a:off x="165652" y="1049425"/>
            <a:ext cx="5236772" cy="2857876"/>
          </a:xfrm>
          <a:prstGeom prst="rect">
            <a:avLst/>
          </a:prstGeom>
          <a:noFill/>
          <a:ln>
            <a:noFill/>
          </a:ln>
        </p:spPr>
      </p:pic>
      <p:sp>
        <p:nvSpPr>
          <p:cNvPr id="112" name="Google Shape;112;p5"/>
          <p:cNvSpPr txBox="1"/>
          <p:nvPr/>
        </p:nvSpPr>
        <p:spPr>
          <a:xfrm>
            <a:off x="5402424" y="777148"/>
            <a:ext cx="6705600" cy="621708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000"/>
              <a:buFont typeface="Noto Sans Symbols"/>
              <a:buChar char="❖"/>
            </a:pPr>
            <a:r>
              <a:rPr lang="en-IN" sz="2000">
                <a:solidFill>
                  <a:srgbClr val="002060"/>
                </a:solidFill>
                <a:latin typeface="Calibri"/>
                <a:ea typeface="Calibri"/>
                <a:cs typeface="Calibri"/>
                <a:sym typeface="Calibri"/>
              </a:rPr>
              <a:t>Data set contains date column % change column and change column</a:t>
            </a:r>
            <a:endParaRPr/>
          </a:p>
          <a:p>
            <a:pPr indent="-285750" lvl="0" marL="285750" marR="0" rtl="0" algn="l">
              <a:spcBef>
                <a:spcPts val="0"/>
              </a:spcBef>
              <a:spcAft>
                <a:spcPts val="0"/>
              </a:spcAft>
              <a:buClr>
                <a:srgbClr val="002060"/>
              </a:buClr>
              <a:buSzPts val="2000"/>
              <a:buFont typeface="Noto Sans Symbols"/>
              <a:buChar char="❖"/>
            </a:pPr>
            <a:r>
              <a:rPr lang="en-IN" sz="2000">
                <a:solidFill>
                  <a:srgbClr val="002060"/>
                </a:solidFill>
                <a:latin typeface="Calibri"/>
                <a:ea typeface="Calibri"/>
                <a:cs typeface="Calibri"/>
                <a:sym typeface="Calibri"/>
              </a:rPr>
              <a:t>Price in USD/BBL.</a:t>
            </a:r>
            <a:endParaRPr/>
          </a:p>
          <a:p>
            <a:pPr indent="-285750" lvl="0" marL="285750" marR="0" rtl="0" algn="l">
              <a:spcBef>
                <a:spcPts val="0"/>
              </a:spcBef>
              <a:spcAft>
                <a:spcPts val="0"/>
              </a:spcAft>
              <a:buClr>
                <a:srgbClr val="002060"/>
              </a:buClr>
              <a:buSzPts val="2000"/>
              <a:buFont typeface="Noto Sans Symbols"/>
              <a:buChar char="❖"/>
            </a:pPr>
            <a:r>
              <a:rPr lang="en-IN" sz="2000">
                <a:solidFill>
                  <a:srgbClr val="002060"/>
                </a:solidFill>
                <a:latin typeface="Calibri"/>
                <a:ea typeface="Calibri"/>
                <a:cs typeface="Calibri"/>
                <a:sym typeface="Calibri"/>
              </a:rPr>
              <a:t>We need to forecast oil price so need only date and price column only for model creation.</a:t>
            </a:r>
            <a:endParaRPr/>
          </a:p>
          <a:p>
            <a:pPr indent="-285750" lvl="0" marL="285750" marR="0" rtl="0" algn="l">
              <a:spcBef>
                <a:spcPts val="0"/>
              </a:spcBef>
              <a:spcAft>
                <a:spcPts val="0"/>
              </a:spcAft>
              <a:buClr>
                <a:srgbClr val="C00000"/>
              </a:buClr>
              <a:buSzPts val="2000"/>
              <a:buFont typeface="Noto Sans Symbols"/>
              <a:buChar char="❖"/>
            </a:pPr>
            <a:r>
              <a:rPr b="1" i="0" lang="en-IN" sz="2000">
                <a:solidFill>
                  <a:srgbClr val="C00000"/>
                </a:solidFill>
                <a:latin typeface="Arial"/>
                <a:ea typeface="Arial"/>
                <a:cs typeface="Arial"/>
                <a:sym typeface="Arial"/>
              </a:rPr>
              <a:t>Dataset overview</a:t>
            </a:r>
            <a:r>
              <a:rPr b="0" i="0" lang="en-IN" sz="2000">
                <a:solidFill>
                  <a:srgbClr val="002060"/>
                </a:solidFill>
                <a:latin typeface="Arial"/>
                <a:ea typeface="Arial"/>
                <a:cs typeface="Arial"/>
                <a:sym typeface="Arial"/>
              </a:rPr>
              <a:t>:</a:t>
            </a:r>
            <a:endParaRPr/>
          </a:p>
          <a:p>
            <a:pPr indent="-285750" lvl="1" marL="742950" marR="0" rtl="0" algn="l">
              <a:spcBef>
                <a:spcPts val="0"/>
              </a:spcBef>
              <a:spcAft>
                <a:spcPts val="0"/>
              </a:spcAft>
              <a:buClr>
                <a:srgbClr val="002060"/>
              </a:buClr>
              <a:buSzPts val="2000"/>
              <a:buFont typeface="Noto Sans Symbols"/>
              <a:buChar char="❖"/>
            </a:pPr>
            <a:r>
              <a:rPr b="0" i="0" lang="en-IN" sz="2000" u="none" cap="none" strike="noStrike">
                <a:solidFill>
                  <a:srgbClr val="002060"/>
                </a:solidFill>
                <a:latin typeface="Arial"/>
                <a:ea typeface="Arial"/>
                <a:cs typeface="Arial"/>
                <a:sym typeface="Arial"/>
              </a:rPr>
              <a:t>Date range: March 1983 to March 2022</a:t>
            </a:r>
            <a:endParaRPr/>
          </a:p>
          <a:p>
            <a:pPr indent="-285750" lvl="1" marL="742950" marR="0" rtl="0" algn="l">
              <a:spcBef>
                <a:spcPts val="0"/>
              </a:spcBef>
              <a:spcAft>
                <a:spcPts val="0"/>
              </a:spcAft>
              <a:buClr>
                <a:srgbClr val="002060"/>
              </a:buClr>
              <a:buSzPts val="2000"/>
              <a:buFont typeface="Noto Sans Symbols"/>
              <a:buChar char="❖"/>
            </a:pPr>
            <a:r>
              <a:rPr b="0" i="0" lang="en-IN" sz="2000" u="none" cap="none" strike="noStrike">
                <a:solidFill>
                  <a:srgbClr val="002060"/>
                </a:solidFill>
                <a:latin typeface="Arial"/>
                <a:ea typeface="Arial"/>
                <a:cs typeface="Arial"/>
                <a:sym typeface="Arial"/>
              </a:rPr>
              <a:t>Number of data points: 469</a:t>
            </a:r>
            <a:endParaRPr/>
          </a:p>
          <a:p>
            <a:pPr indent="-285750" lvl="1" marL="742950" marR="0" rtl="0" algn="l">
              <a:spcBef>
                <a:spcPts val="0"/>
              </a:spcBef>
              <a:spcAft>
                <a:spcPts val="0"/>
              </a:spcAft>
              <a:buClr>
                <a:srgbClr val="002060"/>
              </a:buClr>
              <a:buSzPts val="2000"/>
              <a:buFont typeface="Noto Sans Symbols"/>
              <a:buChar char="❖"/>
            </a:pPr>
            <a:r>
              <a:rPr b="0" i="0" lang="en-IN" sz="2000" u="none" cap="none" strike="noStrike">
                <a:solidFill>
                  <a:srgbClr val="002060"/>
                </a:solidFill>
                <a:latin typeface="Arial"/>
                <a:ea typeface="Arial"/>
                <a:cs typeface="Arial"/>
                <a:sym typeface="Arial"/>
              </a:rPr>
              <a:t>Columns: Date, Price</a:t>
            </a:r>
            <a:endParaRPr/>
          </a:p>
          <a:p>
            <a:pPr indent="-285750" lvl="0" marL="285750" marR="0" rtl="0" algn="l">
              <a:spcBef>
                <a:spcPts val="0"/>
              </a:spcBef>
              <a:spcAft>
                <a:spcPts val="0"/>
              </a:spcAft>
              <a:buClr>
                <a:srgbClr val="C00000"/>
              </a:buClr>
              <a:buSzPts val="2000"/>
              <a:buFont typeface="Noto Sans Symbols"/>
              <a:buChar char="❖"/>
            </a:pPr>
            <a:r>
              <a:rPr b="1" i="0" lang="en-IN" sz="2000">
                <a:solidFill>
                  <a:srgbClr val="C00000"/>
                </a:solidFill>
                <a:latin typeface="Arial"/>
                <a:ea typeface="Arial"/>
                <a:cs typeface="Arial"/>
                <a:sym typeface="Arial"/>
              </a:rPr>
              <a:t>Price statistics</a:t>
            </a:r>
            <a:r>
              <a:rPr b="0" i="0" lang="en-IN" sz="2000">
                <a:solidFill>
                  <a:srgbClr val="002060"/>
                </a:solidFill>
                <a:latin typeface="Arial"/>
                <a:ea typeface="Arial"/>
                <a:cs typeface="Arial"/>
                <a:sym typeface="Arial"/>
              </a:rPr>
              <a:t>:</a:t>
            </a:r>
            <a:endParaRPr/>
          </a:p>
          <a:p>
            <a:pPr indent="-285750" lvl="1" marL="742950" marR="0" rtl="0" algn="l">
              <a:spcBef>
                <a:spcPts val="0"/>
              </a:spcBef>
              <a:spcAft>
                <a:spcPts val="0"/>
              </a:spcAft>
              <a:buClr>
                <a:srgbClr val="002060"/>
              </a:buClr>
              <a:buSzPts val="2000"/>
              <a:buFont typeface="Noto Sans Symbols"/>
              <a:buChar char="❖"/>
            </a:pPr>
            <a:r>
              <a:rPr b="0" i="0" lang="en-IN" sz="2000" u="none" cap="none" strike="noStrike">
                <a:solidFill>
                  <a:srgbClr val="002060"/>
                </a:solidFill>
                <a:latin typeface="Arial"/>
                <a:ea typeface="Arial"/>
                <a:cs typeface="Arial"/>
                <a:sym typeface="Arial"/>
              </a:rPr>
              <a:t>Average price: $44.071 USD/BBL</a:t>
            </a:r>
            <a:endParaRPr/>
          </a:p>
          <a:p>
            <a:pPr indent="-285750" lvl="1" marL="742950" marR="0" rtl="0" algn="l">
              <a:spcBef>
                <a:spcPts val="0"/>
              </a:spcBef>
              <a:spcAft>
                <a:spcPts val="0"/>
              </a:spcAft>
              <a:buClr>
                <a:srgbClr val="002060"/>
              </a:buClr>
              <a:buSzPts val="2000"/>
              <a:buFont typeface="Noto Sans Symbols"/>
              <a:buChar char="❖"/>
            </a:pPr>
            <a:r>
              <a:rPr b="0" i="0" lang="en-IN" sz="2000" u="none" cap="none" strike="noStrike">
                <a:solidFill>
                  <a:srgbClr val="002060"/>
                </a:solidFill>
                <a:latin typeface="Arial"/>
                <a:ea typeface="Arial"/>
                <a:cs typeface="Arial"/>
                <a:sym typeface="Arial"/>
              </a:rPr>
              <a:t>Median price: $30.83 USD/BBL</a:t>
            </a:r>
            <a:endParaRPr/>
          </a:p>
          <a:p>
            <a:pPr indent="-285750" lvl="1" marL="742950" marR="0" rtl="0" algn="l">
              <a:spcBef>
                <a:spcPts val="0"/>
              </a:spcBef>
              <a:spcAft>
                <a:spcPts val="0"/>
              </a:spcAft>
              <a:buClr>
                <a:srgbClr val="002060"/>
              </a:buClr>
              <a:buSzPts val="2000"/>
              <a:buFont typeface="Noto Sans Symbols"/>
              <a:buChar char="❖"/>
            </a:pPr>
            <a:r>
              <a:rPr b="0" i="0" lang="en-IN" sz="2000" u="none" cap="none" strike="noStrike">
                <a:solidFill>
                  <a:srgbClr val="002060"/>
                </a:solidFill>
                <a:latin typeface="Arial"/>
                <a:ea typeface="Arial"/>
                <a:cs typeface="Arial"/>
                <a:sym typeface="Arial"/>
              </a:rPr>
              <a:t>Skewness: Right-skewed (higher prices are Less frequent)</a:t>
            </a:r>
            <a:endParaRPr/>
          </a:p>
          <a:p>
            <a:pPr indent="-285750" lvl="1" marL="742950" marR="0" rtl="0" algn="l">
              <a:spcBef>
                <a:spcPts val="0"/>
              </a:spcBef>
              <a:spcAft>
                <a:spcPts val="0"/>
              </a:spcAft>
              <a:buClr>
                <a:srgbClr val="002060"/>
              </a:buClr>
              <a:buSzPts val="2000"/>
              <a:buFont typeface="Noto Sans Symbols"/>
              <a:buChar char="❖"/>
            </a:pPr>
            <a:r>
              <a:rPr b="0" i="0" lang="en-IN" sz="2000" u="none" cap="none" strike="noStrike">
                <a:solidFill>
                  <a:srgbClr val="002060"/>
                </a:solidFill>
                <a:latin typeface="Arial"/>
                <a:ea typeface="Arial"/>
                <a:cs typeface="Arial"/>
                <a:sym typeface="Arial"/>
              </a:rPr>
              <a:t>Outlier: One outlier exists in the dataset</a:t>
            </a:r>
            <a:endParaRPr/>
          </a:p>
          <a:p>
            <a:pPr indent="-285750" lvl="0" marL="285750" marR="0" rtl="0" algn="l">
              <a:spcBef>
                <a:spcPts val="0"/>
              </a:spcBef>
              <a:spcAft>
                <a:spcPts val="0"/>
              </a:spcAft>
              <a:buClr>
                <a:srgbClr val="C00000"/>
              </a:buClr>
              <a:buSzPts val="2000"/>
              <a:buFont typeface="Noto Sans Symbols"/>
              <a:buChar char="❖"/>
            </a:pPr>
            <a:r>
              <a:rPr b="1" i="0" lang="en-IN" sz="2000">
                <a:solidFill>
                  <a:srgbClr val="C00000"/>
                </a:solidFill>
                <a:latin typeface="Arial"/>
                <a:ea typeface="Arial"/>
                <a:cs typeface="Arial"/>
                <a:sym typeface="Arial"/>
              </a:rPr>
              <a:t>Price variability</a:t>
            </a:r>
            <a:r>
              <a:rPr b="0" i="0" lang="en-IN" sz="2000">
                <a:solidFill>
                  <a:srgbClr val="002060"/>
                </a:solidFill>
                <a:latin typeface="Arial"/>
                <a:ea typeface="Arial"/>
                <a:cs typeface="Arial"/>
                <a:sym typeface="Arial"/>
              </a:rPr>
              <a:t>:</a:t>
            </a:r>
            <a:endParaRPr/>
          </a:p>
          <a:p>
            <a:pPr indent="-285750" lvl="1" marL="742950" marR="0" rtl="0" algn="l">
              <a:spcBef>
                <a:spcPts val="0"/>
              </a:spcBef>
              <a:spcAft>
                <a:spcPts val="0"/>
              </a:spcAft>
              <a:buClr>
                <a:srgbClr val="002060"/>
              </a:buClr>
              <a:buSzPts val="2000"/>
              <a:buFont typeface="Noto Sans Symbols"/>
              <a:buChar char="❖"/>
            </a:pPr>
            <a:r>
              <a:rPr b="0" i="0" lang="en-IN" sz="2000" u="none" cap="none" strike="noStrike">
                <a:solidFill>
                  <a:srgbClr val="002060"/>
                </a:solidFill>
                <a:latin typeface="Arial"/>
                <a:ea typeface="Arial"/>
                <a:cs typeface="Arial"/>
                <a:sym typeface="Arial"/>
              </a:rPr>
              <a:t>Standard deviation: $28.37 USD/BBL</a:t>
            </a:r>
            <a:endParaRPr/>
          </a:p>
          <a:p>
            <a:pPr indent="-285750" lvl="1" marL="742950" marR="0" rtl="0" algn="l">
              <a:spcBef>
                <a:spcPts val="0"/>
              </a:spcBef>
              <a:spcAft>
                <a:spcPts val="0"/>
              </a:spcAft>
              <a:buClr>
                <a:srgbClr val="002060"/>
              </a:buClr>
              <a:buSzPts val="2000"/>
              <a:buFont typeface="Noto Sans Symbols"/>
              <a:buChar char="❖"/>
            </a:pPr>
            <a:r>
              <a:rPr b="0" i="0" lang="en-IN" sz="2000" u="none" cap="none" strike="noStrike">
                <a:solidFill>
                  <a:srgbClr val="002060"/>
                </a:solidFill>
                <a:latin typeface="Arial"/>
                <a:ea typeface="Arial"/>
                <a:cs typeface="Arial"/>
                <a:sym typeface="Arial"/>
              </a:rPr>
              <a:t>Minimum price: $10.42 USD/BBL</a:t>
            </a:r>
            <a:endParaRPr/>
          </a:p>
          <a:p>
            <a:pPr indent="-285750" lvl="1" marL="742950" marR="0" rtl="0" algn="l">
              <a:spcBef>
                <a:spcPts val="0"/>
              </a:spcBef>
              <a:spcAft>
                <a:spcPts val="0"/>
              </a:spcAft>
              <a:buClr>
                <a:srgbClr val="002060"/>
              </a:buClr>
              <a:buSzPts val="2000"/>
              <a:buFont typeface="Noto Sans Symbols"/>
              <a:buChar char="❖"/>
            </a:pPr>
            <a:r>
              <a:rPr b="0" i="0" lang="en-IN" sz="2000" u="none" cap="none" strike="noStrike">
                <a:solidFill>
                  <a:srgbClr val="002060"/>
                </a:solidFill>
                <a:latin typeface="Arial"/>
                <a:ea typeface="Arial"/>
                <a:cs typeface="Arial"/>
                <a:sym typeface="Arial"/>
              </a:rPr>
              <a:t>Maximum price: $140 USD/BBL</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2F5496"/>
              </a:solidFill>
              <a:latin typeface="Calibri"/>
              <a:ea typeface="Calibri"/>
              <a:cs typeface="Calibri"/>
              <a:sym typeface="Calibri"/>
            </a:endParaRPr>
          </a:p>
        </p:txBody>
      </p:sp>
      <p:pic>
        <p:nvPicPr>
          <p:cNvPr id="113" name="Google Shape;113;p5"/>
          <p:cNvPicPr preferRelativeResize="0"/>
          <p:nvPr/>
        </p:nvPicPr>
        <p:blipFill rotWithShape="1">
          <a:blip r:embed="rId4">
            <a:alphaModFix/>
          </a:blip>
          <a:srcRect b="0" l="0" r="0" t="0"/>
          <a:stretch/>
        </p:blipFill>
        <p:spPr>
          <a:xfrm>
            <a:off x="165651" y="4003517"/>
            <a:ext cx="5236771" cy="24537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6"/>
          <p:cNvPicPr preferRelativeResize="0"/>
          <p:nvPr/>
        </p:nvPicPr>
        <p:blipFill rotWithShape="1">
          <a:blip r:embed="rId3">
            <a:alphaModFix/>
          </a:blip>
          <a:srcRect b="0" l="0" r="0" t="0"/>
          <a:stretch/>
        </p:blipFill>
        <p:spPr>
          <a:xfrm>
            <a:off x="93890" y="802433"/>
            <a:ext cx="5660610" cy="4302169"/>
          </a:xfrm>
          <a:prstGeom prst="rect">
            <a:avLst/>
          </a:prstGeom>
          <a:noFill/>
          <a:ln>
            <a:noFill/>
          </a:ln>
        </p:spPr>
      </p:pic>
      <p:pic>
        <p:nvPicPr>
          <p:cNvPr id="119" name="Google Shape;119;p6"/>
          <p:cNvPicPr preferRelativeResize="0"/>
          <p:nvPr/>
        </p:nvPicPr>
        <p:blipFill rotWithShape="1">
          <a:blip r:embed="rId4">
            <a:alphaModFix/>
          </a:blip>
          <a:srcRect b="0" l="0" r="0" t="0"/>
          <a:stretch/>
        </p:blipFill>
        <p:spPr>
          <a:xfrm>
            <a:off x="5844969" y="920859"/>
            <a:ext cx="6256562" cy="4183743"/>
          </a:xfrm>
          <a:prstGeom prst="rect">
            <a:avLst/>
          </a:prstGeom>
          <a:noFill/>
          <a:ln>
            <a:noFill/>
          </a:ln>
        </p:spPr>
      </p:pic>
      <p:sp>
        <p:nvSpPr>
          <p:cNvPr id="120" name="Google Shape;120;p6"/>
          <p:cNvSpPr txBox="1"/>
          <p:nvPr/>
        </p:nvSpPr>
        <p:spPr>
          <a:xfrm>
            <a:off x="681135" y="5104602"/>
            <a:ext cx="11416975" cy="132343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C00000"/>
              </a:buClr>
              <a:buSzPts val="2000"/>
              <a:buFont typeface="Noto Sans Symbols"/>
              <a:buChar char="❖"/>
            </a:pPr>
            <a:r>
              <a:rPr b="1" lang="en-IN" sz="2000">
                <a:solidFill>
                  <a:srgbClr val="C00000"/>
                </a:solidFill>
                <a:latin typeface="Calibri"/>
                <a:ea typeface="Calibri"/>
                <a:cs typeface="Calibri"/>
                <a:sym typeface="Calibri"/>
              </a:rPr>
              <a:t>Data is right skewed </a:t>
            </a:r>
            <a:endParaRPr/>
          </a:p>
          <a:p>
            <a:pPr indent="-285750" lvl="0" marL="285750" marR="0" rtl="0" algn="l">
              <a:spcBef>
                <a:spcPts val="0"/>
              </a:spcBef>
              <a:spcAft>
                <a:spcPts val="0"/>
              </a:spcAft>
              <a:buClr>
                <a:srgbClr val="C00000"/>
              </a:buClr>
              <a:buSzPts val="2000"/>
              <a:buFont typeface="Noto Sans Symbols"/>
              <a:buChar char="❖"/>
            </a:pPr>
            <a:r>
              <a:rPr b="1" lang="en-IN" sz="2000">
                <a:solidFill>
                  <a:srgbClr val="C00000"/>
                </a:solidFill>
                <a:latin typeface="Calibri"/>
                <a:ea typeface="Calibri"/>
                <a:cs typeface="Calibri"/>
                <a:sym typeface="Calibri"/>
              </a:rPr>
              <a:t>Median is 30.83</a:t>
            </a:r>
            <a:endParaRPr/>
          </a:p>
          <a:p>
            <a:pPr indent="-285750" lvl="0" marL="285750" marR="0" rtl="0" algn="l">
              <a:spcBef>
                <a:spcPts val="0"/>
              </a:spcBef>
              <a:spcAft>
                <a:spcPts val="0"/>
              </a:spcAft>
              <a:buClr>
                <a:srgbClr val="C00000"/>
              </a:buClr>
              <a:buSzPts val="2000"/>
              <a:buFont typeface="Noto Sans Symbols"/>
              <a:buChar char="❖"/>
            </a:pPr>
            <a:r>
              <a:rPr b="1" lang="en-IN" sz="2000">
                <a:solidFill>
                  <a:srgbClr val="C00000"/>
                </a:solidFill>
                <a:latin typeface="Calibri"/>
                <a:ea typeface="Calibri"/>
                <a:cs typeface="Calibri"/>
                <a:sym typeface="Calibri"/>
              </a:rPr>
              <a:t>One outlier 140 which is max oil price recorded in the dataset.</a:t>
            </a:r>
            <a:endParaRPr/>
          </a:p>
          <a:p>
            <a:pPr indent="-285750" lvl="0" marL="285750" marR="0" rtl="0" algn="l">
              <a:spcBef>
                <a:spcPts val="0"/>
              </a:spcBef>
              <a:spcAft>
                <a:spcPts val="0"/>
              </a:spcAft>
              <a:buClr>
                <a:srgbClr val="C00000"/>
              </a:buClr>
              <a:buSzPts val="2000"/>
              <a:buFont typeface="Noto Sans Symbols"/>
              <a:buChar char="❖"/>
            </a:pPr>
            <a:r>
              <a:rPr b="1" lang="en-IN" sz="2000">
                <a:solidFill>
                  <a:srgbClr val="C00000"/>
                </a:solidFill>
                <a:latin typeface="Calibri"/>
                <a:ea typeface="Calibri"/>
                <a:cs typeface="Calibri"/>
                <a:sym typeface="Calibri"/>
              </a:rPr>
              <a:t>Half of oil price data shows less than 30.83 USD/BBL and rest is high range from 30-140 </a:t>
            </a:r>
            <a:r>
              <a:rPr lang="en-IN" sz="1800">
                <a:solidFill>
                  <a:srgbClr val="2F5496"/>
                </a:solidFill>
                <a:latin typeface="Calibri"/>
                <a:ea typeface="Calibri"/>
                <a:cs typeface="Calibri"/>
                <a:sym typeface="Calibri"/>
              </a:rPr>
              <a:t>.</a:t>
            </a:r>
            <a:r>
              <a:rPr lang="en-IN" sz="1800">
                <a:solidFill>
                  <a:schemeClr val="dk1"/>
                </a:solidFill>
                <a:latin typeface="Calibri"/>
                <a:ea typeface="Calibri"/>
                <a:cs typeface="Calibri"/>
                <a:sym typeface="Calibri"/>
              </a:rPr>
              <a:t> </a:t>
            </a:r>
            <a:endParaRPr/>
          </a:p>
        </p:txBody>
      </p:sp>
      <p:sp>
        <p:nvSpPr>
          <p:cNvPr id="121" name="Google Shape;121;p6"/>
          <p:cNvSpPr txBox="1"/>
          <p:nvPr/>
        </p:nvSpPr>
        <p:spPr>
          <a:xfrm>
            <a:off x="0" y="185195"/>
            <a:ext cx="12192000" cy="707886"/>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1F3864"/>
                </a:solidFill>
                <a:latin typeface="Calibri"/>
                <a:ea typeface="Calibri"/>
                <a:cs typeface="Calibri"/>
                <a:sym typeface="Calibri"/>
              </a:rPr>
              <a:t>Distribution of price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nvSpPr>
        <p:spPr>
          <a:xfrm>
            <a:off x="-23150" y="311204"/>
            <a:ext cx="12211291" cy="707886"/>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1F3864"/>
                </a:solidFill>
                <a:latin typeface="Calibri"/>
                <a:ea typeface="Calibri"/>
                <a:cs typeface="Calibri"/>
                <a:sym typeface="Calibri"/>
              </a:rPr>
              <a:t>Visualizations</a:t>
            </a:r>
            <a:endParaRPr/>
          </a:p>
        </p:txBody>
      </p:sp>
      <p:pic>
        <p:nvPicPr>
          <p:cNvPr id="127" name="Google Shape;127;p7"/>
          <p:cNvPicPr preferRelativeResize="0"/>
          <p:nvPr/>
        </p:nvPicPr>
        <p:blipFill rotWithShape="1">
          <a:blip r:embed="rId3">
            <a:alphaModFix/>
          </a:blip>
          <a:srcRect b="0" l="0" r="0" t="0"/>
          <a:stretch/>
        </p:blipFill>
        <p:spPr>
          <a:xfrm>
            <a:off x="419725" y="1019090"/>
            <a:ext cx="11234210" cy="3237722"/>
          </a:xfrm>
          <a:prstGeom prst="rect">
            <a:avLst/>
          </a:prstGeom>
          <a:noFill/>
          <a:ln>
            <a:noFill/>
          </a:ln>
        </p:spPr>
      </p:pic>
      <p:sp>
        <p:nvSpPr>
          <p:cNvPr id="128" name="Google Shape;128;p7"/>
          <p:cNvSpPr txBox="1"/>
          <p:nvPr/>
        </p:nvSpPr>
        <p:spPr>
          <a:xfrm>
            <a:off x="162045" y="3995678"/>
            <a:ext cx="1221129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a:solidFill>
                  <a:srgbClr val="C00000"/>
                </a:solidFill>
                <a:latin typeface="Arial"/>
                <a:ea typeface="Arial"/>
                <a:cs typeface="Arial"/>
                <a:sym typeface="Arial"/>
              </a:rPr>
              <a:t>Oil price trend:</a:t>
            </a:r>
            <a:endParaRPr/>
          </a:p>
          <a:p>
            <a:pPr indent="-342900" lvl="1" marL="800100" marR="0" rtl="0" algn="l">
              <a:spcBef>
                <a:spcPts val="0"/>
              </a:spcBef>
              <a:spcAft>
                <a:spcPts val="0"/>
              </a:spcAft>
              <a:buClr>
                <a:srgbClr val="002060"/>
              </a:buClr>
              <a:buSzPts val="2000"/>
              <a:buFont typeface="Noto Sans Symbols"/>
              <a:buChar char="❖"/>
            </a:pPr>
            <a:r>
              <a:rPr b="1" i="0" lang="en-IN" sz="2000" u="none" cap="none" strike="noStrike">
                <a:solidFill>
                  <a:srgbClr val="002060"/>
                </a:solidFill>
                <a:latin typeface="Arial"/>
                <a:ea typeface="Arial"/>
                <a:cs typeface="Arial"/>
                <a:sym typeface="Arial"/>
              </a:rPr>
              <a:t>Since the early 2000s, the price of oil has generally been going up.</a:t>
            </a:r>
            <a:endParaRPr/>
          </a:p>
          <a:p>
            <a:pPr indent="-342900" lvl="1" marL="800100" marR="0" rtl="0" algn="l">
              <a:spcBef>
                <a:spcPts val="0"/>
              </a:spcBef>
              <a:spcAft>
                <a:spcPts val="0"/>
              </a:spcAft>
              <a:buClr>
                <a:srgbClr val="002060"/>
              </a:buClr>
              <a:buSzPts val="2000"/>
              <a:buFont typeface="Noto Sans Symbols"/>
              <a:buChar char="❖"/>
            </a:pPr>
            <a:r>
              <a:rPr b="1" i="0" lang="en-IN" sz="2000" u="none" cap="none" strike="noStrike">
                <a:solidFill>
                  <a:srgbClr val="002060"/>
                </a:solidFill>
                <a:latin typeface="Arial"/>
                <a:ea typeface="Arial"/>
                <a:cs typeface="Arial"/>
                <a:sym typeface="Arial"/>
              </a:rPr>
              <a:t>It reached its highest point in 2008 but dropped significantly during the global recession.</a:t>
            </a:r>
            <a:endParaRPr/>
          </a:p>
          <a:p>
            <a:pPr indent="-342900" lvl="1" marL="800100" marR="0" rtl="0" algn="l">
              <a:spcBef>
                <a:spcPts val="0"/>
              </a:spcBef>
              <a:spcAft>
                <a:spcPts val="0"/>
              </a:spcAft>
              <a:buClr>
                <a:srgbClr val="002060"/>
              </a:buClr>
              <a:buSzPts val="2000"/>
              <a:buFont typeface="Noto Sans Symbols"/>
              <a:buChar char="❖"/>
            </a:pPr>
            <a:r>
              <a:rPr b="1" i="0" lang="en-IN" sz="2000" u="none" cap="none" strike="noStrike">
                <a:solidFill>
                  <a:srgbClr val="002060"/>
                </a:solidFill>
                <a:latin typeface="Arial"/>
                <a:ea typeface="Arial"/>
                <a:cs typeface="Arial"/>
                <a:sym typeface="Arial"/>
              </a:rPr>
              <a:t>After 2008, the price started to rise again, especially from 2010 onwards.</a:t>
            </a:r>
            <a:endParaRPr/>
          </a:p>
          <a:p>
            <a:pPr indent="-342900" lvl="1" marL="800100" marR="0" rtl="0" algn="l">
              <a:spcBef>
                <a:spcPts val="0"/>
              </a:spcBef>
              <a:spcAft>
                <a:spcPts val="0"/>
              </a:spcAft>
              <a:buClr>
                <a:srgbClr val="002060"/>
              </a:buClr>
              <a:buSzPts val="2000"/>
              <a:buFont typeface="Noto Sans Symbols"/>
              <a:buChar char="❖"/>
            </a:pPr>
            <a:r>
              <a:rPr b="1" i="0" lang="en-IN" sz="2000" u="none" cap="none" strike="noStrike">
                <a:solidFill>
                  <a:srgbClr val="002060"/>
                </a:solidFill>
                <a:latin typeface="Arial"/>
                <a:ea typeface="Arial"/>
                <a:cs typeface="Arial"/>
                <a:sym typeface="Arial"/>
              </a:rPr>
              <a:t>However, in 2015, there was a notable decrease in oil prices due to increased oil production and other factors.</a:t>
            </a:r>
            <a:endParaRPr/>
          </a:p>
          <a:p>
            <a:pPr indent="-342900" lvl="1" marL="800100" marR="0" rtl="0" algn="l">
              <a:spcBef>
                <a:spcPts val="0"/>
              </a:spcBef>
              <a:spcAft>
                <a:spcPts val="0"/>
              </a:spcAft>
              <a:buClr>
                <a:srgbClr val="002060"/>
              </a:buClr>
              <a:buSzPts val="2000"/>
              <a:buFont typeface="Noto Sans Symbols"/>
              <a:buChar char="❖"/>
            </a:pPr>
            <a:r>
              <a:rPr b="1" i="0" lang="en-IN" sz="2000" u="none" cap="none" strike="noStrike">
                <a:solidFill>
                  <a:srgbClr val="002060"/>
                </a:solidFill>
                <a:latin typeface="Arial"/>
                <a:ea typeface="Arial"/>
                <a:cs typeface="Arial"/>
                <a:sym typeface="Arial"/>
              </a:rPr>
              <a:t>The COVID-19 pandemic in 2019-2020 had a significant impact on oil prices, with a sharp decline caused by lockdown measures and reduced economic activity.</a:t>
            </a:r>
            <a:endParaRPr/>
          </a:p>
          <a:p>
            <a:pPr indent="-342900" lvl="1" marL="800100" marR="0" rtl="0" algn="l">
              <a:spcBef>
                <a:spcPts val="0"/>
              </a:spcBef>
              <a:spcAft>
                <a:spcPts val="0"/>
              </a:spcAft>
              <a:buClr>
                <a:srgbClr val="002060"/>
              </a:buClr>
              <a:buSzPts val="2000"/>
              <a:buFont typeface="Noto Sans Symbols"/>
              <a:buChar char="❖"/>
            </a:pPr>
            <a:r>
              <a:rPr b="1" i="0" lang="en-IN" sz="2000" u="none" cap="none" strike="noStrike">
                <a:solidFill>
                  <a:srgbClr val="002060"/>
                </a:solidFill>
                <a:latin typeface="Arial"/>
                <a:ea typeface="Arial"/>
                <a:cs typeface="Arial"/>
                <a:sym typeface="Arial"/>
              </a:rPr>
              <a:t>As economies gradually reopened and recovered, the price of oil began to rise again.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0" y="91281"/>
            <a:ext cx="12192000" cy="646331"/>
          </a:xfrm>
          <a:prstGeom prst="rect">
            <a:avLst/>
          </a:prstGeom>
          <a:solidFill>
            <a:srgbClr val="FFC000"/>
          </a:solid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rgbClr val="1F3864"/>
              </a:buClr>
              <a:buSzPts val="4000"/>
              <a:buFont typeface="Calibri"/>
              <a:buNone/>
            </a:pPr>
            <a:r>
              <a:rPr b="1" lang="en-IN" sz="4000">
                <a:solidFill>
                  <a:srgbClr val="1F3864"/>
                </a:solidFill>
                <a:latin typeface="Calibri"/>
                <a:ea typeface="Calibri"/>
                <a:cs typeface="Calibri"/>
                <a:sym typeface="Calibri"/>
              </a:rPr>
              <a:t>Seasonal heatmap and Decade wise plot</a:t>
            </a:r>
            <a:endParaRPr/>
          </a:p>
        </p:txBody>
      </p:sp>
      <p:pic>
        <p:nvPicPr>
          <p:cNvPr id="134" name="Google Shape;134;p8"/>
          <p:cNvPicPr preferRelativeResize="0"/>
          <p:nvPr>
            <p:ph idx="2" type="body"/>
          </p:nvPr>
        </p:nvPicPr>
        <p:blipFill rotWithShape="1">
          <a:blip r:embed="rId3">
            <a:alphaModFix/>
          </a:blip>
          <a:srcRect b="0" l="0" r="0" t="0"/>
          <a:stretch/>
        </p:blipFill>
        <p:spPr>
          <a:xfrm>
            <a:off x="7060558" y="931408"/>
            <a:ext cx="4919240" cy="3823702"/>
          </a:xfrm>
          <a:prstGeom prst="rect">
            <a:avLst/>
          </a:prstGeom>
          <a:noFill/>
          <a:ln>
            <a:noFill/>
          </a:ln>
        </p:spPr>
      </p:pic>
      <p:sp>
        <p:nvSpPr>
          <p:cNvPr id="135" name="Google Shape;135;p8"/>
          <p:cNvSpPr txBox="1"/>
          <p:nvPr/>
        </p:nvSpPr>
        <p:spPr>
          <a:xfrm>
            <a:off x="300942" y="4957096"/>
            <a:ext cx="11163585"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a:solidFill>
                  <a:srgbClr val="FF0000"/>
                </a:solidFill>
                <a:latin typeface="Arial"/>
                <a:ea typeface="Arial"/>
                <a:cs typeface="Arial"/>
                <a:sym typeface="Arial"/>
              </a:rPr>
              <a:t>Oil price trend:</a:t>
            </a:r>
            <a:endParaRPr/>
          </a:p>
          <a:p>
            <a:pPr indent="-285750" lvl="0" marL="285750" marR="0" rtl="0" algn="l">
              <a:spcBef>
                <a:spcPts val="0"/>
              </a:spcBef>
              <a:spcAft>
                <a:spcPts val="0"/>
              </a:spcAft>
              <a:buClr>
                <a:srgbClr val="002060"/>
              </a:buClr>
              <a:buSzPts val="2000"/>
              <a:buFont typeface="Noto Sans Symbols"/>
              <a:buChar char="❖"/>
            </a:pPr>
            <a:r>
              <a:rPr b="1" i="0" lang="en-IN" sz="2000">
                <a:solidFill>
                  <a:srgbClr val="002060"/>
                </a:solidFill>
                <a:latin typeface="Arial"/>
                <a:ea typeface="Arial"/>
                <a:cs typeface="Arial"/>
                <a:sym typeface="Arial"/>
              </a:rPr>
              <a:t>In the last 10 years, from 2013 to 2023, oil prices have been relatively high.</a:t>
            </a:r>
            <a:endParaRPr/>
          </a:p>
          <a:p>
            <a:pPr indent="-285750" lvl="0" marL="285750" marR="0" rtl="0" algn="l">
              <a:spcBef>
                <a:spcPts val="0"/>
              </a:spcBef>
              <a:spcAft>
                <a:spcPts val="0"/>
              </a:spcAft>
              <a:buClr>
                <a:srgbClr val="002060"/>
              </a:buClr>
              <a:buSzPts val="2000"/>
              <a:buFont typeface="Noto Sans Symbols"/>
              <a:buChar char="❖"/>
            </a:pPr>
            <a:r>
              <a:rPr b="1" i="0" lang="en-IN" sz="2000">
                <a:solidFill>
                  <a:srgbClr val="002060"/>
                </a:solidFill>
                <a:latin typeface="Arial"/>
                <a:ea typeface="Arial"/>
                <a:cs typeface="Arial"/>
                <a:sym typeface="Arial"/>
              </a:rPr>
              <a:t>A period of low oil prices was observed from 1993 to 2003.</a:t>
            </a:r>
            <a:endParaRPr/>
          </a:p>
          <a:p>
            <a:pPr indent="-285750" lvl="0" marL="285750" marR="0" rtl="0" algn="l">
              <a:spcBef>
                <a:spcPts val="0"/>
              </a:spcBef>
              <a:spcAft>
                <a:spcPts val="0"/>
              </a:spcAft>
              <a:buClr>
                <a:srgbClr val="002060"/>
              </a:buClr>
              <a:buSzPts val="2000"/>
              <a:buFont typeface="Noto Sans Symbols"/>
              <a:buChar char="❖"/>
            </a:pPr>
            <a:r>
              <a:rPr b="1" i="0" lang="en-IN" sz="2000">
                <a:solidFill>
                  <a:srgbClr val="002060"/>
                </a:solidFill>
                <a:latin typeface="Arial"/>
                <a:ea typeface="Arial"/>
                <a:cs typeface="Arial"/>
                <a:sym typeface="Arial"/>
              </a:rPr>
              <a:t>When analyzing monthly oil prices, a clear upward trend is evident from 2005 to 2015. During this period, prices consistently increased month by month.</a:t>
            </a:r>
            <a:endParaRPr/>
          </a:p>
          <a:p>
            <a:pPr indent="-285750" lvl="0" marL="285750" marR="0" rtl="0" algn="l">
              <a:spcBef>
                <a:spcPts val="0"/>
              </a:spcBef>
              <a:spcAft>
                <a:spcPts val="0"/>
              </a:spcAft>
              <a:buClr>
                <a:srgbClr val="002060"/>
              </a:buClr>
              <a:buSzPts val="2000"/>
              <a:buFont typeface="Noto Sans Symbols"/>
              <a:buChar char="❖"/>
            </a:pPr>
            <a:r>
              <a:rPr b="1" i="0" lang="en-IN" sz="2000">
                <a:solidFill>
                  <a:srgbClr val="002060"/>
                </a:solidFill>
                <a:latin typeface="Arial"/>
                <a:ea typeface="Arial"/>
                <a:cs typeface="Arial"/>
                <a:sym typeface="Arial"/>
              </a:rPr>
              <a:t>However, after 2015, the upward trend in oil prices became less pronounced.</a:t>
            </a:r>
            <a:endParaRPr/>
          </a:p>
        </p:txBody>
      </p:sp>
      <p:pic>
        <p:nvPicPr>
          <p:cNvPr id="136" name="Google Shape;136;p8"/>
          <p:cNvPicPr preferRelativeResize="0"/>
          <p:nvPr>
            <p:ph idx="1" type="body"/>
          </p:nvPr>
        </p:nvPicPr>
        <p:blipFill rotWithShape="1">
          <a:blip r:embed="rId4">
            <a:alphaModFix/>
          </a:blip>
          <a:srcRect b="0" l="0" r="0" t="0"/>
          <a:stretch/>
        </p:blipFill>
        <p:spPr>
          <a:xfrm>
            <a:off x="399697" y="769366"/>
            <a:ext cx="6492552" cy="41530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0" y="286809"/>
            <a:ext cx="12192000" cy="646331"/>
          </a:xfrm>
          <a:prstGeom prst="rect">
            <a:avLst/>
          </a:prstGeom>
          <a:solidFill>
            <a:srgbClr val="FFC000"/>
          </a:solid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rgbClr val="1F3864"/>
              </a:buClr>
              <a:buSzPts val="4000"/>
              <a:buFont typeface="Calibri"/>
              <a:buNone/>
            </a:pPr>
            <a:r>
              <a:rPr b="1" lang="en-IN" sz="4000">
                <a:solidFill>
                  <a:srgbClr val="1F3864"/>
                </a:solidFill>
                <a:latin typeface="Calibri"/>
                <a:ea typeface="Calibri"/>
                <a:cs typeface="Calibri"/>
                <a:sym typeface="Calibri"/>
              </a:rPr>
              <a:t>Month and Year wise Price in boxplot</a:t>
            </a:r>
            <a:endParaRPr/>
          </a:p>
        </p:txBody>
      </p:sp>
      <p:pic>
        <p:nvPicPr>
          <p:cNvPr id="142" name="Google Shape;142;p9"/>
          <p:cNvPicPr preferRelativeResize="0"/>
          <p:nvPr>
            <p:ph idx="1" type="body"/>
          </p:nvPr>
        </p:nvPicPr>
        <p:blipFill rotWithShape="1">
          <a:blip r:embed="rId3">
            <a:alphaModFix/>
          </a:blip>
          <a:srcRect b="0" l="0" r="0" t="0"/>
          <a:stretch/>
        </p:blipFill>
        <p:spPr>
          <a:xfrm>
            <a:off x="138874" y="1690689"/>
            <a:ext cx="5880926" cy="2846587"/>
          </a:xfrm>
          <a:prstGeom prst="rect">
            <a:avLst/>
          </a:prstGeom>
          <a:noFill/>
          <a:ln>
            <a:noFill/>
          </a:ln>
        </p:spPr>
      </p:pic>
      <p:pic>
        <p:nvPicPr>
          <p:cNvPr id="143" name="Google Shape;143;p9"/>
          <p:cNvPicPr preferRelativeResize="0"/>
          <p:nvPr>
            <p:ph idx="2" type="body"/>
          </p:nvPr>
        </p:nvPicPr>
        <p:blipFill rotWithShape="1">
          <a:blip r:embed="rId4">
            <a:alphaModFix/>
          </a:blip>
          <a:srcRect b="0" l="0" r="0" t="0"/>
          <a:stretch/>
        </p:blipFill>
        <p:spPr>
          <a:xfrm>
            <a:off x="6019800" y="1690689"/>
            <a:ext cx="5980921" cy="2865210"/>
          </a:xfrm>
          <a:prstGeom prst="rect">
            <a:avLst/>
          </a:prstGeom>
          <a:noFill/>
          <a:ln>
            <a:noFill/>
          </a:ln>
        </p:spPr>
      </p:pic>
      <p:sp>
        <p:nvSpPr>
          <p:cNvPr id="144" name="Google Shape;144;p9"/>
          <p:cNvSpPr txBox="1"/>
          <p:nvPr/>
        </p:nvSpPr>
        <p:spPr>
          <a:xfrm>
            <a:off x="38877" y="5540139"/>
            <a:ext cx="11961845" cy="70788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2000"/>
              <a:buFont typeface="Noto Sans Symbols"/>
              <a:buChar char="❖"/>
            </a:pPr>
            <a:r>
              <a:rPr b="1" lang="en-IN" sz="2000">
                <a:solidFill>
                  <a:srgbClr val="002060"/>
                </a:solidFill>
                <a:latin typeface="Calibri"/>
                <a:ea typeface="Calibri"/>
                <a:cs typeface="Calibri"/>
                <a:sym typeface="Calibri"/>
              </a:rPr>
              <a:t>When consider month wise of total data  Total Jun data shows more range and Oct shows less range.</a:t>
            </a:r>
            <a:endParaRPr/>
          </a:p>
          <a:p>
            <a:pPr indent="-285750" lvl="0" marL="285750" marR="0" rtl="0" algn="l">
              <a:spcBef>
                <a:spcPts val="0"/>
              </a:spcBef>
              <a:spcAft>
                <a:spcPts val="0"/>
              </a:spcAft>
              <a:buClr>
                <a:srgbClr val="002060"/>
              </a:buClr>
              <a:buSzPts val="2000"/>
              <a:buFont typeface="Noto Sans Symbols"/>
              <a:buChar char="❖"/>
            </a:pPr>
            <a:r>
              <a:rPr b="1" lang="en-IN" sz="2000">
                <a:solidFill>
                  <a:srgbClr val="002060"/>
                </a:solidFill>
                <a:latin typeface="Calibri"/>
                <a:ea typeface="Calibri"/>
                <a:cs typeface="Calibri"/>
                <a:sym typeface="Calibri"/>
              </a:rPr>
              <a:t>Median is almost same but upper range is highly varies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2023-06-02T05:02:07Z</dcterms:created>
  <dc:creator>Vivek K</dc:creator>
</cp:coreProperties>
</file>