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6" r:id="rId6"/>
    <p:sldId id="309" r:id="rId7"/>
    <p:sldId id="310" r:id="rId8"/>
    <p:sldId id="301" r:id="rId9"/>
    <p:sldId id="302" r:id="rId10"/>
    <p:sldId id="303" r:id="rId11"/>
    <p:sldId id="304" r:id="rId12"/>
    <p:sldId id="30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i s" userId="7f7c1713c2826fbb" providerId="LiveId" clId="{FBC97892-13DE-4D57-B011-7694F1067FB8}"/>
    <pc:docChg chg="modSld">
      <pc:chgData name="sanjai s" userId="7f7c1713c2826fbb" providerId="LiveId" clId="{FBC97892-13DE-4D57-B011-7694F1067FB8}" dt="2025-01-02T06:47:46.525" v="2" actId="207"/>
      <pc:docMkLst>
        <pc:docMk/>
      </pc:docMkLst>
      <pc:sldChg chg="modSp mod">
        <pc:chgData name="sanjai s" userId="7f7c1713c2826fbb" providerId="LiveId" clId="{FBC97892-13DE-4D57-B011-7694F1067FB8}" dt="2025-01-02T06:47:46.525" v="2" actId="207"/>
        <pc:sldMkLst>
          <pc:docMk/>
          <pc:sldMk cId="3513222349" sldId="305"/>
        </pc:sldMkLst>
        <pc:spChg chg="mod">
          <ac:chgData name="sanjai s" userId="7f7c1713c2826fbb" providerId="LiveId" clId="{FBC97892-13DE-4D57-B011-7694F1067FB8}" dt="2025-01-02T06:47:46.525" v="2" actId="207"/>
          <ac:spMkLst>
            <pc:docMk/>
            <pc:sldMk cId="3513222349" sldId="305"/>
            <ac:spMk id="8" creationId="{859D3D74-43CB-9E99-6B5F-DFD94E48C120}"/>
          </ac:spMkLst>
        </pc:spChg>
      </pc:sldChg>
      <pc:sldChg chg="modSp mod">
        <pc:chgData name="sanjai s" userId="7f7c1713c2826fbb" providerId="LiveId" clId="{FBC97892-13DE-4D57-B011-7694F1067FB8}" dt="2025-01-02T06:47:28.969" v="0" actId="207"/>
        <pc:sldMkLst>
          <pc:docMk/>
          <pc:sldMk cId="829917939" sldId="309"/>
        </pc:sldMkLst>
        <pc:spChg chg="mod">
          <ac:chgData name="sanjai s" userId="7f7c1713c2826fbb" providerId="LiveId" clId="{FBC97892-13DE-4D57-B011-7694F1067FB8}" dt="2025-01-02T06:47:28.969" v="0" actId="207"/>
          <ac:spMkLst>
            <pc:docMk/>
            <pc:sldMk cId="829917939" sldId="309"/>
            <ac:spMk id="5" creationId="{E8B7E051-9CE7-B679-B802-DFC814EA0772}"/>
          </ac:spMkLst>
        </pc:spChg>
      </pc:sldChg>
      <pc:sldChg chg="modSp mod">
        <pc:chgData name="sanjai s" userId="7f7c1713c2826fbb" providerId="LiveId" clId="{FBC97892-13DE-4D57-B011-7694F1067FB8}" dt="2025-01-02T06:47:38.369" v="1" actId="207"/>
        <pc:sldMkLst>
          <pc:docMk/>
          <pc:sldMk cId="730164696" sldId="310"/>
        </pc:sldMkLst>
        <pc:spChg chg="mod">
          <ac:chgData name="sanjai s" userId="7f7c1713c2826fbb" providerId="LiveId" clId="{FBC97892-13DE-4D57-B011-7694F1067FB8}" dt="2025-01-02T06:47:38.369" v="1" actId="207"/>
          <ac:spMkLst>
            <pc:docMk/>
            <pc:sldMk cId="730164696" sldId="310"/>
            <ac:spMk id="5" creationId="{E8B7E051-9CE7-B679-B802-DFC814EA0772}"/>
          </ac:spMkLst>
        </pc:spChg>
      </pc:sldChg>
    </pc:docChg>
  </pc:docChgLst>
  <pc:docChgLst>
    <pc:chgData name="sanjai s" userId="7f7c1713c2826fbb" providerId="LiveId" clId="{FA3EA744-F721-F049-A150-D5C2D40FCB2C}"/>
    <pc:docChg chg="undo custSel addSld delSld modSld sldOrd">
      <pc:chgData name="sanjai s" userId="7f7c1713c2826fbb" providerId="LiveId" clId="{FA3EA744-F721-F049-A150-D5C2D40FCB2C}" dt="2024-10-10T01:42:05.724" v="169" actId="255"/>
      <pc:docMkLst>
        <pc:docMk/>
      </pc:docMkLst>
      <pc:sldChg chg="modSp">
        <pc:chgData name="sanjai s" userId="7f7c1713c2826fbb" providerId="LiveId" clId="{FA3EA744-F721-F049-A150-D5C2D40FCB2C}" dt="2024-10-10T01:20:52.354" v="52" actId="22"/>
        <pc:sldMkLst>
          <pc:docMk/>
          <pc:sldMk cId="3923648908" sldId="301"/>
        </pc:sldMkLst>
        <pc:spChg chg="mod">
          <ac:chgData name="sanjai s" userId="7f7c1713c2826fbb" providerId="LiveId" clId="{FA3EA744-F721-F049-A150-D5C2D40FCB2C}" dt="2024-10-10T01:20:52.354" v="52" actId="22"/>
          <ac:spMkLst>
            <pc:docMk/>
            <pc:sldMk cId="3923648908" sldId="301"/>
            <ac:spMk id="8" creationId="{033821AD-3ECE-E85D-C3DF-0F36F89503B7}"/>
          </ac:spMkLst>
        </pc:spChg>
      </pc:sldChg>
      <pc:sldChg chg="delSp modSp mod ord modClrScheme chgLayout">
        <pc:chgData name="sanjai s" userId="7f7c1713c2826fbb" providerId="LiveId" clId="{FA3EA744-F721-F049-A150-D5C2D40FCB2C}" dt="2024-10-10T01:34:41.793" v="132" actId="12"/>
        <pc:sldMkLst>
          <pc:docMk/>
          <pc:sldMk cId="4277636335" sldId="306"/>
        </pc:sldMkLst>
        <pc:spChg chg="mod ord">
          <ac:chgData name="sanjai s" userId="7f7c1713c2826fbb" providerId="LiveId" clId="{FA3EA744-F721-F049-A150-D5C2D40FCB2C}" dt="2024-10-10T01:31:02.801" v="80" actId="255"/>
          <ac:spMkLst>
            <pc:docMk/>
            <pc:sldMk cId="4277636335" sldId="306"/>
            <ac:spMk id="2" creationId="{23AD6755-5459-191A-1BD7-FD9B045485A2}"/>
          </ac:spMkLst>
        </pc:spChg>
        <pc:spChg chg="mod ord">
          <ac:chgData name="sanjai s" userId="7f7c1713c2826fbb" providerId="LiveId" clId="{FA3EA744-F721-F049-A150-D5C2D40FCB2C}" dt="2024-10-10T01:34:41.793" v="132" actId="12"/>
          <ac:spMkLst>
            <pc:docMk/>
            <pc:sldMk cId="4277636335" sldId="306"/>
            <ac:spMk id="5" creationId="{E8B7E051-9CE7-B679-B802-DFC814EA0772}"/>
          </ac:spMkLst>
        </pc:spChg>
      </pc:sldChg>
      <pc:sldChg chg="del">
        <pc:chgData name="sanjai s" userId="7f7c1713c2826fbb" providerId="LiveId" clId="{FA3EA744-F721-F049-A150-D5C2D40FCB2C}" dt="2024-10-10T01:13:22.162" v="7" actId="2696"/>
        <pc:sldMkLst>
          <pc:docMk/>
          <pc:sldMk cId="1230752041" sldId="307"/>
        </pc:sldMkLst>
      </pc:sldChg>
      <pc:sldChg chg="del">
        <pc:chgData name="sanjai s" userId="7f7c1713c2826fbb" providerId="LiveId" clId="{FA3EA744-F721-F049-A150-D5C2D40FCB2C}" dt="2024-10-10T01:13:24.848" v="8" actId="2696"/>
        <pc:sldMkLst>
          <pc:docMk/>
          <pc:sldMk cId="4231998539" sldId="308"/>
        </pc:sldMkLst>
      </pc:sldChg>
      <pc:sldChg chg="modSp add">
        <pc:chgData name="sanjai s" userId="7f7c1713c2826fbb" providerId="LiveId" clId="{FA3EA744-F721-F049-A150-D5C2D40FCB2C}" dt="2024-10-10T01:41:24.079" v="167" actId="25668"/>
        <pc:sldMkLst>
          <pc:docMk/>
          <pc:sldMk cId="829917939" sldId="309"/>
        </pc:sldMkLst>
        <pc:spChg chg="mod">
          <ac:chgData name="sanjai s" userId="7f7c1713c2826fbb" providerId="LiveId" clId="{FA3EA744-F721-F049-A150-D5C2D40FCB2C}" dt="2024-10-10T01:19:14.363" v="23" actId="255"/>
          <ac:spMkLst>
            <pc:docMk/>
            <pc:sldMk cId="829917939" sldId="309"/>
            <ac:spMk id="2" creationId="{23AD6755-5459-191A-1BD7-FD9B045485A2}"/>
          </ac:spMkLst>
        </pc:spChg>
        <pc:spChg chg="mod">
          <ac:chgData name="sanjai s" userId="7f7c1713c2826fbb" providerId="LiveId" clId="{FA3EA744-F721-F049-A150-D5C2D40FCB2C}" dt="2024-10-10T01:41:24.079" v="167" actId="25668"/>
          <ac:spMkLst>
            <pc:docMk/>
            <pc:sldMk cId="829917939" sldId="309"/>
            <ac:spMk id="5" creationId="{E8B7E051-9CE7-B679-B802-DFC814EA0772}"/>
          </ac:spMkLst>
        </pc:spChg>
      </pc:sldChg>
      <pc:sldChg chg="modSp add">
        <pc:chgData name="sanjai s" userId="7f7c1713c2826fbb" providerId="LiveId" clId="{FA3EA744-F721-F049-A150-D5C2D40FCB2C}" dt="2024-10-10T01:42:05.724" v="169" actId="255"/>
        <pc:sldMkLst>
          <pc:docMk/>
          <pc:sldMk cId="730164696" sldId="310"/>
        </pc:sldMkLst>
        <pc:spChg chg="mod">
          <ac:chgData name="sanjai s" userId="7f7c1713c2826fbb" providerId="LiveId" clId="{FA3EA744-F721-F049-A150-D5C2D40FCB2C}" dt="2024-10-10T01:40:16.844" v="160" actId="255"/>
          <ac:spMkLst>
            <pc:docMk/>
            <pc:sldMk cId="730164696" sldId="310"/>
            <ac:spMk id="2" creationId="{23AD6755-5459-191A-1BD7-FD9B045485A2}"/>
          </ac:spMkLst>
        </pc:spChg>
        <pc:spChg chg="mod">
          <ac:chgData name="sanjai s" userId="7f7c1713c2826fbb" providerId="LiveId" clId="{FA3EA744-F721-F049-A150-D5C2D40FCB2C}" dt="2024-10-10T01:42:05.724" v="169" actId="255"/>
          <ac:spMkLst>
            <pc:docMk/>
            <pc:sldMk cId="730164696" sldId="310"/>
            <ac:spMk id="5" creationId="{E8B7E051-9CE7-B679-B802-DFC814EA0772}"/>
          </ac:spMkLst>
        </pc:spChg>
      </pc:sldChg>
    </pc:docChg>
  </pc:docChgLst>
  <pc:docChgLst>
    <pc:chgData name="sanjai s" userId="7f7c1713c2826fbb" providerId="LiveId" clId="{E33D0A84-61EB-44D8-9E11-31939C60F581}"/>
    <pc:docChg chg="custSel modSld">
      <pc:chgData name="sanjai s" userId="7f7c1713c2826fbb" providerId="LiveId" clId="{E33D0A84-61EB-44D8-9E11-31939C60F581}" dt="2024-10-19T06:05:59.925" v="42" actId="6549"/>
      <pc:docMkLst>
        <pc:docMk/>
      </pc:docMkLst>
      <pc:sldChg chg="modSp mod">
        <pc:chgData name="sanjai s" userId="7f7c1713c2826fbb" providerId="LiveId" clId="{E33D0A84-61EB-44D8-9E11-31939C60F581}" dt="2024-10-19T05:57:06.975" v="18" actId="20577"/>
        <pc:sldMkLst>
          <pc:docMk/>
          <pc:sldMk cId="3923648908" sldId="301"/>
        </pc:sldMkLst>
        <pc:spChg chg="mod">
          <ac:chgData name="sanjai s" userId="7f7c1713c2826fbb" providerId="LiveId" clId="{E33D0A84-61EB-44D8-9E11-31939C60F581}" dt="2024-10-19T05:57:06.975" v="18" actId="20577"/>
          <ac:spMkLst>
            <pc:docMk/>
            <pc:sldMk cId="3923648908" sldId="301"/>
            <ac:spMk id="8" creationId="{033821AD-3ECE-E85D-C3DF-0F36F89503B7}"/>
          </ac:spMkLst>
        </pc:spChg>
      </pc:sldChg>
      <pc:sldChg chg="modSp mod">
        <pc:chgData name="sanjai s" userId="7f7c1713c2826fbb" providerId="LiveId" clId="{E33D0A84-61EB-44D8-9E11-31939C60F581}" dt="2024-10-19T06:05:59.925" v="42" actId="6549"/>
        <pc:sldMkLst>
          <pc:docMk/>
          <pc:sldMk cId="3513222349" sldId="305"/>
        </pc:sldMkLst>
        <pc:spChg chg="mod">
          <ac:chgData name="sanjai s" userId="7f7c1713c2826fbb" providerId="LiveId" clId="{E33D0A84-61EB-44D8-9E11-31939C60F581}" dt="2024-10-19T06:05:59.925" v="42" actId="6549"/>
          <ac:spMkLst>
            <pc:docMk/>
            <pc:sldMk cId="3513222349" sldId="305"/>
            <ac:spMk id="8" creationId="{859D3D74-43CB-9E99-6B5F-DFD94E48C120}"/>
          </ac:spMkLst>
        </pc:spChg>
      </pc:sldChg>
      <pc:sldChg chg="modSp mod">
        <pc:chgData name="sanjai s" userId="7f7c1713c2826fbb" providerId="LiveId" clId="{E33D0A84-61EB-44D8-9E11-31939C60F581}" dt="2024-10-19T05:47:01.801" v="2" actId="20577"/>
        <pc:sldMkLst>
          <pc:docMk/>
          <pc:sldMk cId="730164696" sldId="310"/>
        </pc:sldMkLst>
        <pc:spChg chg="mod">
          <ac:chgData name="sanjai s" userId="7f7c1713c2826fbb" providerId="LiveId" clId="{E33D0A84-61EB-44D8-9E11-31939C60F581}" dt="2024-10-19T05:47:01.801" v="2" actId="20577"/>
          <ac:spMkLst>
            <pc:docMk/>
            <pc:sldMk cId="730164696" sldId="310"/>
            <ac:spMk id="5" creationId="{E8B7E051-9CE7-B679-B802-DFC814EA07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themeOverride" Target="../theme/themeOverride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Customer Lead Prediction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30F6F9-D046-84E4-81BB-4BC2B71CC3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D6755-5459-191A-1BD7-FD9B045485A2}"/>
              </a:ext>
            </a:extLst>
          </p:cNvPr>
          <p:cNvSpPr>
            <a:spLocks noGrp="1"/>
          </p:cNvSpPr>
          <p:nvPr>
            <p:ph type="title"/>
          </p:nvPr>
        </p:nvSpPr>
        <p:spPr/>
        <p:txBody>
          <a:bodyPr vert="horz" lIns="91440" tIns="45720" rIns="91440" bIns="45720" rtlCol="0">
            <a:normAutofit/>
          </a:bodyPr>
          <a:lstStyle/>
          <a:p>
            <a:r>
              <a:rPr lang="en-IN" sz="4000" dirty="0"/>
              <a:t>Key Steps in this Analysis </a:t>
            </a:r>
            <a:endParaRPr lang="en-US" sz="4000" dirty="0"/>
          </a:p>
        </p:txBody>
      </p:sp>
      <p:sp>
        <p:nvSpPr>
          <p:cNvPr id="5" name="Content Placeholder 4">
            <a:extLst>
              <a:ext uri="{FF2B5EF4-FFF2-40B4-BE49-F238E27FC236}">
                <a16:creationId xmlns:a16="http://schemas.microsoft.com/office/drawing/2014/main" id="{E8B7E051-9CE7-B679-B802-DFC814EA0772}"/>
              </a:ext>
            </a:extLst>
          </p:cNvPr>
          <p:cNvSpPr>
            <a:spLocks noGrp="1"/>
          </p:cNvSpPr>
          <p:nvPr>
            <p:ph idx="1"/>
          </p:nvPr>
        </p:nvSpPr>
        <p:spPr/>
        <p:txBody>
          <a:bodyPr/>
          <a:lstStyle/>
          <a:p>
            <a:r>
              <a:rPr lang="en-IN" dirty="0"/>
              <a:t>Dataset Understanding</a:t>
            </a:r>
          </a:p>
          <a:p>
            <a:r>
              <a:rPr lang="en-IN" dirty="0"/>
              <a:t>Data Cleaning</a:t>
            </a:r>
          </a:p>
          <a:p>
            <a:r>
              <a:rPr lang="en-IN" dirty="0"/>
              <a:t>Exploratory Data Analysis (EDA)</a:t>
            </a:r>
          </a:p>
          <a:p>
            <a:r>
              <a:rPr lang="en-IN" dirty="0"/>
              <a:t>Visualization</a:t>
            </a:r>
          </a:p>
          <a:p>
            <a:r>
              <a:rPr lang="en-IN" dirty="0"/>
              <a:t>Insights &amp; Recommendations</a:t>
            </a:r>
            <a:endParaRPr lang="en-US" dirty="0"/>
          </a:p>
        </p:txBody>
      </p:sp>
    </p:spTree>
    <p:extLst>
      <p:ext uri="{BB962C8B-B14F-4D97-AF65-F5344CB8AC3E}">
        <p14:creationId xmlns:p14="http://schemas.microsoft.com/office/powerpoint/2010/main" val="42776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30F6F9-D046-84E4-81BB-4BC2B71CC3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D6755-5459-191A-1BD7-FD9B045485A2}"/>
              </a:ext>
            </a:extLst>
          </p:cNvPr>
          <p:cNvSpPr>
            <a:spLocks noGrp="1"/>
          </p:cNvSpPr>
          <p:nvPr>
            <p:ph type="title"/>
          </p:nvPr>
        </p:nvSpPr>
        <p:spPr/>
        <p:txBody>
          <a:bodyPr vert="horz" lIns="91440" tIns="45720" rIns="91440" bIns="45720" rtlCol="0">
            <a:normAutofit/>
          </a:bodyPr>
          <a:lstStyle/>
          <a:p>
            <a:r>
              <a:rPr lang="en-IN" sz="4000" dirty="0"/>
              <a:t>Data Cleaning Process</a:t>
            </a:r>
            <a:endParaRPr lang="en-US" sz="4000" dirty="0"/>
          </a:p>
        </p:txBody>
      </p:sp>
      <p:sp>
        <p:nvSpPr>
          <p:cNvPr id="5" name="Content Placeholder 4">
            <a:extLst>
              <a:ext uri="{FF2B5EF4-FFF2-40B4-BE49-F238E27FC236}">
                <a16:creationId xmlns:a16="http://schemas.microsoft.com/office/drawing/2014/main" id="{E8B7E051-9CE7-B679-B802-DFC814EA0772}"/>
              </a:ext>
            </a:extLst>
          </p:cNvPr>
          <p:cNvSpPr>
            <a:spLocks noGrp="1"/>
          </p:cNvSpPr>
          <p:nvPr>
            <p:ph idx="1"/>
          </p:nvPr>
        </p:nvSpPr>
        <p:spPr/>
        <p:txBody>
          <a:bodyPr>
            <a:noAutofit/>
          </a:bodyPr>
          <a:lstStyle/>
          <a:p>
            <a:r>
              <a:rPr lang="en-IN" sz="1600" b="1" dirty="0">
                <a:solidFill>
                  <a:schemeClr val="tx1"/>
                </a:solidFill>
              </a:rPr>
              <a:t>Objective</a:t>
            </a:r>
            <a:r>
              <a:rPr lang="en-IN" sz="1600" dirty="0">
                <a:solidFill>
                  <a:schemeClr val="tx1"/>
                </a:solidFill>
              </a:rPr>
              <a:t>: Ensure data completeness and consistency for analysis.
Steps Taken:
  1. </a:t>
            </a:r>
            <a:r>
              <a:rPr lang="en-IN" sz="1600" b="1" dirty="0">
                <a:solidFill>
                  <a:schemeClr val="tx1"/>
                </a:solidFill>
              </a:rPr>
              <a:t>Analysed Missing Data: </a:t>
            </a:r>
            <a:r>
              <a:rPr lang="en-IN" sz="1600" dirty="0">
                <a:solidFill>
                  <a:schemeClr val="tx1"/>
                </a:solidFill>
              </a:rPr>
              <a:t>
     Used Excel’s ‘COUNTBLANK’ formula to identify columns with missing values.
     Assessed the extent of missing data across key variables.
  2. </a:t>
            </a:r>
            <a:r>
              <a:rPr lang="en-IN" sz="1600" b="1" dirty="0">
                <a:solidFill>
                  <a:schemeClr val="tx1"/>
                </a:solidFill>
              </a:rPr>
              <a:t>Filling Missing Values:</a:t>
            </a:r>
            <a:r>
              <a:rPr lang="en-IN" sz="1600" dirty="0">
                <a:solidFill>
                  <a:schemeClr val="tx1"/>
                </a:solidFill>
              </a:rPr>
              <a:t>
    Numerical Fields: Used the Median to avoid skewing the data with extreme values.
     Non-Recoverable Data: Labelled missing values that couldn’t be filled logically with “N/A” to signify unavailable data.</a:t>
            </a:r>
            <a:endParaRPr lang="en-US" sz="1600" dirty="0">
              <a:solidFill>
                <a:schemeClr val="tx1"/>
              </a:solidFill>
            </a:endParaRPr>
          </a:p>
        </p:txBody>
      </p:sp>
    </p:spTree>
    <p:extLst>
      <p:ext uri="{BB962C8B-B14F-4D97-AF65-F5344CB8AC3E}">
        <p14:creationId xmlns:p14="http://schemas.microsoft.com/office/powerpoint/2010/main" val="82991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30F6F9-D046-84E4-81BB-4BC2B71CC3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D6755-5459-191A-1BD7-FD9B045485A2}"/>
              </a:ext>
            </a:extLst>
          </p:cNvPr>
          <p:cNvSpPr>
            <a:spLocks noGrp="1"/>
          </p:cNvSpPr>
          <p:nvPr>
            <p:ph type="title"/>
          </p:nvPr>
        </p:nvSpPr>
        <p:spPr/>
        <p:txBody>
          <a:bodyPr vert="horz" lIns="91440" tIns="45720" rIns="91440" bIns="45720" rtlCol="0">
            <a:normAutofit/>
          </a:bodyPr>
          <a:lstStyle/>
          <a:p>
            <a:r>
              <a:rPr lang="en-IN" sz="4000" dirty="0"/>
              <a:t>EDA and Visualization</a:t>
            </a:r>
            <a:endParaRPr lang="en-US" sz="4000" dirty="0"/>
          </a:p>
        </p:txBody>
      </p:sp>
      <p:sp>
        <p:nvSpPr>
          <p:cNvPr id="5" name="Content Placeholder 4">
            <a:extLst>
              <a:ext uri="{FF2B5EF4-FFF2-40B4-BE49-F238E27FC236}">
                <a16:creationId xmlns:a16="http://schemas.microsoft.com/office/drawing/2014/main" id="{E8B7E051-9CE7-B679-B802-DFC814EA0772}"/>
              </a:ext>
            </a:extLst>
          </p:cNvPr>
          <p:cNvSpPr>
            <a:spLocks noGrp="1"/>
          </p:cNvSpPr>
          <p:nvPr>
            <p:ph idx="1"/>
          </p:nvPr>
        </p:nvSpPr>
        <p:spPr/>
        <p:txBody>
          <a:bodyPr>
            <a:noAutofit/>
          </a:bodyPr>
          <a:lstStyle/>
          <a:p>
            <a:pPr marL="0" indent="0">
              <a:buNone/>
            </a:pPr>
            <a:r>
              <a:rPr lang="en-IN" sz="2000" b="1" dirty="0">
                <a:solidFill>
                  <a:schemeClr val="tx1"/>
                </a:solidFill>
              </a:rPr>
              <a:t>EDA: </a:t>
            </a:r>
            <a:r>
              <a:rPr lang="en-IN" sz="2000" dirty="0">
                <a:solidFill>
                  <a:schemeClr val="tx1"/>
                </a:solidFill>
              </a:rPr>
              <a:t>Analysed lead distribution across fields like “Lead Source” and broke down conversion rates by factors such as “Tags” and “Lead Quality.” Explored how variables like “Total Visits” and “Page Views Per Visit” influence conversion.
</a:t>
            </a:r>
            <a:r>
              <a:rPr lang="en-IN" sz="2000" b="1" dirty="0">
                <a:solidFill>
                  <a:schemeClr val="tx1"/>
                </a:solidFill>
              </a:rPr>
              <a:t>
Visualization: </a:t>
            </a:r>
            <a:r>
              <a:rPr lang="en-IN" sz="2000" dirty="0">
                <a:solidFill>
                  <a:schemeClr val="tx1"/>
                </a:solidFill>
              </a:rPr>
              <a:t>Created funnel charts to track lead progression, bar charts to compare conversion rates by attributes like “Lead Source” and “Tags,” and visualized customer behaviour metrics to understand their impact on conversions. Segmented data by geography and profiles for further insights.</a:t>
            </a:r>
            <a:endParaRPr lang="en-US" sz="2000" dirty="0">
              <a:solidFill>
                <a:schemeClr val="tx1"/>
              </a:solidFill>
            </a:endParaRPr>
          </a:p>
        </p:txBody>
      </p:sp>
    </p:spTree>
    <p:extLst>
      <p:ext uri="{BB962C8B-B14F-4D97-AF65-F5344CB8AC3E}">
        <p14:creationId xmlns:p14="http://schemas.microsoft.com/office/powerpoint/2010/main" val="73016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E568C8-8CD7-6AAD-6AC1-818CB2E299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B36DF-B583-F45C-6AB1-999E20C9046B}"/>
              </a:ext>
            </a:extLst>
          </p:cNvPr>
          <p:cNvSpPr>
            <a:spLocks noGrp="1"/>
          </p:cNvSpPr>
          <p:nvPr>
            <p:ph type="title"/>
          </p:nvPr>
        </p:nvSpPr>
        <p:spPr>
          <a:xfrm>
            <a:off x="643465" y="347471"/>
            <a:ext cx="3517567" cy="2093975"/>
          </a:xfrm>
        </p:spPr>
        <p:txBody>
          <a:bodyPr vert="horz" lIns="91440" tIns="45720" rIns="91440" bIns="45720" rtlCol="0">
            <a:normAutofit fontScale="90000"/>
          </a:bodyPr>
          <a:lstStyle/>
          <a:p>
            <a:r>
              <a:rPr lang="en-US" sz="4000" dirty="0"/>
              <a:t>Lead Conversion by Tags and Occupation</a:t>
            </a:r>
          </a:p>
        </p:txBody>
      </p:sp>
      <p:pic>
        <p:nvPicPr>
          <p:cNvPr id="6" name="Content Placeholder 5">
            <a:extLst>
              <a:ext uri="{FF2B5EF4-FFF2-40B4-BE49-F238E27FC236}">
                <a16:creationId xmlns:a16="http://schemas.microsoft.com/office/drawing/2014/main" id="{FB41BD7C-7A75-F31A-8E36-F27BDB1A363E}"/>
              </a:ext>
            </a:extLst>
          </p:cNvPr>
          <p:cNvPicPr>
            <a:picLocks noGrp="1" noChangeAspect="1"/>
          </p:cNvPicPr>
          <p:nvPr>
            <p:ph idx="1"/>
          </p:nvPr>
        </p:nvPicPr>
        <p:blipFill>
          <a:blip r:embed="rId3"/>
          <a:stretch>
            <a:fillRect/>
          </a:stretch>
        </p:blipFill>
        <p:spPr>
          <a:xfrm>
            <a:off x="4905589" y="4855464"/>
            <a:ext cx="6460403" cy="1702812"/>
          </a:xfrm>
        </p:spPr>
      </p:pic>
      <p:sp>
        <p:nvSpPr>
          <p:cNvPr id="8" name="Text Placeholder 7">
            <a:extLst>
              <a:ext uri="{FF2B5EF4-FFF2-40B4-BE49-F238E27FC236}">
                <a16:creationId xmlns:a16="http://schemas.microsoft.com/office/drawing/2014/main" id="{033821AD-3ECE-E85D-C3DF-0F36F89503B7}"/>
              </a:ext>
            </a:extLst>
          </p:cNvPr>
          <p:cNvSpPr>
            <a:spLocks noGrp="1"/>
          </p:cNvSpPr>
          <p:nvPr>
            <p:ph type="body" sz="half" idx="2"/>
          </p:nvPr>
        </p:nvSpPr>
        <p:spPr>
          <a:xfrm>
            <a:off x="643465" y="2734056"/>
            <a:ext cx="3517567" cy="3776473"/>
          </a:xfrm>
        </p:spPr>
        <p:txBody>
          <a:bodyPr>
            <a:normAutofit fontScale="92500" lnSpcReduction="20000"/>
          </a:bodyPr>
          <a:lstStyle/>
          <a:p>
            <a:pPr marL="285750" indent="-285750">
              <a:buClr>
                <a:schemeClr val="bg1"/>
              </a:buClr>
              <a:buFont typeface="Arial" panose="020B0604020202020204" pitchFamily="34" charset="0"/>
              <a:buChar char="•"/>
            </a:pPr>
            <a:r>
              <a:rPr lang="en-US" dirty="0"/>
              <a:t>Tags like "Interested in Next Batch" and “Lateral student" have high conversion rates (near 100%), indicating strong interest.</a:t>
            </a:r>
          </a:p>
          <a:p>
            <a:pPr marL="285750" indent="-285750">
              <a:buClr>
                <a:schemeClr val="bg1"/>
              </a:buClr>
              <a:buFont typeface="Arial" panose="020B0604020202020204" pitchFamily="34" charset="0"/>
              <a:buChar char="•"/>
            </a:pPr>
            <a:r>
              <a:rPr lang="en-US" dirty="0"/>
              <a:t>Low-performing tags like "Busy" (56.45%) and "Unknown" (24.93%) may require targeted follow-ups.</a:t>
            </a:r>
          </a:p>
          <a:p>
            <a:pPr marL="285750" indent="-285750">
              <a:buClr>
                <a:schemeClr val="bg1"/>
              </a:buClr>
              <a:buFont typeface="Arial" panose="020B0604020202020204" pitchFamily="34" charset="0"/>
              <a:buChar char="•"/>
            </a:pPr>
            <a:r>
              <a:rPr lang="en-US" dirty="0"/>
              <a:t>Occupations such as Housewives (100%) and Working Professionals (91.64%) convert well, while Students (37.14%) and unknown occupations struggle.</a:t>
            </a:r>
          </a:p>
        </p:txBody>
      </p:sp>
      <p:pic>
        <p:nvPicPr>
          <p:cNvPr id="7" name="Picture 6">
            <a:extLst>
              <a:ext uri="{FF2B5EF4-FFF2-40B4-BE49-F238E27FC236}">
                <a16:creationId xmlns:a16="http://schemas.microsoft.com/office/drawing/2014/main" id="{3B312B54-D0AD-7867-24DB-3AA133246A22}"/>
              </a:ext>
            </a:extLst>
          </p:cNvPr>
          <p:cNvPicPr>
            <a:picLocks noChangeAspect="1"/>
          </p:cNvPicPr>
          <p:nvPr/>
        </p:nvPicPr>
        <p:blipFill>
          <a:blip r:embed="rId4"/>
          <a:stretch>
            <a:fillRect/>
          </a:stretch>
        </p:blipFill>
        <p:spPr>
          <a:xfrm>
            <a:off x="4905589" y="491748"/>
            <a:ext cx="6314099" cy="4189980"/>
          </a:xfrm>
          <a:prstGeom prst="rect">
            <a:avLst/>
          </a:prstGeom>
        </p:spPr>
      </p:pic>
    </p:spTree>
    <p:extLst>
      <p:ext uri="{BB962C8B-B14F-4D97-AF65-F5344CB8AC3E}">
        <p14:creationId xmlns:p14="http://schemas.microsoft.com/office/powerpoint/2010/main" val="3923648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63F219-E954-3F5A-957E-9261091934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B09D0A-D83B-4932-5F65-12550E67FD9D}"/>
              </a:ext>
            </a:extLst>
          </p:cNvPr>
          <p:cNvSpPr>
            <a:spLocks noGrp="1"/>
          </p:cNvSpPr>
          <p:nvPr>
            <p:ph type="title"/>
          </p:nvPr>
        </p:nvSpPr>
        <p:spPr>
          <a:xfrm>
            <a:off x="643466" y="786383"/>
            <a:ext cx="3517567" cy="1307593"/>
          </a:xfrm>
        </p:spPr>
        <p:txBody>
          <a:bodyPr vert="horz" lIns="91440" tIns="45720" rIns="91440" bIns="45720" rtlCol="0">
            <a:normAutofit/>
          </a:bodyPr>
          <a:lstStyle/>
          <a:p>
            <a:r>
              <a:rPr lang="en-US" sz="4000" dirty="0"/>
              <a:t>Lead Source Performance:</a:t>
            </a:r>
          </a:p>
        </p:txBody>
      </p:sp>
      <p:sp>
        <p:nvSpPr>
          <p:cNvPr id="8" name="Text Placeholder 7">
            <a:extLst>
              <a:ext uri="{FF2B5EF4-FFF2-40B4-BE49-F238E27FC236}">
                <a16:creationId xmlns:a16="http://schemas.microsoft.com/office/drawing/2014/main" id="{77E1C8CD-21B1-C569-3617-6011A1666435}"/>
              </a:ext>
            </a:extLst>
          </p:cNvPr>
          <p:cNvSpPr>
            <a:spLocks noGrp="1"/>
          </p:cNvSpPr>
          <p:nvPr>
            <p:ph type="body" sz="half" idx="2"/>
          </p:nvPr>
        </p:nvSpPr>
        <p:spPr>
          <a:xfrm>
            <a:off x="643465" y="2258568"/>
            <a:ext cx="3517567" cy="3848987"/>
          </a:xfrm>
        </p:spPr>
        <p:txBody>
          <a:bodyPr>
            <a:normAutofit/>
          </a:bodyPr>
          <a:lstStyle/>
          <a:p>
            <a:pPr marL="285750" indent="-285750">
              <a:buClr>
                <a:schemeClr val="bg1"/>
              </a:buClr>
              <a:buFont typeface="Arial" panose="020B0604020202020204" pitchFamily="34" charset="0"/>
              <a:buChar char="•"/>
            </a:pPr>
            <a:r>
              <a:rPr lang="en-US" dirty="0"/>
              <a:t>Live Chat, NC_EDM, and WeLearn have excellent conversion rates (100%).</a:t>
            </a:r>
          </a:p>
          <a:p>
            <a:pPr marL="285750" indent="-285750">
              <a:buClr>
                <a:schemeClr val="bg1"/>
              </a:buClr>
              <a:buFont typeface="Arial" panose="020B0604020202020204" pitchFamily="34" charset="0"/>
              <a:buChar char="•"/>
            </a:pPr>
            <a:r>
              <a:rPr lang="en-US" dirty="0"/>
              <a:t>Google (39.92%) and Facebook (23.64%) have lower conversion rates, signaling potential issues with traffic quality or engagement.</a:t>
            </a:r>
          </a:p>
        </p:txBody>
      </p:sp>
      <p:pic>
        <p:nvPicPr>
          <p:cNvPr id="4" name="Picture 3">
            <a:extLst>
              <a:ext uri="{FF2B5EF4-FFF2-40B4-BE49-F238E27FC236}">
                <a16:creationId xmlns:a16="http://schemas.microsoft.com/office/drawing/2014/main" id="{3B9EBA5C-51DC-F3C2-5535-FB56E69750E4}"/>
              </a:ext>
            </a:extLst>
          </p:cNvPr>
          <p:cNvPicPr>
            <a:picLocks noChangeAspect="1"/>
          </p:cNvPicPr>
          <p:nvPr/>
        </p:nvPicPr>
        <p:blipFill>
          <a:blip r:embed="rId3"/>
          <a:stretch>
            <a:fillRect/>
          </a:stretch>
        </p:blipFill>
        <p:spPr>
          <a:xfrm>
            <a:off x="6096000" y="900138"/>
            <a:ext cx="4355592" cy="4671268"/>
          </a:xfrm>
          <a:prstGeom prst="rect">
            <a:avLst/>
          </a:prstGeom>
        </p:spPr>
      </p:pic>
    </p:spTree>
    <p:extLst>
      <p:ext uri="{BB962C8B-B14F-4D97-AF65-F5344CB8AC3E}">
        <p14:creationId xmlns:p14="http://schemas.microsoft.com/office/powerpoint/2010/main" val="20651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7667E0-FB80-8DBE-CB8C-34CB1E6B2D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C783EB-AE37-496F-B8DE-73BEA1F54AD8}"/>
              </a:ext>
            </a:extLst>
          </p:cNvPr>
          <p:cNvSpPr>
            <a:spLocks noGrp="1"/>
          </p:cNvSpPr>
          <p:nvPr>
            <p:ph type="title"/>
          </p:nvPr>
        </p:nvSpPr>
        <p:spPr/>
        <p:txBody>
          <a:bodyPr vert="horz" lIns="91440" tIns="45720" rIns="91440" bIns="45720" rtlCol="0">
            <a:normAutofit fontScale="90000"/>
          </a:bodyPr>
          <a:lstStyle/>
          <a:p>
            <a:r>
              <a:rPr lang="en-US" sz="4000" dirty="0"/>
              <a:t>Customer Preferences and Lead Quality</a:t>
            </a:r>
          </a:p>
        </p:txBody>
      </p:sp>
      <p:sp>
        <p:nvSpPr>
          <p:cNvPr id="8" name="Text Placeholder 7">
            <a:extLst>
              <a:ext uri="{FF2B5EF4-FFF2-40B4-BE49-F238E27FC236}">
                <a16:creationId xmlns:a16="http://schemas.microsoft.com/office/drawing/2014/main" id="{A230A905-AFAE-D48F-103B-031A5BC05275}"/>
              </a:ext>
            </a:extLst>
          </p:cNvPr>
          <p:cNvSpPr>
            <a:spLocks noGrp="1"/>
          </p:cNvSpPr>
          <p:nvPr>
            <p:ph type="body" sz="half" idx="2"/>
          </p:nvPr>
        </p:nvSpPr>
        <p:spPr/>
        <p:txBody>
          <a:bodyPr>
            <a:normAutofit/>
          </a:bodyPr>
          <a:lstStyle/>
          <a:p>
            <a:pPr marL="285750" indent="-285750">
              <a:buClr>
                <a:schemeClr val="bg1"/>
              </a:buClr>
              <a:buFont typeface="Arial" panose="020B0604020202020204" pitchFamily="34" charset="0"/>
              <a:buChar char="•"/>
            </a:pPr>
            <a:r>
              <a:rPr lang="en-US" dirty="0"/>
              <a:t>Leads focused on Flexibility &amp; Convenience and Career Prospects have high conversion rates.</a:t>
            </a:r>
          </a:p>
          <a:p>
            <a:pPr marL="285750" indent="-285750">
              <a:buClr>
                <a:schemeClr val="bg1"/>
              </a:buClr>
              <a:buFont typeface="Arial" panose="020B0604020202020204" pitchFamily="34" charset="0"/>
              <a:buChar char="•"/>
            </a:pPr>
            <a:r>
              <a:rPr lang="en-US" dirty="0"/>
              <a:t>High-quality leads (labeled "High in Relevance") perform well, while "Unknown" lead quality converts poorly (21.48%).</a:t>
            </a:r>
          </a:p>
        </p:txBody>
      </p:sp>
      <p:pic>
        <p:nvPicPr>
          <p:cNvPr id="4" name="Picture 3">
            <a:extLst>
              <a:ext uri="{FF2B5EF4-FFF2-40B4-BE49-F238E27FC236}">
                <a16:creationId xmlns:a16="http://schemas.microsoft.com/office/drawing/2014/main" id="{1AFAF04C-0497-241A-DAFD-E63E5820090F}"/>
              </a:ext>
            </a:extLst>
          </p:cNvPr>
          <p:cNvPicPr>
            <a:picLocks noChangeAspect="1"/>
          </p:cNvPicPr>
          <p:nvPr/>
        </p:nvPicPr>
        <p:blipFill>
          <a:blip r:embed="rId3"/>
          <a:stretch>
            <a:fillRect/>
          </a:stretch>
        </p:blipFill>
        <p:spPr>
          <a:xfrm>
            <a:off x="5419885" y="714076"/>
            <a:ext cx="5690075" cy="2166282"/>
          </a:xfrm>
          <a:prstGeom prst="rect">
            <a:avLst/>
          </a:prstGeom>
        </p:spPr>
      </p:pic>
      <p:pic>
        <p:nvPicPr>
          <p:cNvPr id="9" name="Picture 8">
            <a:extLst>
              <a:ext uri="{FF2B5EF4-FFF2-40B4-BE49-F238E27FC236}">
                <a16:creationId xmlns:a16="http://schemas.microsoft.com/office/drawing/2014/main" id="{D5E8B2E0-D3A9-931B-1E0E-FA424ED0393B}"/>
              </a:ext>
            </a:extLst>
          </p:cNvPr>
          <p:cNvPicPr>
            <a:picLocks noChangeAspect="1"/>
          </p:cNvPicPr>
          <p:nvPr/>
        </p:nvPicPr>
        <p:blipFill>
          <a:blip r:embed="rId4"/>
          <a:stretch>
            <a:fillRect/>
          </a:stretch>
        </p:blipFill>
        <p:spPr>
          <a:xfrm>
            <a:off x="5354628" y="3578760"/>
            <a:ext cx="5820587" cy="2333951"/>
          </a:xfrm>
          <a:prstGeom prst="rect">
            <a:avLst/>
          </a:prstGeom>
        </p:spPr>
      </p:pic>
    </p:spTree>
    <p:extLst>
      <p:ext uri="{BB962C8B-B14F-4D97-AF65-F5344CB8AC3E}">
        <p14:creationId xmlns:p14="http://schemas.microsoft.com/office/powerpoint/2010/main" val="267504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A8BD07-92CC-0D3A-49F1-1D919EF2FC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AB06A5-55C5-5B28-4F69-8948D4C0CBA5}"/>
              </a:ext>
            </a:extLst>
          </p:cNvPr>
          <p:cNvSpPr>
            <a:spLocks noGrp="1"/>
          </p:cNvSpPr>
          <p:nvPr>
            <p:ph type="title"/>
          </p:nvPr>
        </p:nvSpPr>
        <p:spPr/>
        <p:txBody>
          <a:bodyPr vert="horz" lIns="91440" tIns="45720" rIns="91440" bIns="45720" rtlCol="0">
            <a:normAutofit/>
          </a:bodyPr>
          <a:lstStyle/>
          <a:p>
            <a:r>
              <a:rPr lang="en-US" sz="4000" dirty="0"/>
              <a:t>Customer Interaction by Activity</a:t>
            </a:r>
          </a:p>
        </p:txBody>
      </p:sp>
      <p:sp>
        <p:nvSpPr>
          <p:cNvPr id="8" name="Text Placeholder 7">
            <a:extLst>
              <a:ext uri="{FF2B5EF4-FFF2-40B4-BE49-F238E27FC236}">
                <a16:creationId xmlns:a16="http://schemas.microsoft.com/office/drawing/2014/main" id="{73102C6A-6126-3FAC-25BD-22B2CCDA82E4}"/>
              </a:ext>
            </a:extLst>
          </p:cNvPr>
          <p:cNvSpPr>
            <a:spLocks noGrp="1"/>
          </p:cNvSpPr>
          <p:nvPr>
            <p:ph type="body" sz="half" idx="2"/>
          </p:nvPr>
        </p:nvSpPr>
        <p:spPr/>
        <p:txBody>
          <a:bodyPr>
            <a:normAutofit/>
          </a:bodyPr>
          <a:lstStyle/>
          <a:p>
            <a:pPr marL="285750" indent="-285750">
              <a:buClr>
                <a:schemeClr val="bg1"/>
              </a:buClr>
              <a:buFont typeface="Arial" panose="020B0604020202020204" pitchFamily="34" charset="0"/>
              <a:buChar char="•"/>
            </a:pPr>
            <a:r>
              <a:rPr lang="en-US" dirty="0"/>
              <a:t>Activities like Email Opened and SMS Sent drive high engagement and conversions.</a:t>
            </a:r>
          </a:p>
          <a:p>
            <a:pPr marL="285750" indent="-285750">
              <a:buClr>
                <a:schemeClr val="bg1"/>
              </a:buClr>
              <a:buFont typeface="Arial" panose="020B0604020202020204" pitchFamily="34" charset="0"/>
              <a:buChar char="•"/>
            </a:pPr>
            <a:r>
              <a:rPr lang="en-US" dirty="0"/>
              <a:t>Lower-performing activities, such as Olark Chat Conversations and Page Visits, suggest the need for better interaction design or follow-up strategies.</a:t>
            </a:r>
          </a:p>
        </p:txBody>
      </p:sp>
      <p:pic>
        <p:nvPicPr>
          <p:cNvPr id="4" name="Picture 3">
            <a:extLst>
              <a:ext uri="{FF2B5EF4-FFF2-40B4-BE49-F238E27FC236}">
                <a16:creationId xmlns:a16="http://schemas.microsoft.com/office/drawing/2014/main" id="{0531FF20-BA83-8652-DD04-BA7AD43C66CB}"/>
              </a:ext>
            </a:extLst>
          </p:cNvPr>
          <p:cNvPicPr>
            <a:picLocks noChangeAspect="1"/>
          </p:cNvPicPr>
          <p:nvPr/>
        </p:nvPicPr>
        <p:blipFill>
          <a:blip r:embed="rId3"/>
          <a:stretch>
            <a:fillRect/>
          </a:stretch>
        </p:blipFill>
        <p:spPr>
          <a:xfrm>
            <a:off x="4869588" y="713231"/>
            <a:ext cx="6963524" cy="5767253"/>
          </a:xfrm>
          <a:prstGeom prst="rect">
            <a:avLst/>
          </a:prstGeom>
        </p:spPr>
      </p:pic>
    </p:spTree>
    <p:extLst>
      <p:ext uri="{BB962C8B-B14F-4D97-AF65-F5344CB8AC3E}">
        <p14:creationId xmlns:p14="http://schemas.microsoft.com/office/powerpoint/2010/main" val="129942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2C3889-B463-9681-018E-94E713BB2D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FCA49F-8B6B-CEEE-7C27-6D69B0E5BF91}"/>
              </a:ext>
            </a:extLst>
          </p:cNvPr>
          <p:cNvSpPr>
            <a:spLocks noGrp="1"/>
          </p:cNvSpPr>
          <p:nvPr>
            <p:ph type="title"/>
          </p:nvPr>
        </p:nvSpPr>
        <p:spPr/>
        <p:txBody>
          <a:bodyPr vert="horz" lIns="91440" tIns="45720" rIns="91440" bIns="45720" rtlCol="0">
            <a:normAutofit/>
          </a:bodyPr>
          <a:lstStyle/>
          <a:p>
            <a:r>
              <a:rPr lang="en-US" sz="4000" dirty="0"/>
              <a:t>Recommendations:</a:t>
            </a:r>
          </a:p>
        </p:txBody>
      </p:sp>
      <p:sp>
        <p:nvSpPr>
          <p:cNvPr id="8" name="Text Placeholder 7">
            <a:extLst>
              <a:ext uri="{FF2B5EF4-FFF2-40B4-BE49-F238E27FC236}">
                <a16:creationId xmlns:a16="http://schemas.microsoft.com/office/drawing/2014/main" id="{859D3D74-43CB-9E99-6B5F-DFD94E48C120}"/>
              </a:ext>
            </a:extLst>
          </p:cNvPr>
          <p:cNvSpPr>
            <a:spLocks noGrp="1"/>
          </p:cNvSpPr>
          <p:nvPr>
            <p:ph idx="1"/>
          </p:nvPr>
        </p:nvSpPr>
        <p:spPr/>
        <p:txBody>
          <a:bodyPr>
            <a:normAutofit/>
          </a:bodyPr>
          <a:lstStyle/>
          <a:p>
            <a:pPr>
              <a:buClrTx/>
              <a:buFont typeface="Arial" panose="020B0604020202020204" pitchFamily="34" charset="0"/>
              <a:buChar char="•"/>
            </a:pPr>
            <a:r>
              <a:rPr lang="en-US" dirty="0">
                <a:solidFill>
                  <a:schemeClr val="tx1"/>
                </a:solidFill>
              </a:rPr>
              <a:t>Prioritize follow-ups with undecided or low-converting leads. </a:t>
            </a:r>
          </a:p>
          <a:p>
            <a:pPr>
              <a:buClrTx/>
              <a:buFont typeface="Arial" panose="020B0604020202020204" pitchFamily="34" charset="0"/>
              <a:buChar char="•"/>
            </a:pPr>
            <a:r>
              <a:rPr lang="en-US" dirty="0">
                <a:solidFill>
                  <a:schemeClr val="tx1"/>
                </a:solidFill>
              </a:rPr>
              <a:t>Optimize lead sources with lower conversion rates, especially Google and Facebook. </a:t>
            </a:r>
          </a:p>
          <a:p>
            <a:pPr>
              <a:buClrTx/>
              <a:buFont typeface="Arial" panose="020B0604020202020204" pitchFamily="34" charset="0"/>
              <a:buChar char="•"/>
            </a:pPr>
            <a:r>
              <a:rPr lang="en-US" dirty="0">
                <a:solidFill>
                  <a:schemeClr val="tx1"/>
                </a:solidFill>
              </a:rPr>
              <a:t>Focus on high-relevance leads and improve engagement for low-performing activities like Chat and Website Visits. </a:t>
            </a:r>
          </a:p>
          <a:p>
            <a:pPr>
              <a:buClrTx/>
              <a:buFont typeface="Arial" panose="020B0604020202020204" pitchFamily="34" charset="0"/>
              <a:buChar char="•"/>
            </a:pPr>
            <a:r>
              <a:rPr lang="en-US" dirty="0">
                <a:solidFill>
                  <a:schemeClr val="tx1"/>
                </a:solidFill>
              </a:rPr>
              <a:t>Tailor messaging based on customer preferences around Flexibility and Career Prospects to boost conversions.</a:t>
            </a:r>
          </a:p>
        </p:txBody>
      </p:sp>
    </p:spTree>
    <p:extLst>
      <p:ext uri="{BB962C8B-B14F-4D97-AF65-F5344CB8AC3E}">
        <p14:creationId xmlns:p14="http://schemas.microsoft.com/office/powerpoint/2010/main" val="351322234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www.w3.org/2000/xmlns/"/>
    <ds:schemaRef ds:uri="71af3243-3dd4-4a8d-8c0d-dd76da1f02a5"/>
    <ds:schemaRef ds:uri="http://www.w3.org/2001/XMLSchema-instance"/>
    <ds:schemaRef ds:uri="http://schemas.microsoft.com/sharepoint/v3"/>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{02A18E61-D1FA-4550-99BC-C22639860594}tf22712842_win32</Template>
  <TotalTime>83</TotalTime>
  <Words>481</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Custom</vt:lpstr>
      <vt:lpstr>Customer Lead Prediction</vt:lpstr>
      <vt:lpstr>Key Steps in this Analysis </vt:lpstr>
      <vt:lpstr>Data Cleaning Process</vt:lpstr>
      <vt:lpstr>EDA and Visualization</vt:lpstr>
      <vt:lpstr>Lead Conversion by Tags and Occupation</vt:lpstr>
      <vt:lpstr>Lead Source Performance:</vt:lpstr>
      <vt:lpstr>Customer Preferences and Lead Quality</vt:lpstr>
      <vt:lpstr>Customer Interaction by Activity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Lead Prediction</dc:title>
  <dc:creator>sanjai s</dc:creator>
  <cp:lastModifiedBy>sanjai s</cp:lastModifiedBy>
  <cp:revision>2</cp:revision>
  <dcterms:created xsi:type="dcterms:W3CDTF">2024-10-07T23:52:35Z</dcterms:created>
  <dcterms:modified xsi:type="dcterms:W3CDTF">2025-01-02T06:47:47Z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