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handoutMasterIdLst>
    <p:handoutMasterId r:id="rId20"/>
  </p:handoutMasterIdLst>
  <p:sldIdLst>
    <p:sldId id="257" r:id="rId5"/>
    <p:sldId id="268" r:id="rId6"/>
    <p:sldId id="269" r:id="rId7"/>
    <p:sldId id="270" r:id="rId8"/>
    <p:sldId id="259" r:id="rId9"/>
    <p:sldId id="261" r:id="rId10"/>
    <p:sldId id="262" r:id="rId11"/>
    <p:sldId id="263" r:id="rId12"/>
    <p:sldId id="271" r:id="rId13"/>
    <p:sldId id="265" r:id="rId14"/>
    <p:sldId id="272" r:id="rId15"/>
    <p:sldId id="273" r:id="rId16"/>
    <p:sldId id="274" r:id="rId17"/>
    <p:sldId id="275"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91" d="100"/>
          <a:sy n="91" d="100"/>
        </p:scale>
        <p:origin x="322" y="7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5/21/2024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5/21/2024</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dirty="0"/>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5/21/2024</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5/21/2024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5/21/2024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5/21/2024</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5/21/2024</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5/21/2024</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5/21/2024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5/21/2024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5/21/2024</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tabLst>
                <a:tab pos="3838575" algn="l"/>
              </a:tabLst>
            </a:pPr>
            <a:r>
              <a:rPr lang="en-US" sz="3000" b="1" dirty="0">
                <a:effectLst/>
                <a:latin typeface="Times New Roman" panose="02020603050405020304" pitchFamily="18" charset="0"/>
                <a:ea typeface="Times New Roman" panose="02020603050405020304" pitchFamily="18" charset="0"/>
              </a:rPr>
              <a:t>CURRENCY EXCHANGE RATE FORECASTING BY USING SARIMA MODEL</a:t>
            </a:r>
            <a:endParaRPr lang="en-IN" sz="3000" dirty="0">
              <a:effectLst/>
              <a:latin typeface="Times New Roman" panose="02020603050405020304" pitchFamily="18" charset="0"/>
              <a:ea typeface="Times New Roman" panose="02020603050405020304" pitchFamily="18" charset="0"/>
            </a:endParaRPr>
          </a:p>
        </p:txBody>
      </p:sp>
      <p:sp>
        <p:nvSpPr>
          <p:cNvPr id="5" name="Subtitle 4"/>
          <p:cNvSpPr>
            <a:spLocks noGrp="1"/>
          </p:cNvSpPr>
          <p:nvPr>
            <p:ph type="subTitle" idx="1"/>
          </p:nvPr>
        </p:nvSpPr>
        <p:spPr>
          <a:xfrm>
            <a:off x="1625176" y="2924944"/>
            <a:ext cx="8735325" cy="1752600"/>
          </a:xfrm>
        </p:spPr>
        <p:txBody>
          <a:bodyPr>
            <a:normAutofit fontScale="92500" lnSpcReduction="10000"/>
          </a:bodyPr>
          <a:lstStyle/>
          <a:p>
            <a:pPr algn="ctr"/>
            <a:r>
              <a:rPr lang="en-US" dirty="0"/>
              <a:t>PRESENTED BY</a:t>
            </a:r>
          </a:p>
          <a:p>
            <a:pPr algn="ctr"/>
            <a:endParaRPr lang="en-US" dirty="0"/>
          </a:p>
          <a:p>
            <a:pPr algn="ctr"/>
            <a:r>
              <a:rPr lang="en-US" dirty="0"/>
              <a:t>SANJAI S (2116210701230)</a:t>
            </a:r>
          </a:p>
          <a:p>
            <a:pPr algn="ctr"/>
            <a:r>
              <a:rPr lang="en-US" dirty="0"/>
              <a:t>SHOBAN KUMARESAN (2116210701245)</a:t>
            </a:r>
          </a:p>
          <a:p>
            <a:pPr algn="ctr"/>
            <a:r>
              <a:rPr lang="en-US" dirty="0"/>
              <a:t>SIDDARTH V(2116210701249)</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DE3359-853A-91C7-501D-27DF7D4CB364}"/>
              </a:ext>
            </a:extLst>
          </p:cNvPr>
          <p:cNvSpPr txBox="1"/>
          <p:nvPr/>
        </p:nvSpPr>
        <p:spPr>
          <a:xfrm>
            <a:off x="1125860" y="404664"/>
            <a:ext cx="7272808" cy="1200329"/>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RESULTS AND DISCUSSION</a:t>
            </a:r>
            <a:endParaRPr lang="en-IN" sz="3600" dirty="0">
              <a:effectLst/>
              <a:latin typeface="Times New Roman" panose="02020603050405020304" pitchFamily="18" charset="0"/>
              <a:ea typeface="Times New Roman" panose="02020603050405020304" pitchFamily="18" charset="0"/>
            </a:endParaRPr>
          </a:p>
          <a:p>
            <a:endParaRPr lang="en-IN" sz="3600" dirty="0"/>
          </a:p>
        </p:txBody>
      </p:sp>
      <p:pic>
        <p:nvPicPr>
          <p:cNvPr id="8" name="Picture 7">
            <a:extLst>
              <a:ext uri="{FF2B5EF4-FFF2-40B4-BE49-F238E27FC236}">
                <a16:creationId xmlns:a16="http://schemas.microsoft.com/office/drawing/2014/main" id="{93F33915-BE09-9A40-3D45-719FF99E0A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860" y="1604993"/>
            <a:ext cx="5191125" cy="2390775"/>
          </a:xfrm>
          <a:prstGeom prst="rect">
            <a:avLst/>
          </a:prstGeom>
        </p:spPr>
      </p:pic>
      <p:sp>
        <p:nvSpPr>
          <p:cNvPr id="10" name="TextBox 9">
            <a:extLst>
              <a:ext uri="{FF2B5EF4-FFF2-40B4-BE49-F238E27FC236}">
                <a16:creationId xmlns:a16="http://schemas.microsoft.com/office/drawing/2014/main" id="{511EECA9-D2A1-2A95-08FC-7A101160635B}"/>
              </a:ext>
            </a:extLst>
          </p:cNvPr>
          <p:cNvSpPr txBox="1"/>
          <p:nvPr/>
        </p:nvSpPr>
        <p:spPr>
          <a:xfrm>
            <a:off x="1197868" y="4725144"/>
            <a:ext cx="8040831" cy="376834"/>
          </a:xfrm>
          <a:prstGeom prst="rect">
            <a:avLst/>
          </a:prstGeom>
          <a:noFill/>
        </p:spPr>
        <p:txBody>
          <a:bodyPr wrap="square">
            <a:spAutoFit/>
          </a:bodyPr>
          <a:lstStyle/>
          <a:p>
            <a:pPr algn="just">
              <a:lnSpc>
                <a:spcPct val="150000"/>
              </a:lnSpc>
            </a:pPr>
            <a:r>
              <a:rPr lang="en-US" sz="1400" dirty="0">
                <a:effectLst/>
                <a:latin typeface="Times" panose="02020603050405020304" pitchFamily="18" charset="0"/>
                <a:ea typeface="Times New Roman" panose="02020603050405020304" pitchFamily="18" charset="0"/>
                <a:cs typeface="Arial" panose="020B0604020202020204" pitchFamily="34" charset="0"/>
              </a:rPr>
              <a:t>Here’s how to find </a:t>
            </a:r>
            <a:r>
              <a:rPr lang="en-US" sz="1400" dirty="0" err="1">
                <a:effectLst/>
                <a:latin typeface="Times" panose="02020603050405020304" pitchFamily="18" charset="0"/>
                <a:ea typeface="Times New Roman" panose="02020603050405020304" pitchFamily="18" charset="0"/>
                <a:cs typeface="Arial" panose="020B0604020202020204" pitchFamily="34" charset="0"/>
              </a:rPr>
              <a:t>p,d</a:t>
            </a:r>
            <a:r>
              <a:rPr lang="en-US" sz="1400" dirty="0">
                <a:effectLst/>
                <a:latin typeface="Times" panose="02020603050405020304" pitchFamily="18" charset="0"/>
                <a:ea typeface="Times New Roman" panose="02020603050405020304" pitchFamily="18" charset="0"/>
                <a:cs typeface="Arial" panose="020B0604020202020204" pitchFamily="34" charset="0"/>
              </a:rPr>
              <a:t>, and q values using </a:t>
            </a:r>
            <a:r>
              <a:rPr lang="en-US" sz="1400" dirty="0" err="1">
                <a:effectLst/>
                <a:latin typeface="Times" panose="02020603050405020304" pitchFamily="18" charset="0"/>
                <a:ea typeface="Times New Roman" panose="02020603050405020304" pitchFamily="18" charset="0"/>
                <a:cs typeface="Arial" panose="020B0604020202020204" pitchFamily="34" charset="0"/>
              </a:rPr>
              <a:t>pmdarima</a:t>
            </a:r>
            <a:endParaRPr lang="en-IN" sz="14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D7239A32-2BE4-D40D-D2C9-69E387FB5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2553" y="1604992"/>
            <a:ext cx="5248275" cy="2390775"/>
          </a:xfrm>
          <a:prstGeom prst="rect">
            <a:avLst/>
          </a:prstGeom>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7F07DC7-3736-235B-0762-50E46D712EA6}"/>
              </a:ext>
            </a:extLst>
          </p:cNvPr>
          <p:cNvSpPr txBox="1"/>
          <p:nvPr/>
        </p:nvSpPr>
        <p:spPr>
          <a:xfrm>
            <a:off x="1125860" y="476672"/>
            <a:ext cx="8496944" cy="1200329"/>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RESULTS AND DISCUSSION(CONT.)</a:t>
            </a:r>
            <a:endParaRPr lang="en-IN" sz="3600" dirty="0">
              <a:effectLst/>
              <a:latin typeface="Times New Roman" panose="02020603050405020304" pitchFamily="18" charset="0"/>
              <a:ea typeface="Times New Roman" panose="02020603050405020304" pitchFamily="18" charset="0"/>
            </a:endParaRPr>
          </a:p>
          <a:p>
            <a:endParaRPr lang="en-IN" sz="3600" dirty="0"/>
          </a:p>
        </p:txBody>
      </p:sp>
      <p:pic>
        <p:nvPicPr>
          <p:cNvPr id="5" name="Picture 4">
            <a:extLst>
              <a:ext uri="{FF2B5EF4-FFF2-40B4-BE49-F238E27FC236}">
                <a16:creationId xmlns:a16="http://schemas.microsoft.com/office/drawing/2014/main" id="{A0F2D6D7-ABF8-ABDA-3994-C36809C91B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9876" y="1412776"/>
            <a:ext cx="6552728" cy="3240360"/>
          </a:xfrm>
          <a:prstGeom prst="rect">
            <a:avLst/>
          </a:prstGeom>
        </p:spPr>
      </p:pic>
      <p:sp>
        <p:nvSpPr>
          <p:cNvPr id="7" name="TextBox 6">
            <a:extLst>
              <a:ext uri="{FF2B5EF4-FFF2-40B4-BE49-F238E27FC236}">
                <a16:creationId xmlns:a16="http://schemas.microsoft.com/office/drawing/2014/main" id="{ECCA2886-2255-C424-BB2B-EB2463D030F1}"/>
              </a:ext>
            </a:extLst>
          </p:cNvPr>
          <p:cNvSpPr txBox="1"/>
          <p:nvPr/>
        </p:nvSpPr>
        <p:spPr>
          <a:xfrm>
            <a:off x="693812" y="5005643"/>
            <a:ext cx="11293223" cy="1346331"/>
          </a:xfrm>
          <a:prstGeom prst="rect">
            <a:avLst/>
          </a:prstGeom>
          <a:noFill/>
        </p:spPr>
        <p:txBody>
          <a:bodyPr wrap="square">
            <a:spAutoFit/>
          </a:bodyPr>
          <a:lstStyle/>
          <a:p>
            <a:pPr marR="104140" algn="just">
              <a:lnSpc>
                <a:spcPct val="150000"/>
              </a:lnSpc>
              <a:spcAft>
                <a:spcPts val="0"/>
              </a:spcAft>
            </a:pPr>
            <a:r>
              <a:rPr lang="en-US" sz="1400" dirty="0">
                <a:effectLst/>
                <a:latin typeface="Times New Roman" panose="02020603050405020304" pitchFamily="18" charset="0"/>
                <a:ea typeface="Times New Roman" panose="02020603050405020304" pitchFamily="18" charset="0"/>
              </a:rPr>
              <a:t>SARIMAX (2, 1, 0)x(2, 1, 0, 52) - This is the specific SARIMA model formula used in the analysis. It defines the number of autoregressive (AR) terms (2), differencing steps (1), and moving average (MA) terms (0) for the model itself, along with seasonal AR terms (2), seasonal differencing (1), and seasonal MA terms (0, 52). </a:t>
            </a:r>
            <a:r>
              <a:rPr lang="en-US" sz="1400" b="1" dirty="0">
                <a:effectLst/>
                <a:latin typeface="Times New Roman" panose="02020603050405020304" pitchFamily="18" charset="0"/>
                <a:ea typeface="Times New Roman" panose="02020603050405020304" pitchFamily="18" charset="0"/>
              </a:rPr>
              <a:t>Log Likelihood:</a:t>
            </a:r>
            <a:r>
              <a:rPr lang="en-US" sz="1400" dirty="0">
                <a:effectLst/>
                <a:latin typeface="Times New Roman" panose="02020603050405020304" pitchFamily="18" charset="0"/>
                <a:ea typeface="Times New Roman" panose="02020603050405020304" pitchFamily="18" charset="0"/>
              </a:rPr>
              <a:t> -1013.797 - This is a statistical measure used to assess how well the model fits the data. Lower values indicate a better fit.</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365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597AA8-AE19-310B-E790-BCA6D7AEEA18}"/>
              </a:ext>
            </a:extLst>
          </p:cNvPr>
          <p:cNvSpPr txBox="1"/>
          <p:nvPr/>
        </p:nvSpPr>
        <p:spPr>
          <a:xfrm>
            <a:off x="1125860" y="764704"/>
            <a:ext cx="9697014" cy="823752"/>
          </a:xfrm>
          <a:prstGeom prst="rect">
            <a:avLst/>
          </a:prstGeom>
          <a:noFill/>
        </p:spPr>
        <p:txBody>
          <a:bodyPr wrap="square">
            <a:spAutoFit/>
          </a:bodyPr>
          <a:lstStyle/>
          <a:p>
            <a:pPr marR="1525270" lvl="0">
              <a:lnSpc>
                <a:spcPct val="150000"/>
              </a:lnSpc>
              <a:spcBef>
                <a:spcPts val="300"/>
              </a:spcBef>
              <a:spcAft>
                <a:spcPts val="0"/>
              </a:spcAft>
            </a:pPr>
            <a:r>
              <a:rPr lang="en-US" sz="3600" b="1" dirty="0">
                <a:effectLst/>
                <a:latin typeface="Times New Roman" panose="02020603050405020304" pitchFamily="18" charset="0"/>
                <a:ea typeface="Times New Roman" panose="02020603050405020304" pitchFamily="18" charset="0"/>
              </a:rPr>
              <a:t>CONCLUSION</a:t>
            </a:r>
            <a:r>
              <a:rPr lang="en-US" sz="3600" b="1" spc="-3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AND</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FUTURE</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WORK</a:t>
            </a:r>
            <a:endParaRPr lang="en-IN" sz="3600"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286EF830-C877-EBB8-C751-89C20C102091}"/>
              </a:ext>
            </a:extLst>
          </p:cNvPr>
          <p:cNvSpPr txBox="1"/>
          <p:nvPr/>
        </p:nvSpPr>
        <p:spPr>
          <a:xfrm>
            <a:off x="1269876" y="2594252"/>
            <a:ext cx="11017224" cy="166949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Beyond forecasting, implementing USD-INR conversion rates requires careful consideration. Several methods cater to different needs. </a:t>
            </a:r>
          </a:p>
          <a:p>
            <a:pPr marL="285750" indent="-285750" algn="just">
              <a:lnSpc>
                <a:spcPct val="150000"/>
              </a:lnSpc>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Currency converter APIs offer a convenient and accurate solution, fetching real-time or historical data through code integration. </a:t>
            </a:r>
          </a:p>
          <a:p>
            <a:pPr marL="285750" indent="-285750" algn="just">
              <a:lnSpc>
                <a:spcPct val="150000"/>
              </a:lnSpc>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Web scraping provides a free alternative, but requires programming knowledge and maintenance due to potential website changes. </a:t>
            </a:r>
          </a:p>
          <a:p>
            <a:pPr marL="285750" indent="-285750" algn="just">
              <a:lnSpc>
                <a:spcPct val="150000"/>
              </a:lnSpc>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Manual lookups on financial websites are readily available but lack real-time updates and may be cumbersome for bulk conversions. </a:t>
            </a:r>
          </a:p>
          <a:p>
            <a:pPr marL="285750" indent="-285750" algn="just">
              <a:lnSpc>
                <a:spcPct val="150000"/>
              </a:lnSpc>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Lastly, storing historical data offline presents a cost-effective option, but the data can become outdated.</a:t>
            </a:r>
          </a:p>
        </p:txBody>
      </p:sp>
    </p:spTree>
    <p:extLst>
      <p:ext uri="{BB962C8B-B14F-4D97-AF65-F5344CB8AC3E}">
        <p14:creationId xmlns:p14="http://schemas.microsoft.com/office/powerpoint/2010/main" val="396517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5DE49C-A7B9-AB1C-CC05-58B3C8511529}"/>
              </a:ext>
            </a:extLst>
          </p:cNvPr>
          <p:cNvSpPr txBox="1"/>
          <p:nvPr/>
        </p:nvSpPr>
        <p:spPr>
          <a:xfrm>
            <a:off x="1341884" y="404664"/>
            <a:ext cx="3384376" cy="646331"/>
          </a:xfrm>
          <a:prstGeom prst="rect">
            <a:avLst/>
          </a:prstGeom>
          <a:noFill/>
        </p:spPr>
        <p:txBody>
          <a:bodyPr wrap="square" rtlCol="0">
            <a:spAutoFit/>
          </a:bodyPr>
          <a:lstStyle/>
          <a:p>
            <a:r>
              <a:rPr lang="en-US" sz="3600" dirty="0"/>
              <a:t>REFERENCES</a:t>
            </a:r>
            <a:endParaRPr lang="en-IN" sz="3600" dirty="0"/>
          </a:p>
        </p:txBody>
      </p:sp>
      <p:sp>
        <p:nvSpPr>
          <p:cNvPr id="7" name="TextBox 6">
            <a:extLst>
              <a:ext uri="{FF2B5EF4-FFF2-40B4-BE49-F238E27FC236}">
                <a16:creationId xmlns:a16="http://schemas.microsoft.com/office/drawing/2014/main" id="{E7678BEA-016A-01AE-95FD-562F66791603}"/>
              </a:ext>
            </a:extLst>
          </p:cNvPr>
          <p:cNvSpPr txBox="1"/>
          <p:nvPr/>
        </p:nvSpPr>
        <p:spPr>
          <a:xfrm>
            <a:off x="981844" y="2014446"/>
            <a:ext cx="12385376" cy="2829108"/>
          </a:xfrm>
          <a:prstGeom prst="rect">
            <a:avLst/>
          </a:prstGeom>
          <a:noFill/>
        </p:spPr>
        <p:txBody>
          <a:bodyPr wrap="square">
            <a:spAutoFit/>
          </a:bodyPr>
          <a:lstStyle/>
          <a:p>
            <a:pPr marL="88900" algn="just">
              <a:lnSpc>
                <a:spcPct val="150000"/>
              </a:lnSpc>
              <a:spcBef>
                <a:spcPts val="1075"/>
              </a:spcBef>
              <a:spcAft>
                <a:spcPts val="0"/>
              </a:spcAft>
            </a:pP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Recurrent neural networks and ARIMA models for euro/dollar exchange rate forecasting</a:t>
            </a:r>
            <a:r>
              <a:rPr lang="en-IN" sz="1200"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 Escudero, W </a:t>
            </a:r>
            <a:r>
              <a:rPr lang="en-US" sz="1200" dirty="0" err="1">
                <a:effectLst/>
                <a:latin typeface="Times New Roman" panose="02020603050405020304" pitchFamily="18" charset="0"/>
                <a:ea typeface="Times New Roman" panose="02020603050405020304" pitchFamily="18" charset="0"/>
              </a:rPr>
              <a:t>Alcocer</a:t>
            </a:r>
            <a:r>
              <a:rPr lang="en-US" sz="1200" dirty="0">
                <a:effectLst/>
                <a:latin typeface="Times New Roman" panose="02020603050405020304" pitchFamily="18" charset="0"/>
                <a:ea typeface="Times New Roman" panose="02020603050405020304" pitchFamily="18" charset="0"/>
              </a:rPr>
              <a:t>, J Paredes - Applied Sciences, 2021 </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An effective hybrid approach for forecasting currency exchange rates ML Shen, CF Lee, HH Liu, PY Chang, CH Yang - Sustainability, 2021 </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Exchange rate forecasting using ensemble modeling for better policy implications</a:t>
            </a:r>
            <a:r>
              <a:rPr lang="en-IN" sz="1200"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 Tripathi, S Kumar, SK </a:t>
            </a:r>
            <a:r>
              <a:rPr lang="en-US" sz="1200" dirty="0" err="1">
                <a:effectLst/>
                <a:latin typeface="Times New Roman" panose="02020603050405020304" pitchFamily="18" charset="0"/>
                <a:ea typeface="Times New Roman" panose="02020603050405020304" pitchFamily="18" charset="0"/>
              </a:rPr>
              <a:t>Inani</a:t>
            </a:r>
            <a:r>
              <a:rPr lang="en-US" sz="1200" dirty="0">
                <a:effectLst/>
                <a:latin typeface="Times New Roman" panose="02020603050405020304" pitchFamily="18" charset="0"/>
                <a:ea typeface="Times New Roman" panose="02020603050405020304" pitchFamily="18" charset="0"/>
              </a:rPr>
              <a:t> - Journal of Time Series Econometrics, 2021</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Forecasting the exchange rate of the Jordanian Dinar versus the US dollar using a Box-Jenkins seasonal ARIMA model RS Al-</a:t>
            </a:r>
            <a:r>
              <a:rPr lang="en-US" sz="1200" dirty="0" err="1">
                <a:effectLst/>
                <a:latin typeface="Times New Roman" panose="02020603050405020304" pitchFamily="18" charset="0"/>
                <a:ea typeface="Times New Roman" panose="02020603050405020304" pitchFamily="18" charset="0"/>
              </a:rPr>
              <a:t>Gounmeein</a:t>
            </a:r>
            <a:r>
              <a:rPr lang="en-US" sz="1200" dirty="0">
                <a:effectLst/>
                <a:latin typeface="Times New Roman" panose="02020603050405020304" pitchFamily="18" charset="0"/>
                <a:ea typeface="Times New Roman" panose="02020603050405020304" pitchFamily="18" charset="0"/>
              </a:rPr>
              <a:t>, MT Ismail - International Journal , </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Time series forecasting: Analysis of LSTM neural networks to predict exchange rates of currencies S WIJESINGHE - Instrumentation, 2020</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US Dollar/IQ Dinar currency exchange rates time series forecasting using ARIMA model PA Mohammed, SA Obed, IM Ali - </a:t>
            </a:r>
            <a:r>
              <a:rPr lang="en-US" sz="1200" dirty="0" err="1">
                <a:effectLst/>
                <a:latin typeface="Times New Roman" panose="02020603050405020304" pitchFamily="18" charset="0"/>
                <a:ea typeface="Times New Roman" panose="02020603050405020304" pitchFamily="18" charset="0"/>
              </a:rPr>
              <a:t>Cihan</a:t>
            </a:r>
            <a:r>
              <a:rPr lang="en-US" sz="1200" dirty="0">
                <a:effectLst/>
                <a:latin typeface="Times New Roman" panose="02020603050405020304" pitchFamily="18" charset="0"/>
                <a:ea typeface="Times New Roman" panose="02020603050405020304" pitchFamily="18" charset="0"/>
              </a:rPr>
              <a:t> University, 2022</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a:tabLst>
                <a:tab pos="228600" algn="l"/>
              </a:tabLst>
            </a:pPr>
            <a:r>
              <a:rPr lang="en-US" sz="1200" dirty="0">
                <a:effectLst/>
                <a:latin typeface="Times New Roman" panose="02020603050405020304" pitchFamily="18" charset="0"/>
                <a:ea typeface="Times New Roman" panose="02020603050405020304" pitchFamily="18" charset="0"/>
              </a:rPr>
              <a:t>Forecasting exchange rates in Sri Lanka: a comparison of the double seasonal autoregressive integrated moving average models (DSARIMA) and SARIMA B </a:t>
            </a:r>
            <a:r>
              <a:rPr lang="en-US" sz="1200" dirty="0" err="1">
                <a:effectLst/>
                <a:latin typeface="Times New Roman" panose="02020603050405020304" pitchFamily="18" charset="0"/>
                <a:ea typeface="Times New Roman" panose="02020603050405020304" pitchFamily="18" charset="0"/>
              </a:rPr>
              <a:t>Basnayak</a:t>
            </a:r>
            <a:r>
              <a:rPr lang="en-US" sz="1200" dirty="0">
                <a:effectLst/>
                <a:latin typeface="Times New Roman" panose="02020603050405020304" pitchFamily="18" charset="0"/>
                <a:ea typeface="Times New Roman" panose="02020603050405020304" pitchFamily="18" charset="0"/>
              </a:rPr>
              <a:t> – </a:t>
            </a:r>
          </a:p>
          <a:p>
            <a:pPr marR="104140" lvl="0" algn="just">
              <a:lnSpc>
                <a:spcPct val="150000"/>
              </a:lnSpc>
              <a:spcAft>
                <a:spcPts val="0"/>
              </a:spcAft>
              <a:tabLst>
                <a:tab pos="228600" algn="l"/>
              </a:tabLst>
            </a:pPr>
            <a:r>
              <a:rPr lang="en-US" sz="1200"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Journal of Science of the..., 2022</a:t>
            </a:r>
            <a:endParaRPr lang="en-IN" sz="1200" dirty="0">
              <a:latin typeface="Times New Roman" panose="02020603050405020304" pitchFamily="18" charset="0"/>
              <a:ea typeface="Times New Roman" panose="02020603050405020304" pitchFamily="18" charset="0"/>
            </a:endParaRPr>
          </a:p>
          <a:p>
            <a:pPr marR="104140" lvl="0" algn="just">
              <a:lnSpc>
                <a:spcPct val="150000"/>
              </a:lnSpc>
              <a:spcAft>
                <a:spcPts val="0"/>
              </a:spcAft>
              <a:tabLst>
                <a:tab pos="228600" algn="l"/>
              </a:tabLst>
            </a:pPr>
            <a:r>
              <a:rPr lang="en-IN" sz="1200" dirty="0">
                <a:effectLst/>
                <a:latin typeface="Times New Roman" panose="02020603050405020304" pitchFamily="18" charset="0"/>
                <a:ea typeface="Times New Roman" panose="02020603050405020304" pitchFamily="18" charset="0"/>
              </a:rPr>
              <a:t>8.      </a:t>
            </a:r>
            <a:r>
              <a:rPr lang="en-US" sz="1200" dirty="0">
                <a:effectLst/>
                <a:latin typeface="Times New Roman" panose="02020603050405020304" pitchFamily="18" charset="0"/>
                <a:ea typeface="Times New Roman" panose="02020603050405020304" pitchFamily="18" charset="0"/>
              </a:rPr>
              <a:t>Turkish lira Exchange rate forecasting using time series models MAH Ashour, IAH Al-</a:t>
            </a:r>
            <a:r>
              <a:rPr lang="en-US" sz="1200" dirty="0" err="1">
                <a:effectLst/>
                <a:latin typeface="Times New Roman" panose="02020603050405020304" pitchFamily="18" charset="0"/>
                <a:ea typeface="Times New Roman" panose="02020603050405020304" pitchFamily="18" charset="0"/>
              </a:rPr>
              <a:t>Dahhan</a:t>
            </a:r>
            <a:r>
              <a:rPr lang="en-US" sz="1200" dirty="0">
                <a:effectLst/>
                <a:latin typeface="Times New Roman" panose="02020603050405020304" pitchFamily="18" charset="0"/>
                <a:ea typeface="Times New Roman" panose="02020603050405020304" pitchFamily="18" charset="0"/>
              </a:rPr>
              <a:t> - IJASOS-International E …, 2020</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3942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5DE49C-A7B9-AB1C-CC05-58B3C8511529}"/>
              </a:ext>
            </a:extLst>
          </p:cNvPr>
          <p:cNvSpPr txBox="1"/>
          <p:nvPr/>
        </p:nvSpPr>
        <p:spPr>
          <a:xfrm>
            <a:off x="981844" y="836712"/>
            <a:ext cx="3384376" cy="646331"/>
          </a:xfrm>
          <a:prstGeom prst="rect">
            <a:avLst/>
          </a:prstGeom>
          <a:noFill/>
        </p:spPr>
        <p:txBody>
          <a:bodyPr wrap="square" rtlCol="0">
            <a:spAutoFit/>
          </a:bodyPr>
          <a:lstStyle/>
          <a:p>
            <a:r>
              <a:rPr lang="en-US" sz="3600" dirty="0"/>
              <a:t>REFERENCES</a:t>
            </a:r>
            <a:endParaRPr lang="en-IN" sz="3600" dirty="0"/>
          </a:p>
        </p:txBody>
      </p:sp>
      <p:sp>
        <p:nvSpPr>
          <p:cNvPr id="7" name="TextBox 6">
            <a:extLst>
              <a:ext uri="{FF2B5EF4-FFF2-40B4-BE49-F238E27FC236}">
                <a16:creationId xmlns:a16="http://schemas.microsoft.com/office/drawing/2014/main" id="{E7678BEA-016A-01AE-95FD-562F66791603}"/>
              </a:ext>
            </a:extLst>
          </p:cNvPr>
          <p:cNvSpPr txBox="1"/>
          <p:nvPr/>
        </p:nvSpPr>
        <p:spPr>
          <a:xfrm>
            <a:off x="1053852" y="2132856"/>
            <a:ext cx="11017224" cy="3801169"/>
          </a:xfrm>
          <a:prstGeom prst="rect">
            <a:avLst/>
          </a:prstGeom>
          <a:noFill/>
        </p:spPr>
        <p:txBody>
          <a:bodyPr wrap="square">
            <a:spAutoFit/>
          </a:bodyPr>
          <a:lstStyle/>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foreign currency exchange rate using convolutional neural network MM Panda, SN Panda, PK </a:t>
            </a:r>
            <a:r>
              <a:rPr lang="en-US" sz="1200" dirty="0" err="1">
                <a:effectLst/>
                <a:latin typeface="Times New Roman" panose="02020603050405020304" pitchFamily="18" charset="0"/>
                <a:ea typeface="Times New Roman" panose="02020603050405020304" pitchFamily="18" charset="0"/>
              </a:rPr>
              <a:t>Pattnaik</a:t>
            </a:r>
            <a:r>
              <a:rPr lang="en-US" sz="1200" dirty="0">
                <a:effectLst/>
                <a:latin typeface="Times New Roman" panose="02020603050405020304" pitchFamily="18" charset="0"/>
                <a:ea typeface="Times New Roman" panose="02020603050405020304" pitchFamily="18" charset="0"/>
              </a:rPr>
              <a:t> - IJACSA) International Journal of …, 2022</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Impact of Exchange Rate Devaluation in Ethiopia and Forecasting Foreign Exchange Rate Using ARIMA Model T </a:t>
            </a:r>
            <a:r>
              <a:rPr lang="en-US" sz="1200" dirty="0" err="1">
                <a:effectLst/>
                <a:latin typeface="Times New Roman" panose="02020603050405020304" pitchFamily="18" charset="0"/>
                <a:ea typeface="Times New Roman" panose="02020603050405020304" pitchFamily="18" charset="0"/>
              </a:rPr>
              <a:t>Alamneh</a:t>
            </a:r>
            <a:r>
              <a:rPr lang="en-US" sz="1200" dirty="0">
                <a:effectLst/>
                <a:latin typeface="Times New Roman" panose="02020603050405020304" pitchFamily="18" charset="0"/>
                <a:ea typeface="Times New Roman" panose="02020603050405020304" pitchFamily="18" charset="0"/>
              </a:rPr>
              <a:t>, Malebo - European Journal of Business and …, 2021</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exchange rates: An empirical application to Pakistani rupee M ASADULLAH, A BASHIR… - The Journal of Asian …, 2021</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Consumer Price Index and Exchange Rate using ARIMA Models: Empirical Evidence from Nigeria A Ibrahim, UM Sani, VO </a:t>
            </a:r>
            <a:r>
              <a:rPr lang="en-US" sz="1200" dirty="0" err="1">
                <a:effectLst/>
                <a:latin typeface="Times New Roman" panose="02020603050405020304" pitchFamily="18" charset="0"/>
                <a:ea typeface="Times New Roman" panose="02020603050405020304" pitchFamily="18" charset="0"/>
              </a:rPr>
              <a:t>Olokojo</a:t>
            </a:r>
            <a:r>
              <a:rPr lang="en-US" sz="1200" dirty="0">
                <a:effectLst/>
                <a:latin typeface="Times New Roman" panose="02020603050405020304" pitchFamily="18" charset="0"/>
                <a:ea typeface="Times New Roman" panose="02020603050405020304" pitchFamily="18" charset="0"/>
              </a:rPr>
              <a:t> - FUDMA Journal of …, 2022</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A Kalman filter-based hybridization model of statistical and intelligent approaches for exchange rate forecasting M </a:t>
            </a:r>
            <a:r>
              <a:rPr lang="en-US" sz="1200" dirty="0" err="1">
                <a:effectLst/>
                <a:latin typeface="Times New Roman" panose="02020603050405020304" pitchFamily="18" charset="0"/>
                <a:ea typeface="Times New Roman" panose="02020603050405020304" pitchFamily="18" charset="0"/>
              </a:rPr>
              <a:t>Khashei</a:t>
            </a:r>
            <a:r>
              <a:rPr lang="en-US" sz="1200" dirty="0">
                <a:effectLst/>
                <a:latin typeface="Times New Roman" panose="02020603050405020304" pitchFamily="18" charset="0"/>
                <a:ea typeface="Times New Roman" panose="02020603050405020304" pitchFamily="18" charset="0"/>
              </a:rPr>
              <a:t>, B Mahdavi Sharif - Journal of Modelling in Management, 2021</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FOREX trend analysis using machine learning techniques: INR vs USD currency exchange rate using ANN-GA hybrid approach PK Sarangi, M Chawla, P Ghosh, S Singh… - Materials Today …, 2022</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US dollar/Turkish lira exchange rate forecasting model based on deep learning methodologies and time series analysis H Yasar, ZH </a:t>
            </a:r>
            <a:r>
              <a:rPr lang="en-US" sz="1200" dirty="0" err="1">
                <a:effectLst/>
                <a:latin typeface="Times New Roman" panose="02020603050405020304" pitchFamily="18" charset="0"/>
                <a:ea typeface="Times New Roman" panose="02020603050405020304" pitchFamily="18" charset="0"/>
              </a:rPr>
              <a:t>Kilimci</a:t>
            </a:r>
            <a:r>
              <a:rPr lang="en-US" sz="1200" dirty="0">
                <a:effectLst/>
                <a:latin typeface="Times New Roman" panose="02020603050405020304" pitchFamily="18" charset="0"/>
                <a:ea typeface="Times New Roman" panose="02020603050405020304" pitchFamily="18" charset="0"/>
              </a:rPr>
              <a:t> - Symmetry, 2020</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exchange rate of Pakistan using time series analysis S Akhtar, M Ramzan, S Shah, I Ahmad… - Mathematical …, 2022</a:t>
            </a:r>
            <a:endParaRPr lang="en-IN" sz="1200" dirty="0">
              <a:effectLst/>
              <a:latin typeface="Times New Roman" panose="02020603050405020304" pitchFamily="18" charset="0"/>
              <a:ea typeface="Times New Roman" panose="02020603050405020304" pitchFamily="18" charset="0"/>
            </a:endParaRPr>
          </a:p>
          <a:p>
            <a:pPr marL="317500" indent="-228600" algn="just">
              <a:lnSpc>
                <a:spcPct val="150000"/>
              </a:lnSpc>
              <a:spcBef>
                <a:spcPts val="1075"/>
              </a:spcBef>
              <a:spcAft>
                <a:spcPts val="0"/>
              </a:spcAft>
              <a:buFont typeface="+mj-lt"/>
              <a:buAutoNum type="arabicPeriod" startAt="9"/>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6018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a:t>
            </a:r>
          </a:p>
        </p:txBody>
      </p:sp>
      <p:sp>
        <p:nvSpPr>
          <p:cNvPr id="14" name="Content Placeholder 13"/>
          <p:cNvSpPr>
            <a:spLocks noGrp="1"/>
          </p:cNvSpPr>
          <p:nvPr>
            <p:ph idx="1"/>
          </p:nvPr>
        </p:nvSpPr>
        <p:spPr/>
        <p:txBody>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In an increasingly globalized economy, currency exchange forecasting helps firms and investors manage risks and maximize rewards.</a:t>
            </a:r>
          </a:p>
          <a:p>
            <a:pPr algn="just">
              <a:lnSpc>
                <a:spcPct val="150000"/>
              </a:lnSpc>
            </a:pPr>
            <a:r>
              <a:rPr lang="en-US" sz="1800" dirty="0">
                <a:effectLst/>
                <a:latin typeface="Times New Roman" panose="02020603050405020304" pitchFamily="18" charset="0"/>
                <a:ea typeface="Times New Roman" panose="02020603050405020304" pitchFamily="18" charset="0"/>
              </a:rPr>
              <a:t>It is a critical component of financial decision-making. Time series analytic techniques that can capture temporal patterns and exchange rate variations, like SARIMA (Seasonal Autoregressive Integrated Moving Average), have become more popular.</a:t>
            </a:r>
            <a:endParaRPr lang="en-US" sz="1800" dirty="0">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This work provides a thorough analysis and implementation of the SARIMA algorithm.</a:t>
            </a:r>
          </a:p>
          <a:p>
            <a:pPr algn="just">
              <a:lnSpc>
                <a:spcPct val="150000"/>
              </a:lnSpc>
            </a:pPr>
            <a:r>
              <a:rPr lang="en-US" sz="1800" dirty="0">
                <a:effectLst/>
                <a:latin typeface="Times New Roman" panose="02020603050405020304" pitchFamily="18" charset="0"/>
                <a:ea typeface="Times New Roman" panose="02020603050405020304" pitchFamily="18" charset="0"/>
              </a:rPr>
              <a:t>The SARIMA algorithm is a powerful tool for modeling and predicting the intricate dynamics of exchange rates because it combines seasonal fluctuations with the autoregressive (AR), differencing (I), and moving average (MA) components. </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96E5C3-B767-D4FA-5B9D-A5B05310B482}"/>
              </a:ext>
            </a:extLst>
          </p:cNvPr>
          <p:cNvSpPr>
            <a:spLocks noGrp="1"/>
          </p:cNvSpPr>
          <p:nvPr>
            <p:ph type="title"/>
          </p:nvPr>
        </p:nvSpPr>
        <p:spPr/>
        <p:txBody>
          <a:bodyPr/>
          <a:lstStyle/>
          <a:p>
            <a:r>
              <a:rPr lang="en-US" dirty="0"/>
              <a:t>INTRODUCTION </a:t>
            </a:r>
            <a:endParaRPr lang="en-IN" dirty="0"/>
          </a:p>
        </p:txBody>
      </p:sp>
      <p:sp>
        <p:nvSpPr>
          <p:cNvPr id="11" name="TextBox 10">
            <a:extLst>
              <a:ext uri="{FF2B5EF4-FFF2-40B4-BE49-F238E27FC236}">
                <a16:creationId xmlns:a16="http://schemas.microsoft.com/office/drawing/2014/main" id="{518217A5-0C89-FB81-3ABF-FD5BC0DB9141}"/>
              </a:ext>
            </a:extLst>
          </p:cNvPr>
          <p:cNvSpPr txBox="1"/>
          <p:nvPr/>
        </p:nvSpPr>
        <p:spPr>
          <a:xfrm>
            <a:off x="1845940" y="1916832"/>
            <a:ext cx="10009112" cy="378738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today's worldwide economy, anticipating currency exchange rates is essential to financial planning and decision-making.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To manage risks, maximize investments, and seize market opportunities, firms, investors, and regulators need to be able to forecast exchange rates with enough accuracy.</a:t>
            </a:r>
            <a:endParaRPr lang="en-US" sz="18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Modern statistical techniques, like Seasonal Autoregressive Integrated Moving Average (SARIMA) models, have become effective instruments for time series analysis and foreign currency forecasting in recent years.</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With trillions of dollars changing hands every day, the foreign exchange market, or forex market, is the biggest and most liquid financial market in the world.</a:t>
            </a:r>
            <a:endParaRPr lang="en-IN" sz="28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half" idx="1"/>
          </p:nvPr>
        </p:nvSpPr>
        <p:spPr>
          <a:xfrm>
            <a:off x="1218883" y="1628800"/>
            <a:ext cx="10708177" cy="4465320"/>
          </a:xfrm>
        </p:spPr>
        <p:txBody>
          <a:bodyPr>
            <a:normAutofit fontScale="92500" lnSpcReduction="20000"/>
          </a:bodyPr>
          <a:lstStyle/>
          <a:p>
            <a:pPr algn="just">
              <a:lnSpc>
                <a:spcPct val="150000"/>
              </a:lnSpc>
            </a:pPr>
            <a:r>
              <a:rPr lang="en-US" sz="1800" b="1" dirty="0"/>
              <a:t>Identify Trends and Seasonality:</a:t>
            </a:r>
            <a:r>
              <a:rPr lang="en-US" sz="1800" dirty="0"/>
              <a:t> Analyze historical exchange rate data to uncover underlying trends (upward, downward, or flat) and seasonal patterns (e.g., monthly fluctuations). The SARIMA model excels at capturing these characteristics in time series data.</a:t>
            </a:r>
          </a:p>
          <a:p>
            <a:pPr algn="just">
              <a:lnSpc>
                <a:spcPct val="150000"/>
              </a:lnSpc>
            </a:pPr>
            <a:r>
              <a:rPr lang="en-US" sz="1800" b="1" dirty="0"/>
              <a:t>Develop a Reliable Forecasting Model:</a:t>
            </a:r>
            <a:r>
              <a:rPr lang="en-US" sz="1800" dirty="0"/>
              <a:t> Build a SARIMA model that effectively captures the identified trends and seasonality. This model will be used to predict future exchange rates for a specified timeframe.</a:t>
            </a:r>
          </a:p>
          <a:p>
            <a:pPr algn="just">
              <a:lnSpc>
                <a:spcPct val="150000"/>
              </a:lnSpc>
            </a:pPr>
            <a:r>
              <a:rPr lang="en-US" sz="1800" b="1" dirty="0"/>
              <a:t>Evaluate Model Performance:</a:t>
            </a:r>
            <a:r>
              <a:rPr lang="en-US" sz="1800" dirty="0"/>
              <a:t> Assess the accuracy of the SARIMA model using appropriate metrics like Root Mean Squared Error (RMSE) or Mean Absolute Error (MAE). This helps determine the model's effectiveness in predicting exchange rates.</a:t>
            </a:r>
          </a:p>
          <a:p>
            <a:pPr algn="just">
              <a:lnSpc>
                <a:spcPct val="150000"/>
              </a:lnSpc>
            </a:pPr>
            <a:r>
              <a:rPr lang="en-US" sz="1800" b="1" dirty="0"/>
              <a:t>Inform Decision-Making:</a:t>
            </a:r>
            <a:r>
              <a:rPr lang="en-US" sz="1800" dirty="0"/>
              <a:t> Provide valuable insights derived from the forecasts. This information can be used by businesses and individuals to make informed decisions about currency conversions, hedging strategies, and international financial transactions.</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59B07-659A-B27B-8625-4A6F33E32901}"/>
              </a:ext>
            </a:extLst>
          </p:cNvPr>
          <p:cNvSpPr txBox="1"/>
          <p:nvPr/>
        </p:nvSpPr>
        <p:spPr>
          <a:xfrm>
            <a:off x="1125860" y="548680"/>
            <a:ext cx="5256584" cy="646331"/>
          </a:xfrm>
          <a:prstGeom prst="rect">
            <a:avLst/>
          </a:prstGeom>
          <a:noFill/>
        </p:spPr>
        <p:txBody>
          <a:bodyPr wrap="square" rtlCol="0">
            <a:spAutoFit/>
          </a:bodyPr>
          <a:lstStyle/>
          <a:p>
            <a:r>
              <a:rPr lang="en-US" sz="3600" dirty="0"/>
              <a:t>LITERATURE SURVEY</a:t>
            </a:r>
            <a:endParaRPr lang="en-IN" sz="3600" dirty="0"/>
          </a:p>
        </p:txBody>
      </p:sp>
      <p:pic>
        <p:nvPicPr>
          <p:cNvPr id="6" name="Picture 5">
            <a:extLst>
              <a:ext uri="{FF2B5EF4-FFF2-40B4-BE49-F238E27FC236}">
                <a16:creationId xmlns:a16="http://schemas.microsoft.com/office/drawing/2014/main" id="{3B451166-247D-1449-0A98-D3AFC076AF37}"/>
              </a:ext>
            </a:extLst>
          </p:cNvPr>
          <p:cNvPicPr>
            <a:picLocks noChangeAspect="1"/>
          </p:cNvPicPr>
          <p:nvPr/>
        </p:nvPicPr>
        <p:blipFill>
          <a:blip r:embed="rId2"/>
          <a:stretch>
            <a:fillRect/>
          </a:stretch>
        </p:blipFill>
        <p:spPr>
          <a:xfrm>
            <a:off x="2638028" y="1556792"/>
            <a:ext cx="6103620" cy="4533900"/>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LITERATURE SURVEY (CONT.)</a:t>
            </a:r>
          </a:p>
        </p:txBody>
      </p:sp>
      <p:pic>
        <p:nvPicPr>
          <p:cNvPr id="3" name="Picture 2">
            <a:extLst>
              <a:ext uri="{FF2B5EF4-FFF2-40B4-BE49-F238E27FC236}">
                <a16:creationId xmlns:a16="http://schemas.microsoft.com/office/drawing/2014/main" id="{CC480C43-B238-8A73-598F-F90416CADBC7}"/>
              </a:ext>
            </a:extLst>
          </p:cNvPr>
          <p:cNvPicPr>
            <a:picLocks noChangeAspect="1"/>
          </p:cNvPicPr>
          <p:nvPr/>
        </p:nvPicPr>
        <p:blipFill>
          <a:blip r:embed="rId2"/>
          <a:stretch>
            <a:fillRect/>
          </a:stretch>
        </p:blipFill>
        <p:spPr>
          <a:xfrm>
            <a:off x="2494012" y="1916832"/>
            <a:ext cx="5958840" cy="413766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161" y="-99392"/>
            <a:ext cx="10360501" cy="1223963"/>
          </a:xfrm>
        </p:spPr>
        <p:txBody>
          <a:bodyPr/>
          <a:lstStyle/>
          <a:p>
            <a:r>
              <a:rPr lang="en-US" dirty="0"/>
              <a:t>PROJECT DESCRIPTION</a:t>
            </a:r>
          </a:p>
        </p:txBody>
      </p:sp>
      <p:sp>
        <p:nvSpPr>
          <p:cNvPr id="4" name="TextBox 3">
            <a:extLst>
              <a:ext uri="{FF2B5EF4-FFF2-40B4-BE49-F238E27FC236}">
                <a16:creationId xmlns:a16="http://schemas.microsoft.com/office/drawing/2014/main" id="{D34B0C95-1FDD-EDAA-38C4-BCB7C9A92CA4}"/>
              </a:ext>
            </a:extLst>
          </p:cNvPr>
          <p:cNvSpPr txBox="1"/>
          <p:nvPr/>
        </p:nvSpPr>
        <p:spPr>
          <a:xfrm>
            <a:off x="1485900" y="4764564"/>
            <a:ext cx="5400600" cy="458074"/>
          </a:xfrm>
          <a:prstGeom prst="rect">
            <a:avLst/>
          </a:prstGeom>
          <a:noFill/>
        </p:spPr>
        <p:txBody>
          <a:bodyPr wrap="square">
            <a:spAutoFit/>
          </a:bodyPr>
          <a:lstStyle/>
          <a:p>
            <a:pPr marL="80645" algn="just">
              <a:lnSpc>
                <a:spcPct val="150000"/>
              </a:lnSpc>
            </a:pPr>
            <a:r>
              <a:rPr lang="en-US" sz="1800" b="1">
                <a:effectLst/>
                <a:latin typeface="Times" panose="02020603050405020304" pitchFamily="18" charset="0"/>
                <a:ea typeface="Times New Roman" panose="02020603050405020304" pitchFamily="18" charset="0"/>
                <a:cs typeface="Arial" panose="020B0604020202020204" pitchFamily="34" charset="0"/>
              </a:rPr>
              <a:t>USD – INR Conversion Rate Analysis</a:t>
            </a:r>
            <a:endParaRPr lang="en-IN" sz="1800" b="1" dirty="0">
              <a:effectLst/>
              <a:latin typeface="Times New Roman" panose="02020603050405020304" pitchFamily="18" charset="0"/>
              <a:ea typeface="Times New Roman" panose="02020603050405020304" pitchFamily="18" charset="0"/>
            </a:endParaRPr>
          </a:p>
        </p:txBody>
      </p:sp>
      <p:pic>
        <p:nvPicPr>
          <p:cNvPr id="5" name="Picture 4" descr="USD - INR Conversion Rate over the years">
            <a:extLst>
              <a:ext uri="{FF2B5EF4-FFF2-40B4-BE49-F238E27FC236}">
                <a16:creationId xmlns:a16="http://schemas.microsoft.com/office/drawing/2014/main" id="{3FE2877C-032E-BAC3-4397-91F3DF3190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5550" y="1340768"/>
            <a:ext cx="4608512" cy="3306991"/>
          </a:xfrm>
          <a:prstGeom prst="rect">
            <a:avLst/>
          </a:prstGeom>
          <a:noFill/>
          <a:ln>
            <a:noFill/>
          </a:ln>
        </p:spPr>
      </p:pic>
      <p:sp>
        <p:nvSpPr>
          <p:cNvPr id="7" name="TextBox 6">
            <a:extLst>
              <a:ext uri="{FF2B5EF4-FFF2-40B4-BE49-F238E27FC236}">
                <a16:creationId xmlns:a16="http://schemas.microsoft.com/office/drawing/2014/main" id="{E75DFF77-5ABD-71E3-AEF9-C5C74E5DF6E7}"/>
              </a:ext>
            </a:extLst>
          </p:cNvPr>
          <p:cNvSpPr txBox="1"/>
          <p:nvPr/>
        </p:nvSpPr>
        <p:spPr>
          <a:xfrm>
            <a:off x="6680212" y="4775973"/>
            <a:ext cx="5040559" cy="458074"/>
          </a:xfrm>
          <a:prstGeom prst="rect">
            <a:avLst/>
          </a:prstGeom>
          <a:noFill/>
        </p:spPr>
        <p:txBody>
          <a:bodyPr wrap="square">
            <a:spAutoFit/>
          </a:bodyPr>
          <a:lstStyle/>
          <a:p>
            <a:pPr marR="107950" algn="just">
              <a:lnSpc>
                <a:spcPct val="150000"/>
              </a:lnSpc>
            </a:pPr>
            <a:r>
              <a:rPr lang="en-US" sz="1800" b="1" dirty="0">
                <a:effectLst/>
                <a:latin typeface="Times New Roman" panose="02020603050405020304" pitchFamily="18" charset="0"/>
                <a:ea typeface="Times New Roman" panose="02020603050405020304" pitchFamily="18" charset="0"/>
              </a:rPr>
              <a:t>Yearly Growth of </a:t>
            </a:r>
            <a:r>
              <a:rPr lang="en-US" sz="1800" b="1" dirty="0">
                <a:effectLst/>
                <a:latin typeface="Times" panose="02020603050405020304" pitchFamily="18" charset="0"/>
                <a:ea typeface="Times New Roman" panose="02020603050405020304" pitchFamily="18" charset="0"/>
                <a:cs typeface="Arial" panose="020B0604020202020204" pitchFamily="34" charset="0"/>
              </a:rPr>
              <a:t>USD – INR Conversion Rate</a:t>
            </a:r>
            <a:endParaRPr lang="en-IN" sz="1800" dirty="0">
              <a:effectLst/>
              <a:latin typeface="Times New Roman" panose="02020603050405020304" pitchFamily="18" charset="0"/>
              <a:ea typeface="Times New Roman" panose="02020603050405020304" pitchFamily="18" charset="0"/>
            </a:endParaRPr>
          </a:p>
        </p:txBody>
      </p:sp>
      <p:pic>
        <p:nvPicPr>
          <p:cNvPr id="8" name="Picture 7" descr="Currency Exchange Rate Forecasting: Yearly Growth of USD - INR Conversion Rate">
            <a:extLst>
              <a:ext uri="{FF2B5EF4-FFF2-40B4-BE49-F238E27FC236}">
                <a16:creationId xmlns:a16="http://schemas.microsoft.com/office/drawing/2014/main" id="{8C9AE7EA-7328-B79F-53EC-2703DA533D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8468" y="1330995"/>
            <a:ext cx="5204048" cy="3316764"/>
          </a:xfrm>
          <a:prstGeom prst="rect">
            <a:avLst/>
          </a:prstGeom>
          <a:noFill/>
          <a:ln>
            <a:noFill/>
          </a:ln>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1FA09-51FA-0AB7-A754-86C344C263D9}"/>
              </a:ext>
            </a:extLst>
          </p:cNvPr>
          <p:cNvSpPr txBox="1"/>
          <p:nvPr/>
        </p:nvSpPr>
        <p:spPr>
          <a:xfrm>
            <a:off x="1133840" y="4869160"/>
            <a:ext cx="5380915" cy="369332"/>
          </a:xfrm>
          <a:prstGeom prst="rect">
            <a:avLst/>
          </a:prstGeom>
          <a:noFill/>
        </p:spPr>
        <p:txBody>
          <a:bodyPr wrap="square">
            <a:spAutoFit/>
          </a:bodyPr>
          <a:lstStyle/>
          <a:p>
            <a:pPr marR="107950" algn="just"/>
            <a:r>
              <a:rPr lang="en-US" sz="1800" b="1" dirty="0">
                <a:effectLst/>
                <a:latin typeface="Times New Roman" panose="02020603050405020304" pitchFamily="18" charset="0"/>
                <a:ea typeface="Times New Roman" panose="02020603050405020304" pitchFamily="18" charset="0"/>
              </a:rPr>
              <a:t>Monthly Growth of </a:t>
            </a:r>
            <a:r>
              <a:rPr lang="en-US" sz="1800" b="1" dirty="0">
                <a:effectLst/>
                <a:latin typeface="Times" panose="02020603050405020304" pitchFamily="18" charset="0"/>
                <a:ea typeface="Times New Roman" panose="02020603050405020304" pitchFamily="18" charset="0"/>
                <a:cs typeface="Arial" panose="020B0604020202020204" pitchFamily="34" charset="0"/>
              </a:rPr>
              <a:t>USD – INR Conversion Rate</a:t>
            </a: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17FC44F7-4562-D152-CEA6-F73E281BB3A1}"/>
              </a:ext>
            </a:extLst>
          </p:cNvPr>
          <p:cNvSpPr txBox="1"/>
          <p:nvPr/>
        </p:nvSpPr>
        <p:spPr>
          <a:xfrm>
            <a:off x="1197868" y="476672"/>
            <a:ext cx="6107502" cy="646331"/>
          </a:xfrm>
          <a:prstGeom prst="rect">
            <a:avLst/>
          </a:prstGeom>
          <a:noFill/>
        </p:spPr>
        <p:txBody>
          <a:bodyPr wrap="square">
            <a:spAutoFit/>
          </a:bodyPr>
          <a:lstStyle/>
          <a:p>
            <a:r>
              <a:rPr lang="en-US" sz="3600" dirty="0"/>
              <a:t>PROJECT DESCRIPTION (CONT.)</a:t>
            </a:r>
            <a:endParaRPr lang="en-IN" sz="3600" dirty="0"/>
          </a:p>
        </p:txBody>
      </p:sp>
      <p:pic>
        <p:nvPicPr>
          <p:cNvPr id="6" name="Picture 5" descr="Aggregated Monthly Growth of USD - INR Conversion Rate">
            <a:extLst>
              <a:ext uri="{FF2B5EF4-FFF2-40B4-BE49-F238E27FC236}">
                <a16:creationId xmlns:a16="http://schemas.microsoft.com/office/drawing/2014/main" id="{9DD35BE0-3AA0-0D4F-8731-7BA7F211DA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2021" y="1519917"/>
            <a:ext cx="4752528" cy="2952329"/>
          </a:xfrm>
          <a:prstGeom prst="rect">
            <a:avLst/>
          </a:prstGeom>
          <a:noFill/>
          <a:ln>
            <a:noFill/>
          </a:ln>
        </p:spPr>
      </p:pic>
      <p:sp>
        <p:nvSpPr>
          <p:cNvPr id="8" name="TextBox 7">
            <a:extLst>
              <a:ext uri="{FF2B5EF4-FFF2-40B4-BE49-F238E27FC236}">
                <a16:creationId xmlns:a16="http://schemas.microsoft.com/office/drawing/2014/main" id="{AD38EB88-30E3-DC09-6788-5671C5F76983}"/>
              </a:ext>
            </a:extLst>
          </p:cNvPr>
          <p:cNvSpPr txBox="1"/>
          <p:nvPr/>
        </p:nvSpPr>
        <p:spPr>
          <a:xfrm>
            <a:off x="6140152" y="4869160"/>
            <a:ext cx="6048673" cy="369332"/>
          </a:xfrm>
          <a:prstGeom prst="rect">
            <a:avLst/>
          </a:prstGeom>
          <a:noFill/>
        </p:spPr>
        <p:txBody>
          <a:bodyPr wrap="square">
            <a:spAutoFit/>
          </a:bodyPr>
          <a:lstStyle/>
          <a:p>
            <a:r>
              <a:rPr lang="en-US" sz="1800" b="1" dirty="0">
                <a:effectLst/>
                <a:latin typeface="Times" panose="02020603050405020304" pitchFamily="18" charset="0"/>
                <a:ea typeface="Times New Roman" panose="02020603050405020304" pitchFamily="18" charset="0"/>
                <a:cs typeface="Arial" panose="020B0604020202020204" pitchFamily="34" charset="0"/>
              </a:rPr>
              <a:t>Forecasting Exchange Rates Using Time Series Forecasting</a:t>
            </a:r>
            <a:endParaRPr lang="en-IN" sz="1800" b="1" dirty="0"/>
          </a:p>
        </p:txBody>
      </p:sp>
      <p:pic>
        <p:nvPicPr>
          <p:cNvPr id="9" name="Picture 8" descr="Seasonal Decomposition for time series forecasting of the conversion rates">
            <a:extLst>
              <a:ext uri="{FF2B5EF4-FFF2-40B4-BE49-F238E27FC236}">
                <a16:creationId xmlns:a16="http://schemas.microsoft.com/office/drawing/2014/main" id="{72BF6556-F117-1ED7-5CD7-DA18B20996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5686" y="1512382"/>
            <a:ext cx="5380915" cy="2952329"/>
          </a:xfrm>
          <a:prstGeom prst="rect">
            <a:avLst/>
          </a:prstGeom>
          <a:noFill/>
          <a:ln>
            <a:noFill/>
          </a:ln>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5F0FF1-8BF9-25CA-7383-D474903A16A7}"/>
              </a:ext>
            </a:extLst>
          </p:cNvPr>
          <p:cNvSpPr txBox="1"/>
          <p:nvPr/>
        </p:nvSpPr>
        <p:spPr>
          <a:xfrm>
            <a:off x="1117266" y="344225"/>
            <a:ext cx="3960440" cy="646331"/>
          </a:xfrm>
          <a:prstGeom prst="rect">
            <a:avLst/>
          </a:prstGeom>
          <a:noFill/>
        </p:spPr>
        <p:txBody>
          <a:bodyPr wrap="square" rtlCol="0">
            <a:spAutoFit/>
          </a:bodyPr>
          <a:lstStyle/>
          <a:p>
            <a:r>
              <a:rPr lang="en-US" sz="3600" dirty="0"/>
              <a:t>DATASETS</a:t>
            </a:r>
            <a:endParaRPr lang="en-IN" sz="3600" dirty="0"/>
          </a:p>
        </p:txBody>
      </p:sp>
      <p:pic>
        <p:nvPicPr>
          <p:cNvPr id="10" name="Picture 9">
            <a:extLst>
              <a:ext uri="{FF2B5EF4-FFF2-40B4-BE49-F238E27FC236}">
                <a16:creationId xmlns:a16="http://schemas.microsoft.com/office/drawing/2014/main" id="{2C09883B-81FD-FF72-4D2B-5A7DF76200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4132" y="908720"/>
            <a:ext cx="3733800" cy="3741420"/>
          </a:xfrm>
          <a:prstGeom prst="rect">
            <a:avLst/>
          </a:prstGeom>
        </p:spPr>
      </p:pic>
      <p:sp>
        <p:nvSpPr>
          <p:cNvPr id="12" name="TextBox 11">
            <a:extLst>
              <a:ext uri="{FF2B5EF4-FFF2-40B4-BE49-F238E27FC236}">
                <a16:creationId xmlns:a16="http://schemas.microsoft.com/office/drawing/2014/main" id="{2DEF835D-5874-3CC7-6F75-26A3F2C4B8FD}"/>
              </a:ext>
            </a:extLst>
          </p:cNvPr>
          <p:cNvSpPr txBox="1"/>
          <p:nvPr/>
        </p:nvSpPr>
        <p:spPr>
          <a:xfrm>
            <a:off x="981844" y="4941168"/>
            <a:ext cx="10009112" cy="166949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It looks like from the figure 6, the data is a time series for currency exchange rates in the financial domain. The dates in the rows are probably daily dates spanning from December 2003 to March 2004. </a:t>
            </a:r>
          </a:p>
          <a:p>
            <a:pPr marL="285750" indent="-285750" algn="just">
              <a:lnSpc>
                <a:spcPct val="150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The currency rate in Indian rupees (INR) for one US dollar (USD) on that date is displayed in the columns. </a:t>
            </a:r>
          </a:p>
          <a:p>
            <a:pPr marL="285750" indent="-285750" algn="just">
              <a:lnSpc>
                <a:spcPct val="150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A stock or future tracking the exchange rate may be the subject of the additional columns for high, low, closing, and modified closing prices.</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8A6D9222-8445-4CAF-97EE-09B50EF08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4734E9-C274-4EB4-8E27-BAE9169A44EB}">
  <ds:schemaRefs>
    <ds:schemaRef ds:uri="http://schemas.microsoft.com/sharepoint/v3/contenttype/forms"/>
  </ds:schemaRefs>
</ds:datastoreItem>
</file>

<file path=customXml/itemProps3.xml><?xml version="1.0" encoding="utf-8"?>
<ds:datastoreItem xmlns:ds="http://schemas.openxmlformats.org/officeDocument/2006/customXml" ds:itemID="{77CF7ACA-83DF-48D1-85D1-C482ED91F65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1204</Words>
  <Application>Microsoft Office PowerPoint</Application>
  <PresentationFormat>Custom</PresentationFormat>
  <Paragraphs>64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vt:lpstr>
      <vt:lpstr>Times New Roman</vt:lpstr>
      <vt:lpstr>Tech 16x9</vt:lpstr>
      <vt:lpstr>CURRENCY EXCHANGE RATE FORECASTING BY USING SARIMA MODEL</vt:lpstr>
      <vt:lpstr>ABSTRACT</vt:lpstr>
      <vt:lpstr>INTRODUCTION </vt:lpstr>
      <vt:lpstr>OBJECTIVES</vt:lpstr>
      <vt:lpstr>PowerPoint Presentation</vt:lpstr>
      <vt:lpstr>LITERATURE SURVEY (CONT.)</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2024-05-21T16:29:35Z</dcterms:created>
  <dcterms:modified xsi:type="dcterms:W3CDTF">2024-05-21T17:24:25Z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