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654" y="-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LCOT\Downloads\employee_data%20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.xlsx]Sheet1!PivotTable1</c:name>
    <c:fmtId val="3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  <c:pivotFmt>
        <c:idx val="15"/>
        <c:marker>
          <c:symbol val="none"/>
        </c:marker>
      </c:pivotFmt>
      <c:pivotFmt>
        <c:idx val="16"/>
        <c:marker>
          <c:symbol val="none"/>
        </c:marker>
      </c:pivotFmt>
      <c:pivotFmt>
        <c:idx val="17"/>
        <c:marker>
          <c:symbol val="none"/>
        </c:marker>
      </c:pivotFmt>
      <c:pivotFmt>
        <c:idx val="18"/>
        <c:marker>
          <c:symbol val="none"/>
        </c:marker>
      </c:pivotFmt>
      <c:pivotFmt>
        <c:idx val="19"/>
        <c:marker>
          <c:symbol val="none"/>
        </c:marker>
      </c:pivotFmt>
      <c:pivotFmt>
        <c:idx val="20"/>
        <c:marker>
          <c:symbol val="none"/>
        </c:marker>
      </c:pivotFmt>
      <c:pivotFmt>
        <c:idx val="21"/>
        <c:marker>
          <c:symbol val="none"/>
        </c:marker>
      </c:pivotFmt>
      <c:pivotFmt>
        <c:idx val="22"/>
        <c:marker>
          <c:symbol val="none"/>
        </c:marker>
      </c:pivotFmt>
      <c:pivotFmt>
        <c:idx val="23"/>
        <c:marker>
          <c:symbol val="none"/>
        </c:marker>
      </c:pivotFmt>
      <c:pivotFmt>
        <c:idx val="24"/>
        <c:marker>
          <c:symbol val="none"/>
        </c:marker>
      </c:pivotFmt>
      <c:pivotFmt>
        <c:idx val="25"/>
        <c:marker>
          <c:symbol val="none"/>
        </c:marker>
      </c:pivotFmt>
      <c:pivotFmt>
        <c:idx val="26"/>
        <c:marker>
          <c:symbol val="none"/>
        </c:marker>
      </c:pivotFmt>
      <c:pivotFmt>
        <c:idx val="27"/>
        <c:marker>
          <c:symbol val="none"/>
        </c:marker>
      </c:pivotFmt>
      <c:pivotFmt>
        <c:idx val="28"/>
        <c:marker>
          <c:symbol val="none"/>
        </c:marker>
      </c:pivotFmt>
      <c:pivotFmt>
        <c:idx val="29"/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BPC</c:v>
                </c:pt>
              </c:strCache>
            </c:strRef>
          </c:tx>
          <c:invertIfNegative val="0"/>
          <c:cat>
            <c:strRef>
              <c:f>Sheet1!$A$5:$A$9</c:f>
              <c:strCache>
                <c:ptCount val="4"/>
                <c:pt idx="0">
                  <c:v>Exceeds</c:v>
                </c:pt>
                <c:pt idx="1">
                  <c:v>Fully Meets</c:v>
                </c:pt>
                <c:pt idx="2">
                  <c:v>Needs Improvement</c:v>
                </c:pt>
                <c:pt idx="3">
                  <c:v>PIP</c:v>
                </c:pt>
              </c:strCache>
            </c:strRef>
          </c:cat>
          <c:val>
            <c:numRef>
              <c:f>Sheet1!$B$5:$B$9</c:f>
              <c:numCache>
                <c:formatCode>General</c:formatCode>
                <c:ptCount val="4"/>
                <c:pt idx="0">
                  <c:v>100</c:v>
                </c:pt>
                <c:pt idx="1">
                  <c:v>712</c:v>
                </c:pt>
                <c:pt idx="2">
                  <c:v>71</c:v>
                </c:pt>
                <c:pt idx="3">
                  <c:v>26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CCDR</c:v>
                </c:pt>
              </c:strCache>
            </c:strRef>
          </c:tx>
          <c:invertIfNegative val="0"/>
          <c:cat>
            <c:strRef>
              <c:f>Sheet1!$A$5:$A$9</c:f>
              <c:strCache>
                <c:ptCount val="4"/>
                <c:pt idx="0">
                  <c:v>Exceeds</c:v>
                </c:pt>
                <c:pt idx="1">
                  <c:v>Fully Meets</c:v>
                </c:pt>
                <c:pt idx="2">
                  <c:v>Needs Improvement</c:v>
                </c:pt>
                <c:pt idx="3">
                  <c:v>PIP</c:v>
                </c:pt>
              </c:strCache>
            </c:strRef>
          </c:cat>
          <c:val>
            <c:numRef>
              <c:f>Sheet1!$C$5:$C$9</c:f>
              <c:numCache>
                <c:formatCode>General</c:formatCode>
                <c:ptCount val="4"/>
                <c:pt idx="0">
                  <c:v>123</c:v>
                </c:pt>
                <c:pt idx="1">
                  <c:v>671</c:v>
                </c:pt>
                <c:pt idx="2">
                  <c:v>55</c:v>
                </c:pt>
                <c:pt idx="3">
                  <c:v>25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EW</c:v>
                </c:pt>
              </c:strCache>
            </c:strRef>
          </c:tx>
          <c:invertIfNegative val="0"/>
          <c:cat>
            <c:strRef>
              <c:f>Sheet1!$A$5:$A$9</c:f>
              <c:strCache>
                <c:ptCount val="4"/>
                <c:pt idx="0">
                  <c:v>Exceeds</c:v>
                </c:pt>
                <c:pt idx="1">
                  <c:v>Fully Meets</c:v>
                </c:pt>
                <c:pt idx="2">
                  <c:v>Needs Improvement</c:v>
                </c:pt>
                <c:pt idx="3">
                  <c:v>PIP</c:v>
                </c:pt>
              </c:strCache>
            </c:strRef>
          </c:cat>
          <c:val>
            <c:numRef>
              <c:f>Sheet1!$D$5:$D$9</c:f>
              <c:numCache>
                <c:formatCode>General</c:formatCode>
                <c:ptCount val="4"/>
                <c:pt idx="0">
                  <c:v>113</c:v>
                </c:pt>
                <c:pt idx="1">
                  <c:v>699</c:v>
                </c:pt>
                <c:pt idx="2">
                  <c:v>53</c:v>
                </c:pt>
                <c:pt idx="3">
                  <c:v>21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MSC</c:v>
                </c:pt>
              </c:strCache>
            </c:strRef>
          </c:tx>
          <c:invertIfNegative val="0"/>
          <c:cat>
            <c:strRef>
              <c:f>Sheet1!$A$5:$A$9</c:f>
              <c:strCache>
                <c:ptCount val="4"/>
                <c:pt idx="0">
                  <c:v>Exceeds</c:v>
                </c:pt>
                <c:pt idx="1">
                  <c:v>Fully Meets</c:v>
                </c:pt>
                <c:pt idx="2">
                  <c:v>Needs Improvement</c:v>
                </c:pt>
                <c:pt idx="3">
                  <c:v>PIP</c:v>
                </c:pt>
              </c:strCache>
            </c:strRef>
          </c:cat>
          <c:val>
            <c:numRef>
              <c:f>Sheet1!$E$5:$E$9</c:f>
              <c:numCache>
                <c:formatCode>General</c:formatCode>
                <c:ptCount val="4"/>
                <c:pt idx="0">
                  <c:v>117</c:v>
                </c:pt>
                <c:pt idx="1">
                  <c:v>668</c:v>
                </c:pt>
                <c:pt idx="2">
                  <c:v>58</c:v>
                </c:pt>
                <c:pt idx="3">
                  <c:v>34</c:v>
                </c:pt>
              </c:numCache>
            </c:numRef>
          </c:val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NEL</c:v>
                </c:pt>
              </c:strCache>
            </c:strRef>
          </c:tx>
          <c:invertIfNegative val="0"/>
          <c:cat>
            <c:strRef>
              <c:f>Sheet1!$A$5:$A$9</c:f>
              <c:strCache>
                <c:ptCount val="4"/>
                <c:pt idx="0">
                  <c:v>Exceeds</c:v>
                </c:pt>
                <c:pt idx="1">
                  <c:v>Fully Meets</c:v>
                </c:pt>
                <c:pt idx="2">
                  <c:v>Needs Improvement</c:v>
                </c:pt>
                <c:pt idx="3">
                  <c:v>PIP</c:v>
                </c:pt>
              </c:strCache>
            </c:strRef>
          </c:cat>
          <c:val>
            <c:numRef>
              <c:f>Sheet1!$F$5:$F$9</c:f>
              <c:numCache>
                <c:formatCode>General</c:formatCode>
                <c:ptCount val="4"/>
                <c:pt idx="0">
                  <c:v>83</c:v>
                </c:pt>
                <c:pt idx="1">
                  <c:v>758</c:v>
                </c:pt>
                <c:pt idx="2">
                  <c:v>32</c:v>
                </c:pt>
                <c:pt idx="3">
                  <c:v>37</c:v>
                </c:pt>
              </c:numCache>
            </c:numRef>
          </c:val>
        </c:ser>
        <c:ser>
          <c:idx val="5"/>
          <c:order val="5"/>
          <c:tx>
            <c:strRef>
              <c:f>Sheet1!$G$3:$G$4</c:f>
              <c:strCache>
                <c:ptCount val="1"/>
                <c:pt idx="0">
                  <c:v>PL</c:v>
                </c:pt>
              </c:strCache>
            </c:strRef>
          </c:tx>
          <c:invertIfNegative val="0"/>
          <c:cat>
            <c:strRef>
              <c:f>Sheet1!$A$5:$A$9</c:f>
              <c:strCache>
                <c:ptCount val="4"/>
                <c:pt idx="0">
                  <c:v>Exceeds</c:v>
                </c:pt>
                <c:pt idx="1">
                  <c:v>Fully Meets</c:v>
                </c:pt>
                <c:pt idx="2">
                  <c:v>Needs Improvement</c:v>
                </c:pt>
                <c:pt idx="3">
                  <c:v>PIP</c:v>
                </c:pt>
              </c:strCache>
            </c:strRef>
          </c:cat>
          <c:val>
            <c:numRef>
              <c:f>Sheet1!$G$5:$G$9</c:f>
              <c:numCache>
                <c:formatCode>General</c:formatCode>
                <c:ptCount val="4"/>
                <c:pt idx="0">
                  <c:v>104</c:v>
                </c:pt>
                <c:pt idx="1">
                  <c:v>741</c:v>
                </c:pt>
                <c:pt idx="2">
                  <c:v>44</c:v>
                </c:pt>
                <c:pt idx="3">
                  <c:v>32</c:v>
                </c:pt>
              </c:numCache>
            </c:numRef>
          </c:val>
        </c:ser>
        <c:ser>
          <c:idx val="6"/>
          <c:order val="6"/>
          <c:tx>
            <c:strRef>
              <c:f>Sheet1!$H$3:$H$4</c:f>
              <c:strCache>
                <c:ptCount val="1"/>
                <c:pt idx="0">
                  <c:v>PYZ</c:v>
                </c:pt>
              </c:strCache>
            </c:strRef>
          </c:tx>
          <c:invertIfNegative val="0"/>
          <c:cat>
            <c:strRef>
              <c:f>Sheet1!$A$5:$A$9</c:f>
              <c:strCache>
                <c:ptCount val="4"/>
                <c:pt idx="0">
                  <c:v>Exceeds</c:v>
                </c:pt>
                <c:pt idx="1">
                  <c:v>Fully Meets</c:v>
                </c:pt>
                <c:pt idx="2">
                  <c:v>Needs Improvement</c:v>
                </c:pt>
                <c:pt idx="3">
                  <c:v>PIP</c:v>
                </c:pt>
              </c:strCache>
            </c:strRef>
          </c:cat>
          <c:val>
            <c:numRef>
              <c:f>Sheet1!$H$5:$H$9</c:f>
              <c:numCache>
                <c:formatCode>General</c:formatCode>
                <c:ptCount val="4"/>
                <c:pt idx="0">
                  <c:v>106</c:v>
                </c:pt>
                <c:pt idx="1">
                  <c:v>663</c:v>
                </c:pt>
                <c:pt idx="2">
                  <c:v>70</c:v>
                </c:pt>
                <c:pt idx="3">
                  <c:v>37</c:v>
                </c:pt>
              </c:numCache>
            </c:numRef>
          </c:val>
        </c:ser>
        <c:ser>
          <c:idx val="7"/>
          <c:order val="7"/>
          <c:tx>
            <c:strRef>
              <c:f>Sheet1!$I$3:$I$4</c:f>
              <c:strCache>
                <c:ptCount val="1"/>
                <c:pt idx="0">
                  <c:v>SVG</c:v>
                </c:pt>
              </c:strCache>
            </c:strRef>
          </c:tx>
          <c:invertIfNegative val="0"/>
          <c:cat>
            <c:strRef>
              <c:f>Sheet1!$A$5:$A$9</c:f>
              <c:strCache>
                <c:ptCount val="4"/>
                <c:pt idx="0">
                  <c:v>Exceeds</c:v>
                </c:pt>
                <c:pt idx="1">
                  <c:v>Fully Meets</c:v>
                </c:pt>
                <c:pt idx="2">
                  <c:v>Needs Improvement</c:v>
                </c:pt>
                <c:pt idx="3">
                  <c:v>PIP</c:v>
                </c:pt>
              </c:strCache>
            </c:strRef>
          </c:cat>
          <c:val>
            <c:numRef>
              <c:f>Sheet1!$I$5:$I$9</c:f>
              <c:numCache>
                <c:formatCode>General</c:formatCode>
                <c:ptCount val="4"/>
                <c:pt idx="0">
                  <c:v>137</c:v>
                </c:pt>
                <c:pt idx="1">
                  <c:v>684</c:v>
                </c:pt>
                <c:pt idx="2">
                  <c:v>69</c:v>
                </c:pt>
                <c:pt idx="3">
                  <c:v>16</c:v>
                </c:pt>
              </c:numCache>
            </c:numRef>
          </c:val>
        </c:ser>
        <c:ser>
          <c:idx val="8"/>
          <c:order val="8"/>
          <c:tx>
            <c:strRef>
              <c:f>Sheet1!$J$3:$J$4</c:f>
              <c:strCache>
                <c:ptCount val="1"/>
                <c:pt idx="0">
                  <c:v>TNS</c:v>
                </c:pt>
              </c:strCache>
            </c:strRef>
          </c:tx>
          <c:invertIfNegative val="0"/>
          <c:cat>
            <c:strRef>
              <c:f>Sheet1!$A$5:$A$9</c:f>
              <c:strCache>
                <c:ptCount val="4"/>
                <c:pt idx="0">
                  <c:v>Exceeds</c:v>
                </c:pt>
                <c:pt idx="1">
                  <c:v>Fully Meets</c:v>
                </c:pt>
                <c:pt idx="2">
                  <c:v>Needs Improvement</c:v>
                </c:pt>
                <c:pt idx="3">
                  <c:v>PIP</c:v>
                </c:pt>
              </c:strCache>
            </c:strRef>
          </c:cat>
          <c:val>
            <c:numRef>
              <c:f>Sheet1!$J$5:$J$9</c:f>
              <c:numCache>
                <c:formatCode>General</c:formatCode>
                <c:ptCount val="4"/>
                <c:pt idx="0">
                  <c:v>128</c:v>
                </c:pt>
                <c:pt idx="1">
                  <c:v>685</c:v>
                </c:pt>
                <c:pt idx="2">
                  <c:v>44</c:v>
                </c:pt>
                <c:pt idx="3">
                  <c:v>21</c:v>
                </c:pt>
              </c:numCache>
            </c:numRef>
          </c:val>
        </c:ser>
        <c:ser>
          <c:idx val="9"/>
          <c:order val="9"/>
          <c:tx>
            <c:strRef>
              <c:f>Sheet1!$K$3:$K$4</c:f>
              <c:strCache>
                <c:ptCount val="1"/>
                <c:pt idx="0">
                  <c:v>WBL</c:v>
                </c:pt>
              </c:strCache>
            </c:strRef>
          </c:tx>
          <c:invertIfNegative val="0"/>
          <c:cat>
            <c:strRef>
              <c:f>Sheet1!$A$5:$A$9</c:f>
              <c:strCache>
                <c:ptCount val="4"/>
                <c:pt idx="0">
                  <c:v>Exceeds</c:v>
                </c:pt>
                <c:pt idx="1">
                  <c:v>Fully Meets</c:v>
                </c:pt>
                <c:pt idx="2">
                  <c:v>Needs Improvement</c:v>
                </c:pt>
                <c:pt idx="3">
                  <c:v>PIP</c:v>
                </c:pt>
              </c:strCache>
            </c:strRef>
          </c:cat>
          <c:val>
            <c:numRef>
              <c:f>Sheet1!$K$5:$K$9</c:f>
              <c:numCache>
                <c:formatCode>General</c:formatCode>
                <c:ptCount val="4"/>
                <c:pt idx="0">
                  <c:v>85</c:v>
                </c:pt>
                <c:pt idx="1">
                  <c:v>717</c:v>
                </c:pt>
                <c:pt idx="2">
                  <c:v>42</c:v>
                </c:pt>
                <c:pt idx="3">
                  <c:v>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6501120"/>
        <c:axId val="156502656"/>
      </c:barChart>
      <c:catAx>
        <c:axId val="156501120"/>
        <c:scaling>
          <c:orientation val="minMax"/>
        </c:scaling>
        <c:delete val="0"/>
        <c:axPos val="b"/>
        <c:majorTickMark val="out"/>
        <c:minorTickMark val="none"/>
        <c:tickLblPos val="nextTo"/>
        <c:crossAx val="156502656"/>
        <c:crosses val="autoZero"/>
        <c:auto val="1"/>
        <c:lblAlgn val="ctr"/>
        <c:lblOffset val="100"/>
        <c:noMultiLvlLbl val="0"/>
      </c:catAx>
      <c:valAx>
        <c:axId val="1565026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5650112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6666666666666663"/>
          <c:y val="0.274889909594634"/>
          <c:w val="0.33333333333333331"/>
          <c:h val="0.56956948089822101"/>
        </c:manualLayout>
      </c:layout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1490661" y="2971800"/>
            <a:ext cx="96744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</a:t>
            </a:r>
            <a:r>
              <a:rPr lang="en-US" sz="2400" dirty="0" smtClean="0"/>
              <a:t>: </a:t>
            </a:r>
            <a:r>
              <a:rPr lang="en-US" sz="2400" dirty="0" err="1"/>
              <a:t>S</a:t>
            </a:r>
            <a:r>
              <a:rPr lang="en-US" sz="2400" dirty="0" err="1" smtClean="0"/>
              <a:t>anjala</a:t>
            </a:r>
            <a:r>
              <a:rPr lang="en-US" sz="2400" dirty="0" smtClean="0"/>
              <a:t> R</a:t>
            </a:r>
          </a:p>
          <a:p>
            <a:endParaRPr lang="en-US" sz="2400" dirty="0"/>
          </a:p>
          <a:p>
            <a:r>
              <a:rPr lang="en-US" sz="2400" dirty="0"/>
              <a:t>REGISTER NO</a:t>
            </a:r>
            <a:r>
              <a:rPr lang="en-US" sz="2400" dirty="0" smtClean="0"/>
              <a:t>: 122203590</a:t>
            </a:r>
          </a:p>
          <a:p>
            <a:endParaRPr lang="en-US" sz="2400" dirty="0"/>
          </a:p>
          <a:p>
            <a:r>
              <a:rPr lang="en-US" sz="2400" dirty="0" smtClean="0"/>
              <a:t>DEPARTMENT: </a:t>
            </a:r>
            <a:r>
              <a:rPr lang="en-US" sz="2400" dirty="0" err="1" smtClean="0"/>
              <a:t>Bcom</a:t>
            </a:r>
            <a:r>
              <a:rPr lang="en-US" sz="2400" dirty="0" smtClean="0"/>
              <a:t> CORPORATE SECRETARYSHIP</a:t>
            </a:r>
          </a:p>
          <a:p>
            <a:endParaRPr lang="en-US" sz="2400" dirty="0"/>
          </a:p>
          <a:p>
            <a:r>
              <a:rPr lang="en-US" sz="2400" dirty="0" smtClean="0"/>
              <a:t>COLLEGE: ANNAI VEILANKANNI’S COLLEGE FOR WOMEN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0" y="2362200"/>
            <a:ext cx="10972800" cy="249237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Summarizing employee data such as average tender headcount by department or </a:t>
            </a:r>
            <a:r>
              <a:rPr lang="en-IN" dirty="0" err="1" smtClean="0"/>
              <a:t>avwerage</a:t>
            </a:r>
            <a:r>
              <a:rPr lang="en-IN" dirty="0" smtClean="0"/>
              <a:t> compensation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Groping employees based on </a:t>
            </a:r>
            <a:r>
              <a:rPr lang="en-IN" dirty="0" err="1" smtClean="0"/>
              <a:t>charactristic</a:t>
            </a:r>
            <a:r>
              <a:rPr lang="en-IN" dirty="0" smtClean="0"/>
              <a:t> like performance levels skills or </a:t>
            </a:r>
            <a:r>
              <a:rPr lang="en-IN" dirty="0" err="1" smtClean="0"/>
              <a:t>demograpic</a:t>
            </a:r>
            <a:r>
              <a:rPr lang="en-IN" dirty="0" smtClean="0"/>
              <a:t> factors to </a:t>
            </a:r>
            <a:r>
              <a:rPr lang="en-IN" dirty="0" err="1" smtClean="0"/>
              <a:t>indentifi</a:t>
            </a:r>
            <a:r>
              <a:rPr lang="en-IN" dirty="0" smtClean="0"/>
              <a:t> patterns and </a:t>
            </a:r>
            <a:r>
              <a:rPr lang="en-IN" dirty="0" err="1" smtClean="0"/>
              <a:t>treands</a:t>
            </a:r>
            <a:r>
              <a:rPr lang="en-IN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Building dashboards or graphs to visually represents </a:t>
            </a:r>
            <a:r>
              <a:rPr lang="en-IN" dirty="0" err="1" smtClean="0"/>
              <a:t>emplyee</a:t>
            </a:r>
            <a:r>
              <a:rPr lang="en-IN" dirty="0" smtClean="0"/>
              <a:t> data like turn over rates or performance distributions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25293" y="9144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4316324"/>
              </p:ext>
            </p:extLst>
          </p:nvPr>
        </p:nvGraphicFramePr>
        <p:xfrm>
          <a:off x="1143000" y="2019299"/>
          <a:ext cx="6324600" cy="3571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209800"/>
            <a:ext cx="8305800" cy="2438400"/>
          </a:xfrm>
        </p:spPr>
        <p:txBody>
          <a:bodyPr/>
          <a:lstStyle/>
          <a:p>
            <a:r>
              <a:rPr lang="en-IN" dirty="0" smtClean="0"/>
              <a:t>In conclusion employee data analysis is a </a:t>
            </a:r>
            <a:r>
              <a:rPr lang="en-IN" dirty="0" err="1" smtClean="0"/>
              <a:t>powerfull</a:t>
            </a:r>
            <a:r>
              <a:rPr lang="en-IN" dirty="0" smtClean="0"/>
              <a:t> tool for organisations to optimize work force management and make data driven decision by leveraging advanced modelling </a:t>
            </a:r>
            <a:r>
              <a:rPr lang="en-IN" dirty="0" err="1" smtClean="0"/>
              <a:t>tecqunis</a:t>
            </a:r>
            <a:r>
              <a:rPr lang="en-IN" dirty="0" smtClean="0"/>
              <a:t> such as predictive </a:t>
            </a:r>
            <a:r>
              <a:rPr lang="en-IN" dirty="0" err="1" smtClean="0"/>
              <a:t>analysitc</a:t>
            </a:r>
            <a:r>
              <a:rPr lang="en-IN" dirty="0" smtClean="0"/>
              <a:t> sentiment </a:t>
            </a:r>
            <a:r>
              <a:rPr lang="en-IN" dirty="0" err="1" smtClean="0"/>
              <a:t>analys</a:t>
            </a:r>
            <a:r>
              <a:rPr lang="en-IN" dirty="0" smtClean="0"/>
              <a:t> and work force segmentation organisation gain valuable insights into employee performance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86800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381000" y="2514600"/>
            <a:ext cx="8153400" cy="193899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How has the training affected employee </a:t>
            </a:r>
            <a:r>
              <a:rPr lang="en-IN" dirty="0" err="1" smtClean="0"/>
              <a:t>preformance</a:t>
            </a:r>
            <a:r>
              <a:rPr lang="en-IN" dirty="0" smtClean="0"/>
              <a:t> ,and what are the key areas of improvement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Are employees able to apply the newly </a:t>
            </a:r>
            <a:r>
              <a:rPr lang="en-IN" dirty="0" err="1" smtClean="0"/>
              <a:t>acquried</a:t>
            </a:r>
            <a:r>
              <a:rPr lang="en-IN" dirty="0" smtClean="0"/>
              <a:t> skills effectively in their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What gaps still exist post training and how can these be addressed in future training programs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228600" y="2682586"/>
            <a:ext cx="8686800" cy="166199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Used to summarize data related to performance before and after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Evaluated the difference in performance metrics of trained non trained employees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Measured the relationship between training completion and improvements in work output or quality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561975" y="2362200"/>
            <a:ext cx="8972550" cy="249299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Senior leaders use employees data analysis to make strategy decision such as improving company culture boosting productivity and planning or company growth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They rely on employee data to track individual and team performance, </a:t>
            </a:r>
            <a:r>
              <a:rPr lang="en-IN" dirty="0" err="1" smtClean="0"/>
              <a:t>moniter</a:t>
            </a:r>
            <a:r>
              <a:rPr lang="en-IN" dirty="0" smtClean="0"/>
              <a:t> attendance and ensure the team meets targets and KPIS data can also help identify areas for improvement training or restructuring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Employee data specially related to salaries over time and benefits can be crucial for budgeting and financial broadcasting </a:t>
            </a:r>
            <a:endParaRPr lang="en-IN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524000" y="2019300"/>
            <a:ext cx="9753600" cy="249299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/>
              <a:t>Analaysis</a:t>
            </a:r>
            <a:r>
              <a:rPr lang="en-IN" dirty="0" smtClean="0"/>
              <a:t> of candidate data and </a:t>
            </a:r>
            <a:r>
              <a:rPr lang="en-IN" dirty="0" err="1" smtClean="0"/>
              <a:t>heiring</a:t>
            </a:r>
            <a:r>
              <a:rPr lang="en-IN" dirty="0" smtClean="0"/>
              <a:t> the </a:t>
            </a:r>
            <a:r>
              <a:rPr lang="en-IN" dirty="0" err="1" smtClean="0"/>
              <a:t>treands</a:t>
            </a:r>
            <a:r>
              <a:rPr lang="en-IN" dirty="0" smtClean="0"/>
              <a:t> leads to more effectives </a:t>
            </a:r>
            <a:r>
              <a:rPr lang="en-IN" dirty="0" err="1" smtClean="0"/>
              <a:t>requirments</a:t>
            </a:r>
            <a:r>
              <a:rPr lang="en-IN" dirty="0" smtClean="0"/>
              <a:t>  processes reducing time to heir and improving the quality of new hires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Automated data reporting </a:t>
            </a:r>
            <a:r>
              <a:rPr lang="en-IN" dirty="0"/>
              <a:t> </a:t>
            </a:r>
            <a:r>
              <a:rPr lang="en-IN" dirty="0" smtClean="0"/>
              <a:t>saves HR teams time enabling them to focus more strategic tasks rather than manual data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/>
              <a:t>Assits</a:t>
            </a:r>
            <a:r>
              <a:rPr lang="en-IN" dirty="0" smtClean="0"/>
              <a:t> in </a:t>
            </a:r>
            <a:r>
              <a:rPr lang="en-IN" dirty="0" err="1" smtClean="0"/>
              <a:t>indentifying</a:t>
            </a:r>
            <a:r>
              <a:rPr lang="en-IN" dirty="0" smtClean="0"/>
              <a:t> high potential who can be developed into future leadership roles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362200"/>
            <a:ext cx="8382000" cy="2385060"/>
          </a:xfrm>
        </p:spPr>
        <p:txBody>
          <a:bodyPr/>
          <a:lstStyle/>
          <a:p>
            <a:r>
              <a:rPr lang="en-IN" dirty="0" smtClean="0"/>
              <a:t>In </a:t>
            </a:r>
            <a:r>
              <a:rPr lang="en-IN" dirty="0" err="1" smtClean="0"/>
              <a:t>empolyee</a:t>
            </a:r>
            <a:r>
              <a:rPr lang="en-IN" dirty="0" smtClean="0"/>
              <a:t> data analysis the data set </a:t>
            </a:r>
            <a:r>
              <a:rPr lang="en-IN" dirty="0" err="1" smtClean="0"/>
              <a:t>typicaly</a:t>
            </a:r>
            <a:r>
              <a:rPr lang="en-IN" dirty="0" smtClean="0"/>
              <a:t> constants a wide rank of information related to employees and their introductions with the organisations the data structure to enable </a:t>
            </a:r>
            <a:r>
              <a:rPr lang="en-IN" dirty="0" err="1" smtClean="0"/>
              <a:t>meaningfull</a:t>
            </a:r>
            <a:r>
              <a:rPr lang="en-IN" dirty="0" smtClean="0"/>
              <a:t> insights into various aspects of the work force such as performance retention satisfaction and complication below or </a:t>
            </a:r>
            <a:r>
              <a:rPr lang="en-IN" dirty="0" err="1" smtClean="0"/>
              <a:t>comman</a:t>
            </a:r>
            <a:r>
              <a:rPr lang="en-IN" dirty="0" smtClean="0"/>
              <a:t> types of data fields found in an employee data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1804832" y="2369217"/>
            <a:ext cx="9601200" cy="1107996"/>
          </a:xfrm>
        </p:spPr>
        <p:txBody>
          <a:bodyPr/>
          <a:lstStyle/>
          <a:p>
            <a:r>
              <a:rPr lang="en-IN" dirty="0" smtClean="0"/>
              <a:t>That’s exciting! If you like help refiling your solution discussion specific challenges or </a:t>
            </a:r>
            <a:r>
              <a:rPr lang="en-IN" dirty="0" err="1" smtClean="0"/>
              <a:t>brainstroming</a:t>
            </a:r>
            <a:r>
              <a:rPr lang="en-IN" dirty="0" smtClean="0"/>
              <a:t> additional features for your employee data analysis system feel free to ask. Whether its </a:t>
            </a:r>
            <a:r>
              <a:rPr lang="en-IN" dirty="0" err="1" smtClean="0"/>
              <a:t>sesinging</a:t>
            </a:r>
            <a:r>
              <a:rPr lang="en-IN" dirty="0" smtClean="0"/>
              <a:t> the </a:t>
            </a:r>
            <a:r>
              <a:rPr lang="en-IN" dirty="0" err="1" smtClean="0"/>
              <a:t>archestesucture</a:t>
            </a:r>
            <a:r>
              <a:rPr lang="en-IN" dirty="0" smtClean="0"/>
              <a:t> enhancing data insights or improving user </a:t>
            </a:r>
            <a:r>
              <a:rPr lang="en-IN" dirty="0" err="1" smtClean="0"/>
              <a:t>enagement</a:t>
            </a:r>
            <a:r>
              <a:rPr lang="en-IN" dirty="0" smtClean="0"/>
              <a:t> we can dive deeper into any area your working on</a:t>
            </a:r>
            <a:endParaRPr lang="en-IN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</TotalTime>
  <Words>503</Words>
  <Application>Microsoft Office PowerPoint</Application>
  <PresentationFormat>Custom</PresentationFormat>
  <Paragraphs>72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ELCOT</cp:lastModifiedBy>
  <cp:revision>17</cp:revision>
  <dcterms:created xsi:type="dcterms:W3CDTF">2024-03-29T15:07:22Z</dcterms:created>
  <dcterms:modified xsi:type="dcterms:W3CDTF">2024-09-17T16:15:50Z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