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6" d="100"/>
          <a:sy n="96"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42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7124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endParaRPr lang="en-US" dirty="0"/>
          </a:p>
        </p:txBody>
      </p:sp>
      <p:sp>
        <p:nvSpPr>
          <p:cNvPr id="5" name="Text 2"/>
          <p:cNvSpPr/>
          <p:nvPr/>
        </p:nvSpPr>
        <p:spPr>
          <a:xfrm>
            <a:off x="833199" y="834985"/>
            <a:ext cx="13797201" cy="2743102"/>
          </a:xfrm>
          <a:prstGeom prst="rect">
            <a:avLst/>
          </a:prstGeom>
          <a:noFill/>
          <a:ln/>
        </p:spPr>
        <p:txBody>
          <a:bodyPr wrap="square" rtlCol="0" anchor="t"/>
          <a:lstStyle/>
          <a:p>
            <a:pPr marL="0" indent="0">
              <a:lnSpc>
                <a:spcPts val="6561"/>
              </a:lnSpc>
              <a:buNone/>
            </a:pPr>
            <a:r>
              <a:rPr lang="en-US" sz="5249" dirty="0">
                <a:solidFill>
                  <a:srgbClr val="60A9FF"/>
                </a:solidFill>
                <a:latin typeface="Roboto Slab" pitchFamily="34" charset="0"/>
                <a:ea typeface="Roboto Slab" pitchFamily="34" charset="-122"/>
                <a:cs typeface="Roboto Slab" pitchFamily="34" charset="-120"/>
              </a:rPr>
              <a:t>Analysis on the Integrated Development of Traditional Information and Rural Tourism</a:t>
            </a:r>
            <a:endParaRPr lang="en-US" sz="5249" dirty="0"/>
          </a:p>
        </p:txBody>
      </p:sp>
      <p:sp>
        <p:nvSpPr>
          <p:cNvPr id="6" name="Text 3"/>
          <p:cNvSpPr/>
          <p:nvPr/>
        </p:nvSpPr>
        <p:spPr>
          <a:xfrm>
            <a:off x="833200" y="3393649"/>
            <a:ext cx="7287070" cy="1421606"/>
          </a:xfrm>
          <a:prstGeom prst="rect">
            <a:avLst/>
          </a:prstGeom>
          <a:noFill/>
          <a:ln/>
        </p:spPr>
        <p:txBody>
          <a:bodyPr wrap="square" rtlCol="0" anchor="t"/>
          <a:lstStyle/>
          <a:p>
            <a:pPr marL="0" indent="0">
              <a:lnSpc>
                <a:spcPts val="2799"/>
              </a:lnSpc>
              <a:buNone/>
            </a:pPr>
            <a:r>
              <a:rPr lang="en-US" sz="2000" dirty="0">
                <a:solidFill>
                  <a:srgbClr val="D6E5EF"/>
                </a:solidFill>
                <a:latin typeface="Roboto" pitchFamily="34" charset="0"/>
                <a:ea typeface="Roboto" pitchFamily="34" charset="-122"/>
                <a:cs typeface="Roboto" pitchFamily="34" charset="-120"/>
              </a:rPr>
              <a:t>Name: M.A.B.Siddique Sanjan</a:t>
            </a:r>
          </a:p>
          <a:p>
            <a:pPr marL="0" indent="0">
              <a:lnSpc>
                <a:spcPts val="2799"/>
              </a:lnSpc>
              <a:buNone/>
            </a:pPr>
            <a:r>
              <a:rPr lang="en-US" sz="2000" dirty="0">
                <a:solidFill>
                  <a:srgbClr val="D6E5EF"/>
                </a:solidFill>
                <a:latin typeface="Roboto" pitchFamily="34" charset="0"/>
                <a:ea typeface="Roboto" pitchFamily="34" charset="-122"/>
                <a:cs typeface="Roboto" pitchFamily="34" charset="-120"/>
              </a:rPr>
              <a:t>ID:19201068</a:t>
            </a:r>
          </a:p>
          <a:p>
            <a:pPr marL="0" indent="0">
              <a:lnSpc>
                <a:spcPts val="2799"/>
              </a:lnSpc>
              <a:buNone/>
            </a:pPr>
            <a:r>
              <a:rPr lang="en-US" sz="2000" dirty="0">
                <a:solidFill>
                  <a:srgbClr val="D6E5EF"/>
                </a:solidFill>
                <a:latin typeface="Roboto" pitchFamily="34" charset="0"/>
                <a:ea typeface="Roboto" pitchFamily="34" charset="-122"/>
                <a:cs typeface="Roboto" pitchFamily="34" charset="-120"/>
              </a:rPr>
              <a:t>Section:01</a:t>
            </a:r>
          </a:p>
          <a:p>
            <a:pPr marL="0" indent="0">
              <a:lnSpc>
                <a:spcPts val="2799"/>
              </a:lnSpc>
              <a:buNone/>
            </a:pPr>
            <a:r>
              <a:rPr lang="en-US" sz="2000" dirty="0">
                <a:solidFill>
                  <a:srgbClr val="D6E5EF"/>
                </a:solidFill>
                <a:latin typeface="Roboto" pitchFamily="34" charset="0"/>
                <a:ea typeface="Roboto" pitchFamily="34" charset="-122"/>
                <a:cs typeface="Roboto" pitchFamily="34" charset="-120"/>
              </a:rPr>
              <a:t>Course:CSE438</a:t>
            </a:r>
          </a:p>
          <a:p>
            <a:pPr marL="0" indent="0">
              <a:lnSpc>
                <a:spcPts val="2799"/>
              </a:lnSpc>
              <a:buNone/>
            </a:pPr>
            <a:endParaRPr lang="en-US" sz="1750" dirty="0"/>
          </a:p>
        </p:txBody>
      </p:sp>
      <p:sp>
        <p:nvSpPr>
          <p:cNvPr id="9" name="Text 5"/>
          <p:cNvSpPr/>
          <p:nvPr/>
        </p:nvSpPr>
        <p:spPr>
          <a:xfrm>
            <a:off x="1299686" y="7005757"/>
            <a:ext cx="360426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79513" y="0"/>
            <a:ext cx="14630400" cy="8229600"/>
          </a:xfrm>
          <a:prstGeom prst="rect">
            <a:avLst/>
          </a:prstGeom>
          <a:solidFill>
            <a:srgbClr val="202733"/>
          </a:solidFill>
          <a:ln/>
        </p:spPr>
      </p:sp>
      <p:sp>
        <p:nvSpPr>
          <p:cNvPr id="5" name="Text 2"/>
          <p:cNvSpPr/>
          <p:nvPr/>
        </p:nvSpPr>
        <p:spPr>
          <a:xfrm>
            <a:off x="833199" y="2166632"/>
            <a:ext cx="13797201" cy="1331647"/>
          </a:xfrm>
          <a:prstGeom prst="rect">
            <a:avLst/>
          </a:prstGeom>
          <a:noFill/>
          <a:ln/>
        </p:spPr>
        <p:txBody>
          <a:bodyPr wrap="square" rtlCol="0" anchor="t"/>
          <a:lstStyle/>
          <a:p>
            <a:pPr marL="0" indent="0">
              <a:lnSpc>
                <a:spcPts val="6561"/>
              </a:lnSpc>
              <a:buNone/>
            </a:pPr>
            <a:r>
              <a:rPr lang="en-US" sz="8800" dirty="0">
                <a:solidFill>
                  <a:srgbClr val="60A9FF"/>
                </a:solidFill>
                <a:latin typeface="Roboto Slab" pitchFamily="34" charset="0"/>
                <a:ea typeface="Roboto Slab" pitchFamily="34" charset="-122"/>
                <a:cs typeface="Roboto Slab" pitchFamily="34" charset="-120"/>
              </a:rPr>
              <a:t>Introduction</a:t>
            </a:r>
            <a:r>
              <a:rPr lang="en-US" sz="5249" dirty="0">
                <a:solidFill>
                  <a:srgbClr val="60A9FF"/>
                </a:solidFill>
                <a:latin typeface="Roboto Slab" pitchFamily="34" charset="0"/>
                <a:ea typeface="Roboto Slab" pitchFamily="34" charset="-122"/>
                <a:cs typeface="Roboto Slab" pitchFamily="34" charset="-120"/>
              </a:rPr>
              <a:t>:</a:t>
            </a:r>
            <a:endParaRPr lang="en-US" sz="5249" dirty="0"/>
          </a:p>
        </p:txBody>
      </p:sp>
      <p:sp>
        <p:nvSpPr>
          <p:cNvPr id="6" name="Text 3"/>
          <p:cNvSpPr/>
          <p:nvPr/>
        </p:nvSpPr>
        <p:spPr>
          <a:xfrm>
            <a:off x="833199" y="3319767"/>
            <a:ext cx="7909508" cy="3090971"/>
          </a:xfrm>
          <a:prstGeom prst="rect">
            <a:avLst/>
          </a:prstGeom>
          <a:noFill/>
          <a:ln/>
        </p:spPr>
        <p:txBody>
          <a:bodyPr wrap="square" rtlCol="0" anchor="t"/>
          <a:lstStyle/>
          <a:p>
            <a:pPr marL="0" indent="0">
              <a:lnSpc>
                <a:spcPts val="2799"/>
              </a:lnSpc>
              <a:buNone/>
            </a:pPr>
            <a:r>
              <a:rPr lang="en-US" sz="2000" dirty="0">
                <a:solidFill>
                  <a:srgbClr val="D6E5EF"/>
                </a:solidFill>
                <a:latin typeface="Roboto" pitchFamily="34" charset="0"/>
                <a:ea typeface="Roboto" pitchFamily="34" charset="-122"/>
                <a:cs typeface="Roboto" pitchFamily="34" charset="-120"/>
              </a:rPr>
              <a:t>Remote sensing image data analysis plays a crucial role in the integrated development of traditional information and rural tourism. This presentation explores the methodology, data transmission model, and the importance of remote sensing integration in rural tourism development.</a:t>
            </a:r>
            <a:endParaRPr lang="en-US" sz="2000" dirty="0"/>
          </a:p>
        </p:txBody>
      </p:sp>
      <p:sp>
        <p:nvSpPr>
          <p:cNvPr id="9" name="Text 5"/>
          <p:cNvSpPr/>
          <p:nvPr/>
        </p:nvSpPr>
        <p:spPr>
          <a:xfrm>
            <a:off x="1299686" y="7005757"/>
            <a:ext cx="3604260" cy="388858"/>
          </a:xfrm>
          <a:prstGeom prst="rect">
            <a:avLst/>
          </a:prstGeom>
          <a:noFill/>
          <a:ln/>
        </p:spPr>
        <p:txBody>
          <a:bodyPr wrap="none" rtlCol="0" anchor="t"/>
          <a:lstStyle/>
          <a:p>
            <a:pPr marL="0" indent="0" algn="l">
              <a:lnSpc>
                <a:spcPts val="3062"/>
              </a:lnSpc>
              <a:buNone/>
            </a:pPr>
            <a:endParaRPr lang="en-US" sz="2187" dirty="0"/>
          </a:p>
        </p:txBody>
      </p:sp>
      <p:pic>
        <p:nvPicPr>
          <p:cNvPr id="7" name="Picture 6">
            <a:extLst>
              <a:ext uri="{FF2B5EF4-FFF2-40B4-BE49-F238E27FC236}">
                <a16:creationId xmlns:a16="http://schemas.microsoft.com/office/drawing/2014/main" id="{A0F4066B-850E-E23E-CFA4-3CB51A512CE7}"/>
              </a:ext>
            </a:extLst>
          </p:cNvPr>
          <p:cNvPicPr>
            <a:picLocks noChangeAspect="1"/>
          </p:cNvPicPr>
          <p:nvPr/>
        </p:nvPicPr>
        <p:blipFill>
          <a:blip r:embed="rId3"/>
          <a:stretch>
            <a:fillRect/>
          </a:stretch>
        </p:blipFill>
        <p:spPr>
          <a:xfrm>
            <a:off x="9478202" y="2832455"/>
            <a:ext cx="3713094" cy="3090970"/>
          </a:xfrm>
          <a:prstGeom prst="rect">
            <a:avLst/>
          </a:prstGeom>
        </p:spPr>
      </p:pic>
    </p:spTree>
    <p:extLst>
      <p:ext uri="{BB962C8B-B14F-4D97-AF65-F5344CB8AC3E}">
        <p14:creationId xmlns:p14="http://schemas.microsoft.com/office/powerpoint/2010/main" val="392796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5" name="Text 2"/>
          <p:cNvSpPr/>
          <p:nvPr/>
        </p:nvSpPr>
        <p:spPr>
          <a:xfrm>
            <a:off x="977384" y="652582"/>
            <a:ext cx="9018032" cy="1186339"/>
          </a:xfrm>
          <a:prstGeom prst="rect">
            <a:avLst/>
          </a:prstGeom>
          <a:noFill/>
          <a:ln/>
        </p:spPr>
        <p:txBody>
          <a:bodyPr wrap="square" rtlCol="0" anchor="t"/>
          <a:lstStyle/>
          <a:p>
            <a:pPr marL="0" indent="0">
              <a:lnSpc>
                <a:spcPts val="4672"/>
              </a:lnSpc>
              <a:buNone/>
            </a:pPr>
            <a:r>
              <a:rPr lang="en-US" sz="3737" dirty="0">
                <a:solidFill>
                  <a:srgbClr val="60A9FF"/>
                </a:solidFill>
                <a:latin typeface="Roboto Slab" pitchFamily="34" charset="0"/>
                <a:ea typeface="Roboto Slab" pitchFamily="34" charset="-122"/>
                <a:cs typeface="Roboto Slab" pitchFamily="34" charset="-120"/>
              </a:rPr>
              <a:t>Remote Sensing Image Collection and Processing</a:t>
            </a:r>
            <a:endParaRPr lang="en-US" sz="3737" dirty="0"/>
          </a:p>
        </p:txBody>
      </p:sp>
      <p:sp>
        <p:nvSpPr>
          <p:cNvPr id="6" name="Shape 3"/>
          <p:cNvSpPr/>
          <p:nvPr/>
        </p:nvSpPr>
        <p:spPr>
          <a:xfrm>
            <a:off x="1243132" y="2123599"/>
            <a:ext cx="37862" cy="5453301"/>
          </a:xfrm>
          <a:prstGeom prst="rect">
            <a:avLst/>
          </a:prstGeom>
          <a:solidFill>
            <a:srgbClr val="161B23"/>
          </a:solidFill>
          <a:ln/>
        </p:spPr>
      </p:sp>
      <p:sp>
        <p:nvSpPr>
          <p:cNvPr id="7" name="Shape 4"/>
          <p:cNvSpPr/>
          <p:nvPr/>
        </p:nvSpPr>
        <p:spPr>
          <a:xfrm>
            <a:off x="1475601" y="2466380"/>
            <a:ext cx="664488" cy="37862"/>
          </a:xfrm>
          <a:prstGeom prst="rect">
            <a:avLst/>
          </a:prstGeom>
          <a:solidFill>
            <a:srgbClr val="161B23"/>
          </a:solidFill>
          <a:ln/>
        </p:spPr>
      </p:sp>
      <p:sp>
        <p:nvSpPr>
          <p:cNvPr id="8" name="Shape 5"/>
          <p:cNvSpPr/>
          <p:nvPr/>
        </p:nvSpPr>
        <p:spPr>
          <a:xfrm>
            <a:off x="1048524" y="2271832"/>
            <a:ext cx="427077" cy="427077"/>
          </a:xfrm>
          <a:prstGeom prst="roundRect">
            <a:avLst>
              <a:gd name="adj" fmla="val 26673"/>
            </a:avLst>
          </a:prstGeom>
          <a:solidFill>
            <a:srgbClr val="161B23"/>
          </a:solidFill>
          <a:ln/>
        </p:spPr>
      </p:sp>
      <p:sp>
        <p:nvSpPr>
          <p:cNvPr id="9" name="Text 6"/>
          <p:cNvSpPr/>
          <p:nvPr/>
        </p:nvSpPr>
        <p:spPr>
          <a:xfrm>
            <a:off x="1204853" y="2307312"/>
            <a:ext cx="114300" cy="355997"/>
          </a:xfrm>
          <a:prstGeom prst="rect">
            <a:avLst/>
          </a:prstGeom>
          <a:noFill/>
          <a:ln/>
        </p:spPr>
        <p:txBody>
          <a:bodyPr wrap="none" rtlCol="0" anchor="t"/>
          <a:lstStyle/>
          <a:p>
            <a:pPr marL="0" indent="0" algn="ctr">
              <a:lnSpc>
                <a:spcPts val="2803"/>
              </a:lnSpc>
              <a:buNone/>
            </a:pPr>
            <a:r>
              <a:rPr lang="en-US" sz="2242" dirty="0">
                <a:solidFill>
                  <a:srgbClr val="60A9FF"/>
                </a:solidFill>
                <a:latin typeface="Roboto Slab" pitchFamily="34" charset="0"/>
                <a:ea typeface="Roboto Slab" pitchFamily="34" charset="-122"/>
                <a:cs typeface="Roboto Slab" pitchFamily="34" charset="-120"/>
              </a:rPr>
              <a:t>1</a:t>
            </a:r>
            <a:endParaRPr lang="en-US" sz="2242" dirty="0"/>
          </a:p>
        </p:txBody>
      </p:sp>
      <p:sp>
        <p:nvSpPr>
          <p:cNvPr id="10" name="Text 7"/>
          <p:cNvSpPr/>
          <p:nvPr/>
        </p:nvSpPr>
        <p:spPr>
          <a:xfrm>
            <a:off x="2306241" y="2313384"/>
            <a:ext cx="3169920" cy="296585"/>
          </a:xfrm>
          <a:prstGeom prst="rect">
            <a:avLst/>
          </a:prstGeom>
          <a:noFill/>
          <a:ln/>
        </p:spPr>
        <p:txBody>
          <a:bodyPr wrap="none" rtlCol="0" anchor="t"/>
          <a:lstStyle/>
          <a:p>
            <a:pPr marL="0" indent="0" algn="l">
              <a:lnSpc>
                <a:spcPts val="2336"/>
              </a:lnSpc>
              <a:buNone/>
            </a:pPr>
            <a:r>
              <a:rPr lang="en-US" sz="1869" dirty="0">
                <a:solidFill>
                  <a:srgbClr val="60A9FF"/>
                </a:solidFill>
                <a:latin typeface="Roboto Slab" pitchFamily="34" charset="0"/>
                <a:ea typeface="Roboto Slab" pitchFamily="34" charset="-122"/>
                <a:cs typeface="Roboto Slab" pitchFamily="34" charset="-120"/>
              </a:rPr>
              <a:t>Spectral Features Extraction</a:t>
            </a:r>
            <a:endParaRPr lang="en-US" sz="1869" dirty="0"/>
          </a:p>
        </p:txBody>
      </p:sp>
      <p:sp>
        <p:nvSpPr>
          <p:cNvPr id="11" name="Text 8"/>
          <p:cNvSpPr/>
          <p:nvPr/>
        </p:nvSpPr>
        <p:spPr>
          <a:xfrm>
            <a:off x="2306241" y="2799755"/>
            <a:ext cx="7689175" cy="607695"/>
          </a:xfrm>
          <a:prstGeom prst="rect">
            <a:avLst/>
          </a:prstGeom>
          <a:noFill/>
          <a:ln/>
        </p:spPr>
        <p:txBody>
          <a:bodyPr wrap="square" rtlCol="0" anchor="t"/>
          <a:lstStyle/>
          <a:p>
            <a:pPr marL="0" indent="0" algn="l">
              <a:lnSpc>
                <a:spcPts val="2392"/>
              </a:lnSpc>
              <a:buNone/>
            </a:pPr>
            <a:r>
              <a:rPr lang="en-US" sz="1495" dirty="0">
                <a:solidFill>
                  <a:srgbClr val="D6E5EF"/>
                </a:solidFill>
                <a:latin typeface="Roboto" pitchFamily="34" charset="0"/>
                <a:ea typeface="Roboto" pitchFamily="34" charset="-122"/>
                <a:cs typeface="Roboto" pitchFamily="34" charset="-120"/>
              </a:rPr>
              <a:t>Utilizing the finite ridge wavelet transform for multi-level decomposition, we can obtain signals at different scales to enhance the contrast and clarity of remote sensing images.</a:t>
            </a:r>
          </a:p>
          <a:p>
            <a:pPr marL="0" indent="0" algn="l">
              <a:lnSpc>
                <a:spcPts val="2392"/>
              </a:lnSpc>
              <a:buNone/>
            </a:pPr>
            <a:endParaRPr lang="en-US" sz="1495" dirty="0"/>
          </a:p>
        </p:txBody>
      </p:sp>
      <p:sp>
        <p:nvSpPr>
          <p:cNvPr id="12" name="Shape 9"/>
          <p:cNvSpPr/>
          <p:nvPr/>
        </p:nvSpPr>
        <p:spPr>
          <a:xfrm>
            <a:off x="1475601" y="4174927"/>
            <a:ext cx="664488" cy="37862"/>
          </a:xfrm>
          <a:prstGeom prst="rect">
            <a:avLst/>
          </a:prstGeom>
          <a:solidFill>
            <a:srgbClr val="161B23"/>
          </a:solidFill>
          <a:ln/>
        </p:spPr>
      </p:sp>
      <p:sp>
        <p:nvSpPr>
          <p:cNvPr id="13" name="Shape 10"/>
          <p:cNvSpPr/>
          <p:nvPr/>
        </p:nvSpPr>
        <p:spPr>
          <a:xfrm>
            <a:off x="1048524" y="3980378"/>
            <a:ext cx="427077" cy="427077"/>
          </a:xfrm>
          <a:prstGeom prst="roundRect">
            <a:avLst>
              <a:gd name="adj" fmla="val 26673"/>
            </a:avLst>
          </a:prstGeom>
          <a:solidFill>
            <a:srgbClr val="161B23"/>
          </a:solidFill>
          <a:ln/>
        </p:spPr>
      </p:sp>
      <p:sp>
        <p:nvSpPr>
          <p:cNvPr id="14" name="Text 11"/>
          <p:cNvSpPr/>
          <p:nvPr/>
        </p:nvSpPr>
        <p:spPr>
          <a:xfrm>
            <a:off x="1181993" y="4015859"/>
            <a:ext cx="160020" cy="355997"/>
          </a:xfrm>
          <a:prstGeom prst="rect">
            <a:avLst/>
          </a:prstGeom>
          <a:noFill/>
          <a:ln/>
        </p:spPr>
        <p:txBody>
          <a:bodyPr wrap="none" rtlCol="0" anchor="t"/>
          <a:lstStyle/>
          <a:p>
            <a:pPr marL="0" indent="0" algn="ctr">
              <a:lnSpc>
                <a:spcPts val="2803"/>
              </a:lnSpc>
              <a:buNone/>
            </a:pPr>
            <a:r>
              <a:rPr lang="en-US" sz="2242" dirty="0">
                <a:solidFill>
                  <a:srgbClr val="60A9FF"/>
                </a:solidFill>
                <a:latin typeface="Roboto Slab" pitchFamily="34" charset="0"/>
                <a:ea typeface="Roboto Slab" pitchFamily="34" charset="-122"/>
                <a:cs typeface="Roboto Slab" pitchFamily="34" charset="-120"/>
              </a:rPr>
              <a:t>2</a:t>
            </a:r>
            <a:endParaRPr lang="en-US" sz="2242" dirty="0"/>
          </a:p>
        </p:txBody>
      </p:sp>
      <p:sp>
        <p:nvSpPr>
          <p:cNvPr id="15" name="Text 12"/>
          <p:cNvSpPr/>
          <p:nvPr/>
        </p:nvSpPr>
        <p:spPr>
          <a:xfrm>
            <a:off x="2306241" y="4021931"/>
            <a:ext cx="2583180" cy="296585"/>
          </a:xfrm>
          <a:prstGeom prst="rect">
            <a:avLst/>
          </a:prstGeom>
          <a:noFill/>
          <a:ln/>
        </p:spPr>
        <p:txBody>
          <a:bodyPr wrap="none" rtlCol="0" anchor="t"/>
          <a:lstStyle/>
          <a:p>
            <a:pPr marL="0" indent="0" algn="l">
              <a:lnSpc>
                <a:spcPts val="2336"/>
              </a:lnSpc>
              <a:buNone/>
            </a:pPr>
            <a:r>
              <a:rPr lang="en-US" sz="1869" dirty="0">
                <a:solidFill>
                  <a:srgbClr val="60A9FF"/>
                </a:solidFill>
                <a:latin typeface="Roboto Slab" pitchFamily="34" charset="0"/>
                <a:ea typeface="Roboto Slab" pitchFamily="34" charset="-122"/>
                <a:cs typeface="Roboto Slab" pitchFamily="34" charset="-120"/>
              </a:rPr>
              <a:t>Classification Methods</a:t>
            </a:r>
            <a:endParaRPr lang="en-US" sz="1869" dirty="0"/>
          </a:p>
        </p:txBody>
      </p:sp>
      <p:sp>
        <p:nvSpPr>
          <p:cNvPr id="16" name="Text 13"/>
          <p:cNvSpPr/>
          <p:nvPr/>
        </p:nvSpPr>
        <p:spPr>
          <a:xfrm>
            <a:off x="2306241" y="4508302"/>
            <a:ext cx="7689175" cy="911543"/>
          </a:xfrm>
          <a:prstGeom prst="rect">
            <a:avLst/>
          </a:prstGeom>
          <a:noFill/>
          <a:ln/>
        </p:spPr>
        <p:txBody>
          <a:bodyPr wrap="square" rtlCol="0" anchor="t"/>
          <a:lstStyle/>
          <a:p>
            <a:pPr marL="0" indent="0" algn="l">
              <a:lnSpc>
                <a:spcPts val="2392"/>
              </a:lnSpc>
              <a:buNone/>
            </a:pPr>
            <a:r>
              <a:rPr lang="en-US" sz="1495" dirty="0">
                <a:solidFill>
                  <a:srgbClr val="D6E5EF"/>
                </a:solidFill>
                <a:latin typeface="Roboto" pitchFamily="34" charset="0"/>
                <a:ea typeface="Roboto" pitchFamily="34" charset="-122"/>
                <a:cs typeface="Roboto" pitchFamily="34" charset="-120"/>
              </a:rPr>
              <a:t>Explore both supervised and unsupervised classification methods to effectively categorize objects within remote sensing images. Histogram equalization can further enhance the separation of distinct groups.</a:t>
            </a:r>
            <a:endParaRPr lang="en-US" sz="1495" dirty="0"/>
          </a:p>
        </p:txBody>
      </p:sp>
      <p:sp>
        <p:nvSpPr>
          <p:cNvPr id="17" name="Shape 14"/>
          <p:cNvSpPr/>
          <p:nvPr/>
        </p:nvSpPr>
        <p:spPr>
          <a:xfrm>
            <a:off x="1475601" y="6142196"/>
            <a:ext cx="664488" cy="37862"/>
          </a:xfrm>
          <a:prstGeom prst="rect">
            <a:avLst/>
          </a:prstGeom>
          <a:solidFill>
            <a:srgbClr val="161B23"/>
          </a:solidFill>
          <a:ln/>
        </p:spPr>
      </p:sp>
      <p:sp>
        <p:nvSpPr>
          <p:cNvPr id="18" name="Shape 15"/>
          <p:cNvSpPr/>
          <p:nvPr/>
        </p:nvSpPr>
        <p:spPr>
          <a:xfrm>
            <a:off x="1048524" y="5947648"/>
            <a:ext cx="427077" cy="427077"/>
          </a:xfrm>
          <a:prstGeom prst="roundRect">
            <a:avLst>
              <a:gd name="adj" fmla="val 26673"/>
            </a:avLst>
          </a:prstGeom>
          <a:solidFill>
            <a:srgbClr val="161B23"/>
          </a:solidFill>
          <a:ln/>
        </p:spPr>
      </p:sp>
      <p:sp>
        <p:nvSpPr>
          <p:cNvPr id="19" name="Text 16"/>
          <p:cNvSpPr/>
          <p:nvPr/>
        </p:nvSpPr>
        <p:spPr>
          <a:xfrm>
            <a:off x="1185803" y="5983129"/>
            <a:ext cx="152400" cy="355997"/>
          </a:xfrm>
          <a:prstGeom prst="rect">
            <a:avLst/>
          </a:prstGeom>
          <a:noFill/>
          <a:ln/>
        </p:spPr>
        <p:txBody>
          <a:bodyPr wrap="none" rtlCol="0" anchor="t"/>
          <a:lstStyle/>
          <a:p>
            <a:pPr marL="0" indent="0" algn="ctr">
              <a:lnSpc>
                <a:spcPts val="2803"/>
              </a:lnSpc>
              <a:buNone/>
            </a:pPr>
            <a:r>
              <a:rPr lang="en-US" sz="2242" dirty="0">
                <a:solidFill>
                  <a:srgbClr val="60A9FF"/>
                </a:solidFill>
                <a:latin typeface="Roboto Slab" pitchFamily="34" charset="0"/>
                <a:ea typeface="Roboto Slab" pitchFamily="34" charset="-122"/>
                <a:cs typeface="Roboto Slab" pitchFamily="34" charset="-120"/>
              </a:rPr>
              <a:t>3</a:t>
            </a:r>
            <a:endParaRPr lang="en-US" sz="2242" dirty="0"/>
          </a:p>
        </p:txBody>
      </p:sp>
      <p:sp>
        <p:nvSpPr>
          <p:cNvPr id="20" name="Text 17"/>
          <p:cNvSpPr/>
          <p:nvPr/>
        </p:nvSpPr>
        <p:spPr>
          <a:xfrm>
            <a:off x="2306241" y="5989201"/>
            <a:ext cx="3185160" cy="296585"/>
          </a:xfrm>
          <a:prstGeom prst="rect">
            <a:avLst/>
          </a:prstGeom>
          <a:noFill/>
          <a:ln/>
        </p:spPr>
        <p:txBody>
          <a:bodyPr wrap="none" rtlCol="0" anchor="t"/>
          <a:lstStyle/>
          <a:p>
            <a:pPr marL="0" indent="0" algn="l">
              <a:lnSpc>
                <a:spcPts val="2336"/>
              </a:lnSpc>
              <a:buNone/>
            </a:pPr>
            <a:r>
              <a:rPr lang="en-US" sz="1869" dirty="0">
                <a:solidFill>
                  <a:srgbClr val="60A9FF"/>
                </a:solidFill>
                <a:latin typeface="Roboto Slab" pitchFamily="34" charset="0"/>
                <a:ea typeface="Roboto Slab" pitchFamily="34" charset="-122"/>
                <a:cs typeface="Roboto Slab" pitchFamily="34" charset="-120"/>
              </a:rPr>
              <a:t>Unified Processing Platform</a:t>
            </a:r>
            <a:endParaRPr lang="en-US" sz="1869" dirty="0"/>
          </a:p>
        </p:txBody>
      </p:sp>
      <p:sp>
        <p:nvSpPr>
          <p:cNvPr id="21" name="Text 18"/>
          <p:cNvSpPr/>
          <p:nvPr/>
        </p:nvSpPr>
        <p:spPr>
          <a:xfrm>
            <a:off x="2306241" y="6475571"/>
            <a:ext cx="7689175" cy="911543"/>
          </a:xfrm>
          <a:prstGeom prst="rect">
            <a:avLst/>
          </a:prstGeom>
          <a:noFill/>
          <a:ln/>
        </p:spPr>
        <p:txBody>
          <a:bodyPr wrap="square" rtlCol="0" anchor="t"/>
          <a:lstStyle/>
          <a:p>
            <a:pPr marL="0" indent="0" algn="l">
              <a:lnSpc>
                <a:spcPts val="2392"/>
              </a:lnSpc>
              <a:buNone/>
            </a:pPr>
            <a:r>
              <a:rPr lang="en-US" sz="1495" dirty="0">
                <a:solidFill>
                  <a:srgbClr val="D6E5EF"/>
                </a:solidFill>
                <a:latin typeface="Roboto" pitchFamily="34" charset="0"/>
                <a:ea typeface="Roboto" pitchFamily="34" charset="-122"/>
                <a:cs typeface="Roboto" pitchFamily="34" charset="-120"/>
              </a:rPr>
              <a:t>Develop a virtual processing platform that provides a comprehensive and efficient environment for the processing of remote sensing data, ensuring consistency and accuracy in analysis.</a:t>
            </a:r>
            <a:endParaRPr lang="en-US" sz="1495" dirty="0"/>
          </a:p>
        </p:txBody>
      </p:sp>
      <p:pic>
        <p:nvPicPr>
          <p:cNvPr id="2050" name="Picture 2">
            <a:extLst>
              <a:ext uri="{FF2B5EF4-FFF2-40B4-BE49-F238E27FC236}">
                <a16:creationId xmlns:a16="http://schemas.microsoft.com/office/drawing/2014/main" id="{8B9ACE9D-C327-758A-2CB8-5B0B4201B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578" y="2663309"/>
            <a:ext cx="3664404"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81AB215-916D-C3D4-6F84-EA0B79906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4382" y="5561052"/>
            <a:ext cx="3657600" cy="600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5" name="Text 2"/>
          <p:cNvSpPr/>
          <p:nvPr/>
        </p:nvSpPr>
        <p:spPr>
          <a:xfrm>
            <a:off x="4439364" y="573524"/>
            <a:ext cx="9409271" cy="1303020"/>
          </a:xfrm>
          <a:prstGeom prst="rect">
            <a:avLst/>
          </a:prstGeom>
          <a:noFill/>
          <a:ln/>
        </p:spPr>
        <p:txBody>
          <a:bodyPr wrap="square" rtlCol="0" anchor="t"/>
          <a:lstStyle/>
          <a:p>
            <a:pPr marL="0" indent="0">
              <a:lnSpc>
                <a:spcPts val="5130"/>
              </a:lnSpc>
              <a:buNone/>
            </a:pPr>
            <a:r>
              <a:rPr lang="en-US" sz="4104" dirty="0">
                <a:solidFill>
                  <a:srgbClr val="60A9FF"/>
                </a:solidFill>
                <a:latin typeface="Roboto Slab" pitchFamily="34" charset="0"/>
                <a:ea typeface="Roboto Slab" pitchFamily="34" charset="-122"/>
                <a:cs typeface="Roboto Slab" pitchFamily="34" charset="-120"/>
              </a:rPr>
              <a:t>Remote Sensing Data Transmission Model</a:t>
            </a:r>
            <a:endParaRPr lang="en-US" sz="4104" dirty="0"/>
          </a:p>
        </p:txBody>
      </p:sp>
      <p:sp>
        <p:nvSpPr>
          <p:cNvPr id="6" name="Shape 3"/>
          <p:cNvSpPr/>
          <p:nvPr/>
        </p:nvSpPr>
        <p:spPr>
          <a:xfrm>
            <a:off x="4439364" y="2189202"/>
            <a:ext cx="9409271" cy="1683306"/>
          </a:xfrm>
          <a:prstGeom prst="roundRect">
            <a:avLst>
              <a:gd name="adj" fmla="val 7432"/>
            </a:avLst>
          </a:prstGeom>
          <a:solidFill>
            <a:srgbClr val="161B23"/>
          </a:solidFill>
          <a:ln/>
        </p:spPr>
      </p:sp>
      <p:sp>
        <p:nvSpPr>
          <p:cNvPr id="7" name="Text 4"/>
          <p:cNvSpPr/>
          <p:nvPr/>
        </p:nvSpPr>
        <p:spPr>
          <a:xfrm>
            <a:off x="4647843" y="2397681"/>
            <a:ext cx="2819400" cy="390882"/>
          </a:xfrm>
          <a:prstGeom prst="rect">
            <a:avLst/>
          </a:prstGeom>
          <a:noFill/>
          <a:ln/>
        </p:spPr>
        <p:txBody>
          <a:bodyPr wrap="none" rtlCol="0" anchor="t"/>
          <a:lstStyle/>
          <a:p>
            <a:pPr marL="0" indent="0">
              <a:lnSpc>
                <a:spcPts val="3078"/>
              </a:lnSpc>
              <a:buNone/>
            </a:pPr>
            <a:r>
              <a:rPr lang="en-US" sz="2463" dirty="0">
                <a:solidFill>
                  <a:srgbClr val="60A9FF"/>
                </a:solidFill>
                <a:latin typeface="Roboto Slab" pitchFamily="34" charset="0"/>
                <a:ea typeface="Roboto Slab" pitchFamily="34" charset="-122"/>
                <a:cs typeface="Roboto Slab" pitchFamily="34" charset="-120"/>
              </a:rPr>
              <a:t>Structural Features</a:t>
            </a:r>
            <a:endParaRPr lang="en-US" sz="2463" dirty="0"/>
          </a:p>
        </p:txBody>
      </p:sp>
      <p:sp>
        <p:nvSpPr>
          <p:cNvPr id="8" name="Text 5"/>
          <p:cNvSpPr/>
          <p:nvPr/>
        </p:nvSpPr>
        <p:spPr>
          <a:xfrm>
            <a:off x="4647843" y="2997041"/>
            <a:ext cx="8992314" cy="666988"/>
          </a:xfrm>
          <a:prstGeom prst="rect">
            <a:avLst/>
          </a:prstGeom>
          <a:noFill/>
          <a:ln/>
        </p:spPr>
        <p:txBody>
          <a:bodyPr wrap="square" rtlCol="0" anchor="t"/>
          <a:lstStyle/>
          <a:p>
            <a:pPr marL="0" indent="0">
              <a:lnSpc>
                <a:spcPts val="2627"/>
              </a:lnSpc>
              <a:buNone/>
            </a:pPr>
            <a:r>
              <a:rPr lang="en-US" sz="1642" dirty="0">
                <a:solidFill>
                  <a:srgbClr val="D6E5EF"/>
                </a:solidFill>
                <a:latin typeface="Roboto" pitchFamily="34" charset="0"/>
                <a:ea typeface="Roboto" pitchFamily="34" charset="-122"/>
                <a:cs typeface="Roboto" pitchFamily="34" charset="-120"/>
              </a:rPr>
              <a:t>Ruffles, faults, and linear structures contain valuable information for various applications such as thermal motion, liquid matter, carbohydrates, and mineral detection.</a:t>
            </a:r>
            <a:endParaRPr lang="en-US" sz="1642" dirty="0"/>
          </a:p>
        </p:txBody>
      </p:sp>
      <p:sp>
        <p:nvSpPr>
          <p:cNvPr id="9" name="Shape 6"/>
          <p:cNvSpPr/>
          <p:nvPr/>
        </p:nvSpPr>
        <p:spPr>
          <a:xfrm>
            <a:off x="4439364" y="4080986"/>
            <a:ext cx="9409271" cy="1683306"/>
          </a:xfrm>
          <a:prstGeom prst="roundRect">
            <a:avLst>
              <a:gd name="adj" fmla="val 7432"/>
            </a:avLst>
          </a:prstGeom>
          <a:solidFill>
            <a:srgbClr val="161B23"/>
          </a:solidFill>
          <a:ln/>
        </p:spPr>
      </p:sp>
      <p:sp>
        <p:nvSpPr>
          <p:cNvPr id="10" name="Text 7"/>
          <p:cNvSpPr/>
          <p:nvPr/>
        </p:nvSpPr>
        <p:spPr>
          <a:xfrm>
            <a:off x="4647843" y="4289465"/>
            <a:ext cx="4145280" cy="390882"/>
          </a:xfrm>
          <a:prstGeom prst="rect">
            <a:avLst/>
          </a:prstGeom>
          <a:noFill/>
          <a:ln/>
        </p:spPr>
        <p:txBody>
          <a:bodyPr wrap="none" rtlCol="0" anchor="t"/>
          <a:lstStyle/>
          <a:p>
            <a:pPr marL="0" indent="0">
              <a:lnSpc>
                <a:spcPts val="3078"/>
              </a:lnSpc>
              <a:buNone/>
            </a:pPr>
            <a:r>
              <a:rPr lang="en-US" sz="2463" dirty="0">
                <a:solidFill>
                  <a:srgbClr val="60A9FF"/>
                </a:solidFill>
                <a:latin typeface="Roboto Slab" pitchFamily="34" charset="0"/>
                <a:ea typeface="Roboto Slab" pitchFamily="34" charset="-122"/>
                <a:cs typeface="Roboto Slab" pitchFamily="34" charset="-120"/>
              </a:rPr>
              <a:t>Unsupervised Classification</a:t>
            </a:r>
            <a:endParaRPr lang="en-US" sz="2463" dirty="0"/>
          </a:p>
        </p:txBody>
      </p:sp>
      <p:sp>
        <p:nvSpPr>
          <p:cNvPr id="11" name="Text 8"/>
          <p:cNvSpPr/>
          <p:nvPr/>
        </p:nvSpPr>
        <p:spPr>
          <a:xfrm>
            <a:off x="4647843" y="4888825"/>
            <a:ext cx="8992314" cy="666988"/>
          </a:xfrm>
          <a:prstGeom prst="rect">
            <a:avLst/>
          </a:prstGeom>
          <a:noFill/>
          <a:ln/>
        </p:spPr>
        <p:txBody>
          <a:bodyPr wrap="square" rtlCol="0" anchor="t"/>
          <a:lstStyle/>
          <a:p>
            <a:pPr marL="0" indent="0">
              <a:lnSpc>
                <a:spcPts val="2627"/>
              </a:lnSpc>
              <a:buNone/>
            </a:pPr>
            <a:r>
              <a:rPr lang="en-US" sz="1642" dirty="0">
                <a:solidFill>
                  <a:srgbClr val="D6E5EF"/>
                </a:solidFill>
                <a:latin typeface="Roboto" pitchFamily="34" charset="0"/>
                <a:ea typeface="Roboto" pitchFamily="34" charset="-122"/>
                <a:cs typeface="Roboto" pitchFamily="34" charset="-120"/>
              </a:rPr>
              <a:t>The arrangement of codeword length and symbol probability influences the averaging algorithm within unsupervised classification, allowing efficient compression of data.</a:t>
            </a:r>
            <a:endParaRPr lang="en-US" sz="1642" dirty="0"/>
          </a:p>
        </p:txBody>
      </p:sp>
      <p:sp>
        <p:nvSpPr>
          <p:cNvPr id="12" name="Shape 9"/>
          <p:cNvSpPr/>
          <p:nvPr/>
        </p:nvSpPr>
        <p:spPr>
          <a:xfrm>
            <a:off x="4439364" y="5972770"/>
            <a:ext cx="9409271" cy="1683306"/>
          </a:xfrm>
          <a:prstGeom prst="roundRect">
            <a:avLst>
              <a:gd name="adj" fmla="val 7432"/>
            </a:avLst>
          </a:prstGeom>
          <a:solidFill>
            <a:srgbClr val="161B23"/>
          </a:solidFill>
          <a:ln/>
        </p:spPr>
      </p:sp>
      <p:sp>
        <p:nvSpPr>
          <p:cNvPr id="13" name="Text 10"/>
          <p:cNvSpPr/>
          <p:nvPr/>
        </p:nvSpPr>
        <p:spPr>
          <a:xfrm>
            <a:off x="4647843" y="6181249"/>
            <a:ext cx="3246120" cy="390882"/>
          </a:xfrm>
          <a:prstGeom prst="rect">
            <a:avLst/>
          </a:prstGeom>
          <a:noFill/>
          <a:ln/>
        </p:spPr>
        <p:txBody>
          <a:bodyPr wrap="none" rtlCol="0" anchor="t"/>
          <a:lstStyle/>
          <a:p>
            <a:pPr marL="0" indent="0">
              <a:lnSpc>
                <a:spcPts val="3078"/>
              </a:lnSpc>
              <a:buNone/>
            </a:pPr>
            <a:r>
              <a:rPr lang="en-US" sz="2463" dirty="0">
                <a:solidFill>
                  <a:srgbClr val="60A9FF"/>
                </a:solidFill>
                <a:latin typeface="Roboto Slab" pitchFamily="34" charset="0"/>
                <a:ea typeface="Roboto Slab" pitchFamily="34" charset="-122"/>
                <a:cs typeface="Roboto Slab" pitchFamily="34" charset="-120"/>
              </a:rPr>
              <a:t>Mosaicing Challenges</a:t>
            </a:r>
            <a:endParaRPr lang="en-US" sz="2463" dirty="0"/>
          </a:p>
        </p:txBody>
      </p:sp>
      <p:sp>
        <p:nvSpPr>
          <p:cNvPr id="14" name="Text 11"/>
          <p:cNvSpPr/>
          <p:nvPr/>
        </p:nvSpPr>
        <p:spPr>
          <a:xfrm>
            <a:off x="4647843" y="6780609"/>
            <a:ext cx="8992314" cy="666988"/>
          </a:xfrm>
          <a:prstGeom prst="rect">
            <a:avLst/>
          </a:prstGeom>
          <a:noFill/>
          <a:ln/>
        </p:spPr>
        <p:txBody>
          <a:bodyPr wrap="square" rtlCol="0" anchor="t"/>
          <a:lstStyle/>
          <a:p>
            <a:pPr marL="0" indent="0">
              <a:lnSpc>
                <a:spcPts val="2627"/>
              </a:lnSpc>
              <a:buNone/>
            </a:pPr>
            <a:r>
              <a:rPr lang="en-US" sz="1642" dirty="0">
                <a:solidFill>
                  <a:srgbClr val="D6E5EF"/>
                </a:solidFill>
                <a:latin typeface="Roboto" pitchFamily="34" charset="0"/>
                <a:ea typeface="Roboto" pitchFamily="34" charset="-122"/>
                <a:cs typeface="Roboto" pitchFamily="34" charset="-120"/>
              </a:rPr>
              <a:t>Maintain consistency and address dislocation caused by tone adjustment and geometric correction during the mosaicing process, ensuring accurate interpretation and analysis.</a:t>
            </a:r>
            <a:endParaRPr lang="en-US" sz="1642" dirty="0"/>
          </a:p>
        </p:txBody>
      </p:sp>
      <p:pic>
        <p:nvPicPr>
          <p:cNvPr id="3074" name="Picture 2">
            <a:extLst>
              <a:ext uri="{FF2B5EF4-FFF2-40B4-BE49-F238E27FC236}">
                <a16:creationId xmlns:a16="http://schemas.microsoft.com/office/drawing/2014/main" id="{F6129456-7BEA-871E-AF01-5E2945903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73" y="5192501"/>
            <a:ext cx="3657600" cy="265003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B29847BC-7F50-F5AC-5D8A-CC34913DD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73" y="2319413"/>
            <a:ext cx="3648312" cy="2486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015722"/>
            <a:ext cx="10554414" cy="1388745"/>
          </a:xfrm>
          <a:prstGeom prst="rect">
            <a:avLst/>
          </a:prstGeom>
          <a:noFill/>
          <a:ln/>
        </p:spPr>
        <p:txBody>
          <a:bodyPr wrap="squar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Integrated Development of Traditional Information and Rural Tourism</a:t>
            </a:r>
            <a:endParaRPr lang="en-US" sz="4374" dirty="0"/>
          </a:p>
        </p:txBody>
      </p:sp>
      <p:sp>
        <p:nvSpPr>
          <p:cNvPr id="5" name="Shape 3"/>
          <p:cNvSpPr/>
          <p:nvPr/>
        </p:nvSpPr>
        <p:spPr>
          <a:xfrm>
            <a:off x="2037993" y="3022402"/>
            <a:ext cx="499943" cy="499943"/>
          </a:xfrm>
          <a:prstGeom prst="roundRect">
            <a:avLst>
              <a:gd name="adj" fmla="val 26667"/>
            </a:avLst>
          </a:prstGeom>
          <a:solidFill>
            <a:srgbClr val="161B23"/>
          </a:solidFill>
          <a:ln/>
        </p:spPr>
      </p:sp>
      <p:sp>
        <p:nvSpPr>
          <p:cNvPr id="6" name="Text 4"/>
          <p:cNvSpPr/>
          <p:nvPr/>
        </p:nvSpPr>
        <p:spPr>
          <a:xfrm>
            <a:off x="2219325" y="3064073"/>
            <a:ext cx="13716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3098721"/>
            <a:ext cx="2647950"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Sightseeing Agriculture</a:t>
            </a:r>
            <a:endParaRPr lang="en-US" sz="2187" dirty="0"/>
          </a:p>
        </p:txBody>
      </p:sp>
      <p:sp>
        <p:nvSpPr>
          <p:cNvPr id="8" name="Text 6"/>
          <p:cNvSpPr/>
          <p:nvPr/>
        </p:nvSpPr>
        <p:spPr>
          <a:xfrm>
            <a:off x="2760107" y="4015264"/>
            <a:ext cx="2647950" cy="3198614"/>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Sightseeing agriculture, located adjacent to cities, showcases its ecological and cultural characteristics, offering a unique experience for tourists and promoting sustainable rural development.</a:t>
            </a:r>
            <a:endParaRPr lang="en-US" sz="1750" dirty="0"/>
          </a:p>
        </p:txBody>
      </p:sp>
      <p:sp>
        <p:nvSpPr>
          <p:cNvPr id="9" name="Shape 7"/>
          <p:cNvSpPr/>
          <p:nvPr/>
        </p:nvSpPr>
        <p:spPr>
          <a:xfrm>
            <a:off x="5630228" y="3022402"/>
            <a:ext cx="499943" cy="499943"/>
          </a:xfrm>
          <a:prstGeom prst="roundRect">
            <a:avLst>
              <a:gd name="adj" fmla="val 26667"/>
            </a:avLst>
          </a:prstGeom>
          <a:solidFill>
            <a:srgbClr val="161B23"/>
          </a:solidFill>
          <a:ln/>
        </p:spPr>
      </p:sp>
      <p:sp>
        <p:nvSpPr>
          <p:cNvPr id="10" name="Text 8"/>
          <p:cNvSpPr/>
          <p:nvPr/>
        </p:nvSpPr>
        <p:spPr>
          <a:xfrm>
            <a:off x="5788700" y="3064073"/>
            <a:ext cx="18288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6352342" y="3098721"/>
            <a:ext cx="222194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Ancient Villages</a:t>
            </a:r>
            <a:endParaRPr lang="en-US" sz="2187" dirty="0"/>
          </a:p>
        </p:txBody>
      </p:sp>
      <p:sp>
        <p:nvSpPr>
          <p:cNvPr id="12" name="Text 10"/>
          <p:cNvSpPr/>
          <p:nvPr/>
        </p:nvSpPr>
        <p:spPr>
          <a:xfrm>
            <a:off x="6352342" y="3668078"/>
            <a:ext cx="2647950" cy="284321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With tangible and intangible cultural heritage, ancient villages are valuable cultural tourism resources that provide glimpses into a country’s rich historical memories and cultural relics.</a:t>
            </a:r>
            <a:endParaRPr lang="en-US" sz="1750" dirty="0"/>
          </a:p>
        </p:txBody>
      </p:sp>
      <p:sp>
        <p:nvSpPr>
          <p:cNvPr id="13" name="Shape 11"/>
          <p:cNvSpPr/>
          <p:nvPr/>
        </p:nvSpPr>
        <p:spPr>
          <a:xfrm>
            <a:off x="9222462" y="3022402"/>
            <a:ext cx="499943" cy="499943"/>
          </a:xfrm>
          <a:prstGeom prst="roundRect">
            <a:avLst>
              <a:gd name="adj" fmla="val 26667"/>
            </a:avLst>
          </a:prstGeom>
          <a:solidFill>
            <a:srgbClr val="161B23"/>
          </a:solidFill>
          <a:ln/>
        </p:spPr>
      </p:sp>
      <p:sp>
        <p:nvSpPr>
          <p:cNvPr id="14" name="Text 12"/>
          <p:cNvSpPr/>
          <p:nvPr/>
        </p:nvSpPr>
        <p:spPr>
          <a:xfrm>
            <a:off x="9380934" y="3064073"/>
            <a:ext cx="18288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9944576" y="3098721"/>
            <a:ext cx="2647950"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Rural Tourism Potential</a:t>
            </a:r>
            <a:endParaRPr lang="en-US" sz="2187" dirty="0"/>
          </a:p>
        </p:txBody>
      </p:sp>
      <p:sp>
        <p:nvSpPr>
          <p:cNvPr id="16" name="Text 14"/>
          <p:cNvSpPr/>
          <p:nvPr/>
        </p:nvSpPr>
        <p:spPr>
          <a:xfrm>
            <a:off x="9944576" y="4015264"/>
            <a:ext cx="2647950" cy="284321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By integrating remote sensing image analysis, we can gain insights into the development potential of rural areas, fostering tourism growth while preserving cultural and environmental integrity.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149147" y="-54594"/>
            <a:ext cx="14630400" cy="8229600"/>
          </a:xfrm>
          <a:prstGeom prst="rect">
            <a:avLst/>
          </a:prstGeom>
          <a:solidFill>
            <a:srgbClr val="202733"/>
          </a:solidFill>
          <a:ln/>
        </p:spPr>
      </p:sp>
      <p:sp>
        <p:nvSpPr>
          <p:cNvPr id="4" name="Text 2"/>
          <p:cNvSpPr/>
          <p:nvPr/>
        </p:nvSpPr>
        <p:spPr>
          <a:xfrm>
            <a:off x="2037993" y="863560"/>
            <a:ext cx="725424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Simulation and Verification</a:t>
            </a:r>
            <a:endParaRPr lang="en-US" sz="4374" dirty="0"/>
          </a:p>
        </p:txBody>
      </p:sp>
      <p:sp>
        <p:nvSpPr>
          <p:cNvPr id="6" name="Text 3"/>
          <p:cNvSpPr/>
          <p:nvPr/>
        </p:nvSpPr>
        <p:spPr>
          <a:xfrm>
            <a:off x="1480930" y="2128353"/>
            <a:ext cx="2733261" cy="884582"/>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Image Algebraic Operations</a:t>
            </a:r>
            <a:endParaRPr lang="en-US" sz="2187" dirty="0"/>
          </a:p>
        </p:txBody>
      </p:sp>
      <p:sp>
        <p:nvSpPr>
          <p:cNvPr id="7" name="Text 4"/>
          <p:cNvSpPr/>
          <p:nvPr/>
        </p:nvSpPr>
        <p:spPr>
          <a:xfrm>
            <a:off x="1480930" y="3008879"/>
            <a:ext cx="3295888" cy="2132409"/>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Apply algebraic functions to data file values, allowing for the simulation of complex scenarios based on the proposed model for accurate analysis and verification.</a:t>
            </a:r>
            <a:endParaRPr lang="en-US" sz="1750" dirty="0"/>
          </a:p>
        </p:txBody>
      </p:sp>
      <p:sp>
        <p:nvSpPr>
          <p:cNvPr id="9" name="Text 5"/>
          <p:cNvSpPr/>
          <p:nvPr/>
        </p:nvSpPr>
        <p:spPr>
          <a:xfrm>
            <a:off x="4776818" y="2060529"/>
            <a:ext cx="3296007"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Results and Visualizations</a:t>
            </a:r>
            <a:endParaRPr lang="en-US" sz="2187" dirty="0"/>
          </a:p>
        </p:txBody>
      </p:sp>
      <p:sp>
        <p:nvSpPr>
          <p:cNvPr id="10" name="Text 6"/>
          <p:cNvSpPr/>
          <p:nvPr/>
        </p:nvSpPr>
        <p:spPr>
          <a:xfrm>
            <a:off x="4774866" y="2878932"/>
            <a:ext cx="3296007" cy="2132409"/>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Explore the results of the simulation, recognizing the potential of remote sensing image data analysis and its ability to present complex information in a visually compelling manner.</a:t>
            </a:r>
            <a:endParaRPr lang="en-US" sz="1750" dirty="0"/>
          </a:p>
        </p:txBody>
      </p:sp>
      <p:sp>
        <p:nvSpPr>
          <p:cNvPr id="12" name="Text 7"/>
          <p:cNvSpPr/>
          <p:nvPr/>
        </p:nvSpPr>
        <p:spPr>
          <a:xfrm>
            <a:off x="8311860" y="2128353"/>
            <a:ext cx="3296007"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Figure 6: Simulation Output</a:t>
            </a:r>
            <a:endParaRPr lang="en-US" sz="2187" dirty="0"/>
          </a:p>
        </p:txBody>
      </p:sp>
      <p:sp>
        <p:nvSpPr>
          <p:cNvPr id="13" name="Text 8"/>
          <p:cNvSpPr/>
          <p:nvPr/>
        </p:nvSpPr>
        <p:spPr>
          <a:xfrm>
            <a:off x="8311859" y="3008879"/>
            <a:ext cx="3296007"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Visual representation of the simulation results, showcasing the effectiveness and robustness of the proposed model for integrated development analysis.</a:t>
            </a:r>
            <a:endParaRPr lang="en-US" sz="1750" dirty="0"/>
          </a:p>
        </p:txBody>
      </p:sp>
      <p:pic>
        <p:nvPicPr>
          <p:cNvPr id="1026" name="Picture 2">
            <a:extLst>
              <a:ext uri="{FF2B5EF4-FFF2-40B4-BE49-F238E27FC236}">
                <a16:creationId xmlns:a16="http://schemas.microsoft.com/office/drawing/2014/main" id="{96264338-4700-92A5-D298-6873143F3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7867" y="2198931"/>
            <a:ext cx="2324100" cy="3492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534722"/>
            <a:ext cx="648462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Conclusion and Prospect</a:t>
            </a:r>
            <a:endParaRPr lang="en-US" sz="4374" dirty="0"/>
          </a:p>
        </p:txBody>
      </p:sp>
      <p:sp>
        <p:nvSpPr>
          <p:cNvPr id="6" name="Text 3"/>
          <p:cNvSpPr/>
          <p:nvPr/>
        </p:nvSpPr>
        <p:spPr>
          <a:xfrm>
            <a:off x="6319599" y="3562350"/>
            <a:ext cx="7477601" cy="213240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This analysis demonstrates the effectiveness of utilizing remote sensing image data analysis in the integrated development of traditional information and rural tourism. By overcoming the limitations of traditional methods through the finite ridge wavelet transform and feature extraction, we have paved the way for further exploration and integration of different applications within the proposed model.</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5" name="Text 2"/>
          <p:cNvSpPr/>
          <p:nvPr/>
        </p:nvSpPr>
        <p:spPr>
          <a:xfrm>
            <a:off x="5275991" y="3281600"/>
            <a:ext cx="5332690" cy="833199"/>
          </a:xfrm>
          <a:prstGeom prst="rect">
            <a:avLst/>
          </a:prstGeom>
          <a:noFill/>
          <a:ln/>
        </p:spPr>
        <p:txBody>
          <a:bodyPr wrap="none" rtlCol="0" anchor="t"/>
          <a:lstStyle/>
          <a:p>
            <a:pPr marL="0" indent="0">
              <a:lnSpc>
                <a:spcPts val="6561"/>
              </a:lnSpc>
              <a:buNone/>
            </a:pPr>
            <a:r>
              <a:rPr lang="en-US" sz="5249" dirty="0">
                <a:solidFill>
                  <a:srgbClr val="60A9FF"/>
                </a:solidFill>
                <a:latin typeface="Roboto Slab" pitchFamily="34" charset="0"/>
                <a:ea typeface="Roboto Slab" pitchFamily="34" charset="-122"/>
                <a:cs typeface="Roboto Slab" pitchFamily="34" charset="-120"/>
              </a:rPr>
              <a:t>Thank You!</a:t>
            </a:r>
            <a:endParaRPr lang="en-US" sz="524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519</Words>
  <Application>Microsoft Office PowerPoint</Application>
  <PresentationFormat>Custom</PresentationFormat>
  <Paragraphs>52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siddique sanjan</cp:lastModifiedBy>
  <cp:revision>7</cp:revision>
  <dcterms:created xsi:type="dcterms:W3CDTF">2023-11-16T06:33:18Z</dcterms:created>
  <dcterms:modified xsi:type="dcterms:W3CDTF">2023-11-16T07:43:44Z</dcterms:modified>
</cp:coreProperties>
</file>