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031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1081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30361"/>
            <a:ext cx="14630400" cy="8229600"/>
          </a:xfrm>
          <a:prstGeom prst="rect">
            <a:avLst/>
          </a:prstGeom>
          <a:solidFill>
            <a:srgbClr val="FBFCFE"/>
          </a:solidFill>
          <a:ln/>
        </p:spPr>
      </p:sp>
      <p:sp>
        <p:nvSpPr>
          <p:cNvPr id="5" name="Text 2"/>
          <p:cNvSpPr/>
          <p:nvPr/>
        </p:nvSpPr>
        <p:spPr>
          <a:xfrm>
            <a:off x="833199" y="1184449"/>
            <a:ext cx="12508728"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Student Behavior Analysis Research of based on Data Mining</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Name: </a:t>
            </a:r>
            <a:r>
              <a:rPr lang="en-US" sz="1750" dirty="0" err="1">
                <a:solidFill>
                  <a:srgbClr val="15213F"/>
                </a:solidFill>
                <a:latin typeface="Roboto" pitchFamily="34" charset="0"/>
                <a:ea typeface="Roboto" pitchFamily="34" charset="-122"/>
                <a:cs typeface="Roboto" pitchFamily="34" charset="-120"/>
              </a:rPr>
              <a:t>M.A.B.Siddique</a:t>
            </a:r>
            <a:r>
              <a:rPr lang="en-US" sz="1750" dirty="0">
                <a:solidFill>
                  <a:srgbClr val="15213F"/>
                </a:solidFill>
                <a:latin typeface="Roboto" pitchFamily="34" charset="0"/>
                <a:ea typeface="Roboto" pitchFamily="34" charset="-122"/>
                <a:cs typeface="Roboto" pitchFamily="34" charset="-120"/>
              </a:rPr>
              <a:t> Sanjan</a:t>
            </a:r>
          </a:p>
          <a:p>
            <a:pPr marL="0" indent="0">
              <a:lnSpc>
                <a:spcPts val="2799"/>
              </a:lnSpc>
              <a:buNone/>
            </a:pPr>
            <a:r>
              <a:rPr lang="en-US" sz="1750" dirty="0">
                <a:solidFill>
                  <a:srgbClr val="15213F"/>
                </a:solidFill>
                <a:latin typeface="Roboto" pitchFamily="34" charset="0"/>
                <a:ea typeface="Roboto" pitchFamily="34" charset="-122"/>
                <a:cs typeface="Roboto" pitchFamily="34" charset="-120"/>
              </a:rPr>
              <a:t>ID: 19201068</a:t>
            </a:r>
          </a:p>
          <a:p>
            <a:pPr marL="0" indent="0">
              <a:lnSpc>
                <a:spcPts val="2799"/>
              </a:lnSpc>
              <a:buNone/>
            </a:pPr>
            <a:r>
              <a:rPr lang="en-US" sz="1750" dirty="0">
                <a:solidFill>
                  <a:srgbClr val="15213F"/>
                </a:solidFill>
                <a:latin typeface="Roboto" pitchFamily="34" charset="0"/>
                <a:ea typeface="Roboto" pitchFamily="34" charset="-122"/>
                <a:cs typeface="Roboto" pitchFamily="34" charset="-120"/>
              </a:rPr>
              <a:t>Sec: 01</a:t>
            </a:r>
          </a:p>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Course: CSE438</a:t>
            </a:r>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1524812" y="3068758"/>
            <a:ext cx="11270974" cy="896955"/>
          </a:xfrm>
          <a:prstGeom prst="rect">
            <a:avLst/>
          </a:prstGeom>
          <a:noFill/>
          <a:ln/>
        </p:spPr>
        <p:txBody>
          <a:bodyPr wrap="square" rtlCol="0" anchor="t"/>
          <a:lstStyle/>
          <a:p>
            <a:pPr marL="0" indent="0">
              <a:lnSpc>
                <a:spcPts val="6561"/>
              </a:lnSpc>
              <a:buNone/>
            </a:pPr>
            <a:r>
              <a:rPr lang="en-US" sz="4800" dirty="0">
                <a:solidFill>
                  <a:srgbClr val="476FD6"/>
                </a:solidFill>
                <a:latin typeface="Roboto Slab" pitchFamily="34" charset="0"/>
                <a:ea typeface="Roboto Slab" pitchFamily="34" charset="-122"/>
                <a:cs typeface="Roboto Slab" pitchFamily="34" charset="-120"/>
              </a:rPr>
              <a:t>Student </a:t>
            </a:r>
            <a:r>
              <a:rPr lang="en-US" sz="4800" dirty="0" err="1">
                <a:solidFill>
                  <a:srgbClr val="476FD6"/>
                </a:solidFill>
                <a:latin typeface="Roboto Slab" pitchFamily="34" charset="0"/>
                <a:ea typeface="Roboto Slab" pitchFamily="34" charset="-122"/>
                <a:cs typeface="Roboto Slab" pitchFamily="34" charset="-120"/>
              </a:rPr>
              <a:t>Behaviour</a:t>
            </a:r>
            <a:r>
              <a:rPr lang="en-US" sz="4800" dirty="0">
                <a:solidFill>
                  <a:srgbClr val="476FD6"/>
                </a:solidFill>
                <a:latin typeface="Roboto Slab" pitchFamily="34" charset="0"/>
                <a:ea typeface="Roboto Slab" pitchFamily="34" charset="-122"/>
                <a:cs typeface="Roboto Slab" pitchFamily="34" charset="-120"/>
              </a:rPr>
              <a:t> Analysis Research</a:t>
            </a:r>
            <a:endParaRPr lang="en-US" sz="4800" dirty="0"/>
          </a:p>
        </p:txBody>
      </p:sp>
      <p:sp>
        <p:nvSpPr>
          <p:cNvPr id="6" name="Text 3"/>
          <p:cNvSpPr/>
          <p:nvPr/>
        </p:nvSpPr>
        <p:spPr>
          <a:xfrm>
            <a:off x="833199" y="4084439"/>
            <a:ext cx="126542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Utilizing big data and data mining technologies to analyze student behaviour data is key to improving school management. This paper proposes an adaptive K-means clustering algorithm to select student consumption, learning, book borrowing, and access record data for analysis.</a:t>
            </a:r>
            <a:endParaRPr lang="en-US" sz="1750" dirty="0"/>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324515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CFE">
              <a:alpha val="85000"/>
            </a:srgbClr>
          </a:solidFill>
          <a:ln/>
        </p:spPr>
      </p:sp>
      <p:sp>
        <p:nvSpPr>
          <p:cNvPr id="6" name="Text 3"/>
          <p:cNvSpPr/>
          <p:nvPr/>
        </p:nvSpPr>
        <p:spPr>
          <a:xfrm>
            <a:off x="2037993" y="965835"/>
            <a:ext cx="4443889"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Introduction</a:t>
            </a:r>
            <a:endParaRPr lang="en-US" sz="4374" dirty="0"/>
          </a:p>
        </p:txBody>
      </p:sp>
      <p:sp>
        <p:nvSpPr>
          <p:cNvPr id="7" name="Shape 4"/>
          <p:cNvSpPr/>
          <p:nvPr/>
        </p:nvSpPr>
        <p:spPr>
          <a:xfrm>
            <a:off x="2037993" y="1993463"/>
            <a:ext cx="3370064" cy="5270302"/>
          </a:xfrm>
          <a:prstGeom prst="roundRect">
            <a:avLst>
              <a:gd name="adj" fmla="val 3956"/>
            </a:avLst>
          </a:prstGeom>
          <a:solidFill>
            <a:srgbClr val="E7EDF9"/>
          </a:solidFill>
          <a:ln/>
        </p:spPr>
      </p:sp>
      <p:sp>
        <p:nvSpPr>
          <p:cNvPr id="8" name="Text 5"/>
          <p:cNvSpPr/>
          <p:nvPr/>
        </p:nvSpPr>
        <p:spPr>
          <a:xfrm>
            <a:off x="2260163" y="2215634"/>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Smart Campuses</a:t>
            </a:r>
            <a:endParaRPr lang="en-US" sz="2187" dirty="0"/>
          </a:p>
        </p:txBody>
      </p:sp>
      <p:sp>
        <p:nvSpPr>
          <p:cNvPr id="9" name="Text 6"/>
          <p:cNvSpPr/>
          <p:nvPr/>
        </p:nvSpPr>
        <p:spPr>
          <a:xfrm>
            <a:off x="2260163" y="2784991"/>
            <a:ext cx="2925723" cy="284321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Universities have constructed smart campuses with information systems that generate a large amount of data. Data is essential for ensuring the sustainable development of university information.</a:t>
            </a:r>
            <a:endParaRPr lang="en-US" sz="1750" dirty="0"/>
          </a:p>
        </p:txBody>
      </p:sp>
      <p:sp>
        <p:nvSpPr>
          <p:cNvPr id="10" name="Shape 7"/>
          <p:cNvSpPr/>
          <p:nvPr/>
        </p:nvSpPr>
        <p:spPr>
          <a:xfrm>
            <a:off x="5630228" y="1993463"/>
            <a:ext cx="3370064" cy="5270302"/>
          </a:xfrm>
          <a:prstGeom prst="roundRect">
            <a:avLst>
              <a:gd name="adj" fmla="val 3956"/>
            </a:avLst>
          </a:prstGeom>
          <a:solidFill>
            <a:srgbClr val="E7EDF9"/>
          </a:solidFill>
          <a:ln/>
        </p:spPr>
      </p:sp>
      <p:sp>
        <p:nvSpPr>
          <p:cNvPr id="11" name="Text 8"/>
          <p:cNvSpPr/>
          <p:nvPr/>
        </p:nvSpPr>
        <p:spPr>
          <a:xfrm>
            <a:off x="5852398" y="2215634"/>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Effective Use of Educational Data</a:t>
            </a:r>
            <a:endParaRPr lang="en-US" sz="2187" dirty="0"/>
          </a:p>
        </p:txBody>
      </p:sp>
      <p:sp>
        <p:nvSpPr>
          <p:cNvPr id="12" name="Text 9"/>
          <p:cNvSpPr/>
          <p:nvPr/>
        </p:nvSpPr>
        <p:spPr>
          <a:xfrm>
            <a:off x="5852398" y="3132177"/>
            <a:ext cx="2925723" cy="3909417"/>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Universities have accumulated a large amount of student data, including consumption, access control, book borrowing, and academic performance. Using data mining technology to analyze and apply this data is crucial for improving school management and talent training.</a:t>
            </a:r>
            <a:endParaRPr lang="en-US" sz="1750" dirty="0"/>
          </a:p>
        </p:txBody>
      </p:sp>
      <p:sp>
        <p:nvSpPr>
          <p:cNvPr id="13" name="Shape 10"/>
          <p:cNvSpPr/>
          <p:nvPr/>
        </p:nvSpPr>
        <p:spPr>
          <a:xfrm>
            <a:off x="9222462" y="1993463"/>
            <a:ext cx="3370064" cy="5270302"/>
          </a:xfrm>
          <a:prstGeom prst="roundRect">
            <a:avLst>
              <a:gd name="adj" fmla="val 3956"/>
            </a:avLst>
          </a:prstGeom>
          <a:solidFill>
            <a:srgbClr val="E7EDF9"/>
          </a:solidFill>
          <a:ln/>
        </p:spPr>
      </p:sp>
      <p:sp>
        <p:nvSpPr>
          <p:cNvPr id="14" name="Text 11"/>
          <p:cNvSpPr/>
          <p:nvPr/>
        </p:nvSpPr>
        <p:spPr>
          <a:xfrm>
            <a:off x="9444633" y="2215634"/>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Data-Driven Decision-Making</a:t>
            </a:r>
            <a:endParaRPr lang="en-US" sz="2187" dirty="0"/>
          </a:p>
        </p:txBody>
      </p:sp>
      <p:sp>
        <p:nvSpPr>
          <p:cNvPr id="15" name="Text 12"/>
          <p:cNvSpPr/>
          <p:nvPr/>
        </p:nvSpPr>
        <p:spPr>
          <a:xfrm>
            <a:off x="9444633" y="3132177"/>
            <a:ext cx="2925723" cy="248781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By analyzing student behaviour data, decision-making support can be provided for college education and teaching and establish a mechanism of data-driven decision-making.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833199" y="728305"/>
            <a:ext cx="4443889"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Related Work</a:t>
            </a:r>
            <a:endParaRPr lang="en-US" sz="4374" dirty="0"/>
          </a:p>
        </p:txBody>
      </p:sp>
      <p:sp>
        <p:nvSpPr>
          <p:cNvPr id="6" name="Shape 3"/>
          <p:cNvSpPr/>
          <p:nvPr/>
        </p:nvSpPr>
        <p:spPr>
          <a:xfrm>
            <a:off x="833199" y="1929527"/>
            <a:ext cx="499943" cy="499943"/>
          </a:xfrm>
          <a:prstGeom prst="roundRect">
            <a:avLst>
              <a:gd name="adj" fmla="val 26667"/>
            </a:avLst>
          </a:prstGeom>
          <a:solidFill>
            <a:srgbClr val="E7EDF9"/>
          </a:solidFill>
          <a:ln/>
        </p:spPr>
      </p:sp>
      <p:sp>
        <p:nvSpPr>
          <p:cNvPr id="7" name="Text 4"/>
          <p:cNvSpPr/>
          <p:nvPr/>
        </p:nvSpPr>
        <p:spPr>
          <a:xfrm>
            <a:off x="1014532" y="1971199"/>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1555313" y="2005846"/>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Governance</a:t>
            </a:r>
            <a:endParaRPr lang="en-US" sz="2187" dirty="0"/>
          </a:p>
        </p:txBody>
      </p:sp>
      <p:sp>
        <p:nvSpPr>
          <p:cNvPr id="9" name="Text 6"/>
          <p:cNvSpPr/>
          <p:nvPr/>
        </p:nvSpPr>
        <p:spPr>
          <a:xfrm>
            <a:off x="1555313" y="2575203"/>
            <a:ext cx="8584287"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Data governance is the exercise of rights and control in the process of data asset value creation. It makes university management more intelligent and agile, decision making more scientific, and management more efficient.</a:t>
            </a:r>
            <a:endParaRPr lang="en-US" sz="1750" dirty="0"/>
          </a:p>
        </p:txBody>
      </p:sp>
      <p:sp>
        <p:nvSpPr>
          <p:cNvPr id="10" name="Shape 7"/>
          <p:cNvSpPr/>
          <p:nvPr/>
        </p:nvSpPr>
        <p:spPr>
          <a:xfrm>
            <a:off x="833199" y="4037171"/>
            <a:ext cx="499943" cy="499943"/>
          </a:xfrm>
          <a:prstGeom prst="roundRect">
            <a:avLst>
              <a:gd name="adj" fmla="val 26667"/>
            </a:avLst>
          </a:prstGeom>
          <a:solidFill>
            <a:srgbClr val="E7EDF9"/>
          </a:solidFill>
          <a:ln/>
        </p:spPr>
      </p:sp>
      <p:sp>
        <p:nvSpPr>
          <p:cNvPr id="11" name="Text 8"/>
          <p:cNvSpPr/>
          <p:nvPr/>
        </p:nvSpPr>
        <p:spPr>
          <a:xfrm>
            <a:off x="991672" y="4078843"/>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1555313" y="4113490"/>
            <a:ext cx="541782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Machine Learning Clustering Algorithms</a:t>
            </a:r>
            <a:endParaRPr lang="en-US" sz="2187" dirty="0"/>
          </a:p>
        </p:txBody>
      </p:sp>
      <p:sp>
        <p:nvSpPr>
          <p:cNvPr id="13" name="Text 10"/>
          <p:cNvSpPr/>
          <p:nvPr/>
        </p:nvSpPr>
        <p:spPr>
          <a:xfrm>
            <a:off x="1555313" y="4682847"/>
            <a:ext cx="8584287"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Machine learning clustering algorithms are widely used in student behaviour analysis, but traditional algorithms are sensitive to outliers. This paper proposes a K-means clustering algorithm based on the elbow method to improve accuracy.</a:t>
            </a:r>
            <a:endParaRPr lang="en-US" sz="1750" dirty="0"/>
          </a:p>
        </p:txBody>
      </p:sp>
      <p:sp>
        <p:nvSpPr>
          <p:cNvPr id="14" name="Shape 11"/>
          <p:cNvSpPr/>
          <p:nvPr/>
        </p:nvSpPr>
        <p:spPr>
          <a:xfrm>
            <a:off x="833199" y="6144816"/>
            <a:ext cx="499943" cy="499943"/>
          </a:xfrm>
          <a:prstGeom prst="roundRect">
            <a:avLst>
              <a:gd name="adj" fmla="val 26667"/>
            </a:avLst>
          </a:prstGeom>
          <a:solidFill>
            <a:srgbClr val="E7EDF9"/>
          </a:solidFill>
          <a:ln/>
        </p:spPr>
      </p:sp>
      <p:sp>
        <p:nvSpPr>
          <p:cNvPr id="15" name="Text 12"/>
          <p:cNvSpPr/>
          <p:nvPr/>
        </p:nvSpPr>
        <p:spPr>
          <a:xfrm>
            <a:off x="991672" y="6186488"/>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6" name="Text 13"/>
          <p:cNvSpPr/>
          <p:nvPr/>
        </p:nvSpPr>
        <p:spPr>
          <a:xfrm>
            <a:off x="1555313" y="6221135"/>
            <a:ext cx="402336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2035 Education Modernization</a:t>
            </a:r>
            <a:endParaRPr lang="en-US" sz="2187" dirty="0"/>
          </a:p>
        </p:txBody>
      </p:sp>
      <p:sp>
        <p:nvSpPr>
          <p:cNvPr id="17" name="Text 14"/>
          <p:cNvSpPr/>
          <p:nvPr/>
        </p:nvSpPr>
        <p:spPr>
          <a:xfrm>
            <a:off x="1555313" y="6790492"/>
            <a:ext cx="8584287"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China's Education Modernization 2035 proposes using big data and data mining to optimize education governance.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99974" cy="8230553"/>
          </a:xfrm>
          <a:prstGeom prst="rect">
            <a:avLst/>
          </a:prstGeom>
          <a:solidFill>
            <a:srgbClr val="FBFCFE"/>
          </a:solidFill>
          <a:ln/>
        </p:spPr>
        <p:txBody>
          <a:bodyPr/>
          <a:lstStyle/>
          <a:p>
            <a:endParaRPr lang="en-US" dirty="0"/>
          </a:p>
        </p:txBody>
      </p:sp>
      <p:sp>
        <p:nvSpPr>
          <p:cNvPr id="4" name="Text 2"/>
          <p:cNvSpPr/>
          <p:nvPr/>
        </p:nvSpPr>
        <p:spPr>
          <a:xfrm>
            <a:off x="2537817" y="553164"/>
            <a:ext cx="9418320" cy="628650"/>
          </a:xfrm>
          <a:prstGeom prst="rect">
            <a:avLst/>
          </a:prstGeom>
          <a:noFill/>
          <a:ln/>
        </p:spPr>
        <p:txBody>
          <a:bodyPr wrap="none" rtlCol="0" anchor="t"/>
          <a:lstStyle/>
          <a:p>
            <a:pPr marL="0" indent="0">
              <a:lnSpc>
                <a:spcPts val="4950"/>
              </a:lnSpc>
              <a:buNone/>
            </a:pPr>
            <a:r>
              <a:rPr lang="en-US" sz="3960" dirty="0">
                <a:solidFill>
                  <a:srgbClr val="476FD6"/>
                </a:solidFill>
                <a:latin typeface="Roboto Slab" pitchFamily="34" charset="0"/>
                <a:ea typeface="Roboto Slab" pitchFamily="34" charset="-122"/>
                <a:cs typeface="Roboto Slab" pitchFamily="34" charset="-120"/>
              </a:rPr>
              <a:t>Data Governance Platform Construction</a:t>
            </a:r>
            <a:endParaRPr lang="en-US" sz="3960" dirty="0"/>
          </a:p>
        </p:txBody>
      </p:sp>
      <p:sp>
        <p:nvSpPr>
          <p:cNvPr id="5" name="Text 3"/>
          <p:cNvSpPr/>
          <p:nvPr/>
        </p:nvSpPr>
        <p:spPr>
          <a:xfrm>
            <a:off x="490954" y="1483433"/>
            <a:ext cx="3253740" cy="377071"/>
          </a:xfrm>
          <a:prstGeom prst="rect">
            <a:avLst/>
          </a:prstGeom>
          <a:noFill/>
          <a:ln/>
        </p:spPr>
        <p:txBody>
          <a:bodyPr wrap="none" rtlCol="0" anchor="t"/>
          <a:lstStyle/>
          <a:p>
            <a:pPr marL="0" indent="0">
              <a:lnSpc>
                <a:spcPts val="2970"/>
              </a:lnSpc>
              <a:buNone/>
            </a:pPr>
            <a:r>
              <a:rPr lang="en-US" sz="2376" dirty="0">
                <a:solidFill>
                  <a:srgbClr val="476FD6"/>
                </a:solidFill>
                <a:latin typeface="Roboto Slab" pitchFamily="34" charset="0"/>
                <a:ea typeface="Roboto Slab" pitchFamily="34" charset="-122"/>
                <a:cs typeface="Roboto Slab" pitchFamily="34" charset="-120"/>
              </a:rPr>
              <a:t>Data Acquisition Layer</a:t>
            </a:r>
            <a:endParaRPr lang="en-US" sz="2376" dirty="0"/>
          </a:p>
        </p:txBody>
      </p:sp>
      <p:sp>
        <p:nvSpPr>
          <p:cNvPr id="6" name="Text 4"/>
          <p:cNvSpPr/>
          <p:nvPr/>
        </p:nvSpPr>
        <p:spPr>
          <a:xfrm>
            <a:off x="421509" y="1973801"/>
            <a:ext cx="9925126" cy="188322"/>
          </a:xfrm>
          <a:prstGeom prst="rect">
            <a:avLst/>
          </a:prstGeom>
          <a:noFill/>
          <a:ln/>
        </p:spPr>
        <p:txBody>
          <a:bodyPr wrap="square" rtlCol="0" anchor="t"/>
          <a:lstStyle/>
          <a:p>
            <a:pPr marL="0" indent="0">
              <a:lnSpc>
                <a:spcPts val="2534"/>
              </a:lnSpc>
              <a:buNone/>
            </a:pPr>
            <a:r>
              <a:rPr lang="en-US" sz="1584" dirty="0">
                <a:solidFill>
                  <a:srgbClr val="15213F"/>
                </a:solidFill>
                <a:latin typeface="Roboto" pitchFamily="34" charset="0"/>
                <a:ea typeface="Roboto" pitchFamily="34" charset="-122"/>
                <a:cs typeface="Roboto" pitchFamily="34" charset="-120"/>
              </a:rPr>
              <a:t>Data from various information systems is stored in a physical database, forming a data lake. This method solves cross-database access problems and ensures data security.</a:t>
            </a:r>
            <a:endParaRPr lang="en-US" sz="1584" dirty="0"/>
          </a:p>
        </p:txBody>
      </p:sp>
      <p:sp>
        <p:nvSpPr>
          <p:cNvPr id="7" name="Text 5"/>
          <p:cNvSpPr/>
          <p:nvPr/>
        </p:nvSpPr>
        <p:spPr>
          <a:xfrm>
            <a:off x="415347" y="2883165"/>
            <a:ext cx="3291840" cy="377071"/>
          </a:xfrm>
          <a:prstGeom prst="rect">
            <a:avLst/>
          </a:prstGeom>
          <a:noFill/>
          <a:ln/>
        </p:spPr>
        <p:txBody>
          <a:bodyPr wrap="none" rtlCol="0" anchor="t"/>
          <a:lstStyle/>
          <a:p>
            <a:pPr marL="0" indent="0">
              <a:lnSpc>
                <a:spcPts val="2970"/>
              </a:lnSpc>
              <a:buNone/>
            </a:pPr>
            <a:r>
              <a:rPr lang="en-US" sz="2376" dirty="0">
                <a:solidFill>
                  <a:srgbClr val="476FD6"/>
                </a:solidFill>
                <a:latin typeface="Roboto Slab" pitchFamily="34" charset="0"/>
                <a:ea typeface="Roboto Slab" pitchFamily="34" charset="-122"/>
                <a:cs typeface="Roboto Slab" pitchFamily="34" charset="-120"/>
              </a:rPr>
              <a:t>Data Governance Layer</a:t>
            </a:r>
            <a:endParaRPr lang="en-US" sz="2376" dirty="0"/>
          </a:p>
        </p:txBody>
      </p:sp>
      <p:sp>
        <p:nvSpPr>
          <p:cNvPr id="8" name="Text 6"/>
          <p:cNvSpPr/>
          <p:nvPr/>
        </p:nvSpPr>
        <p:spPr>
          <a:xfrm>
            <a:off x="428156" y="3340976"/>
            <a:ext cx="9600427" cy="643414"/>
          </a:xfrm>
          <a:prstGeom prst="rect">
            <a:avLst/>
          </a:prstGeom>
          <a:noFill/>
          <a:ln/>
        </p:spPr>
        <p:txBody>
          <a:bodyPr wrap="square" rtlCol="0" anchor="t"/>
          <a:lstStyle/>
          <a:p>
            <a:pPr marL="0" indent="0">
              <a:lnSpc>
                <a:spcPts val="2534"/>
              </a:lnSpc>
              <a:buNone/>
            </a:pPr>
            <a:r>
              <a:rPr lang="en-US" sz="1584" dirty="0">
                <a:solidFill>
                  <a:srgbClr val="15213F"/>
                </a:solidFill>
                <a:latin typeface="Roboto" pitchFamily="34" charset="0"/>
                <a:ea typeface="Roboto" pitchFamily="34" charset="-122"/>
                <a:cs typeface="Roboto" pitchFamily="34" charset="-120"/>
              </a:rPr>
              <a:t>The data governance layer processes data from the data lake to form a standardized data warehouse, which serves as the authoritative standard data resource.</a:t>
            </a:r>
            <a:endParaRPr lang="en-US" sz="1584" dirty="0"/>
          </a:p>
        </p:txBody>
      </p:sp>
      <p:sp>
        <p:nvSpPr>
          <p:cNvPr id="9" name="Text 7"/>
          <p:cNvSpPr/>
          <p:nvPr/>
        </p:nvSpPr>
        <p:spPr>
          <a:xfrm>
            <a:off x="490954" y="5443484"/>
            <a:ext cx="2413754" cy="377071"/>
          </a:xfrm>
          <a:prstGeom prst="rect">
            <a:avLst/>
          </a:prstGeom>
          <a:noFill/>
          <a:ln/>
        </p:spPr>
        <p:txBody>
          <a:bodyPr wrap="none" rtlCol="0" anchor="t"/>
          <a:lstStyle/>
          <a:p>
            <a:pPr marL="0" indent="0">
              <a:lnSpc>
                <a:spcPts val="2970"/>
              </a:lnSpc>
              <a:buNone/>
            </a:pPr>
            <a:r>
              <a:rPr lang="en-US" sz="2376" dirty="0">
                <a:solidFill>
                  <a:srgbClr val="476FD6"/>
                </a:solidFill>
                <a:latin typeface="Roboto Slab" pitchFamily="34" charset="0"/>
                <a:ea typeface="Roboto Slab" pitchFamily="34" charset="-122"/>
                <a:cs typeface="Roboto Slab" pitchFamily="34" charset="-120"/>
              </a:rPr>
              <a:t>Data Mart Layer</a:t>
            </a:r>
            <a:endParaRPr lang="en-US" sz="2376" dirty="0"/>
          </a:p>
        </p:txBody>
      </p:sp>
      <p:sp>
        <p:nvSpPr>
          <p:cNvPr id="10" name="Text 8"/>
          <p:cNvSpPr/>
          <p:nvPr/>
        </p:nvSpPr>
        <p:spPr>
          <a:xfrm>
            <a:off x="415347" y="6088633"/>
            <a:ext cx="9454210" cy="1667659"/>
          </a:xfrm>
          <a:prstGeom prst="rect">
            <a:avLst/>
          </a:prstGeom>
          <a:noFill/>
          <a:ln/>
        </p:spPr>
        <p:txBody>
          <a:bodyPr wrap="square" rtlCol="0" anchor="t"/>
          <a:lstStyle/>
          <a:p>
            <a:pPr marL="0" indent="0">
              <a:lnSpc>
                <a:spcPts val="2534"/>
              </a:lnSpc>
              <a:buNone/>
            </a:pPr>
            <a:r>
              <a:rPr lang="en-US" sz="1584" dirty="0">
                <a:solidFill>
                  <a:srgbClr val="15213F"/>
                </a:solidFill>
                <a:latin typeface="Roboto" pitchFamily="34" charset="0"/>
                <a:ea typeface="Roboto" pitchFamily="34" charset="-122"/>
                <a:cs typeface="Roboto" pitchFamily="34" charset="-120"/>
              </a:rPr>
              <a:t>The standardized data warehouse provides various data services through the data mart, such as student and teacher data sets.</a:t>
            </a:r>
            <a:endParaRPr lang="en-US" sz="1584" dirty="0"/>
          </a:p>
        </p:txBody>
      </p:sp>
      <p:sp>
        <p:nvSpPr>
          <p:cNvPr id="11" name="Text 9"/>
          <p:cNvSpPr/>
          <p:nvPr/>
        </p:nvSpPr>
        <p:spPr>
          <a:xfrm>
            <a:off x="438207" y="4163324"/>
            <a:ext cx="3268980" cy="377071"/>
          </a:xfrm>
          <a:prstGeom prst="rect">
            <a:avLst/>
          </a:prstGeom>
          <a:noFill/>
          <a:ln/>
        </p:spPr>
        <p:txBody>
          <a:bodyPr wrap="none" rtlCol="0" anchor="t"/>
          <a:lstStyle/>
          <a:p>
            <a:pPr marL="0" indent="0">
              <a:lnSpc>
                <a:spcPts val="2970"/>
              </a:lnSpc>
              <a:buNone/>
            </a:pPr>
            <a:r>
              <a:rPr lang="en-US" sz="2376" dirty="0">
                <a:solidFill>
                  <a:srgbClr val="476FD6"/>
                </a:solidFill>
                <a:latin typeface="Roboto Slab" pitchFamily="34" charset="0"/>
                <a:ea typeface="Roboto Slab" pitchFamily="34" charset="-122"/>
                <a:cs typeface="Roboto Slab" pitchFamily="34" charset="-120"/>
              </a:rPr>
              <a:t>Data Application Layer</a:t>
            </a:r>
            <a:endParaRPr lang="en-US" sz="2376" dirty="0"/>
          </a:p>
        </p:txBody>
      </p:sp>
      <p:sp>
        <p:nvSpPr>
          <p:cNvPr id="12" name="Text 10"/>
          <p:cNvSpPr/>
          <p:nvPr/>
        </p:nvSpPr>
        <p:spPr>
          <a:xfrm>
            <a:off x="438207" y="4622820"/>
            <a:ext cx="9908428" cy="2018398"/>
          </a:xfrm>
          <a:prstGeom prst="rect">
            <a:avLst/>
          </a:prstGeom>
          <a:noFill/>
          <a:ln/>
        </p:spPr>
        <p:txBody>
          <a:bodyPr wrap="square" rtlCol="0" anchor="t"/>
          <a:lstStyle/>
          <a:p>
            <a:pPr marL="0" indent="0">
              <a:lnSpc>
                <a:spcPts val="2534"/>
              </a:lnSpc>
              <a:buNone/>
            </a:pPr>
            <a:r>
              <a:rPr lang="en-US" sz="1584" dirty="0">
                <a:solidFill>
                  <a:srgbClr val="15213F"/>
                </a:solidFill>
                <a:latin typeface="Roboto" pitchFamily="34" charset="0"/>
                <a:ea typeface="Roboto" pitchFamily="34" charset="-122"/>
                <a:cs typeface="Roboto" pitchFamily="34" charset="-120"/>
              </a:rPr>
              <a:t>The data application layer utilizes big data and data visualization technologies to provide diversified data services for teachers and students and boost school governance.</a:t>
            </a:r>
            <a:endParaRPr lang="en-US" sz="1584" dirty="0"/>
          </a:p>
        </p:txBody>
      </p:sp>
      <p:pic>
        <p:nvPicPr>
          <p:cNvPr id="14" name="Picture 13">
            <a:extLst>
              <a:ext uri="{FF2B5EF4-FFF2-40B4-BE49-F238E27FC236}">
                <a16:creationId xmlns:a16="http://schemas.microsoft.com/office/drawing/2014/main" id="{32430BA1-561F-8235-6F13-9598B7DAED05}"/>
              </a:ext>
            </a:extLst>
          </p:cNvPr>
          <p:cNvPicPr>
            <a:picLocks noChangeAspect="1"/>
          </p:cNvPicPr>
          <p:nvPr/>
        </p:nvPicPr>
        <p:blipFill>
          <a:blip r:embed="rId3"/>
          <a:stretch>
            <a:fillRect/>
          </a:stretch>
        </p:blipFill>
        <p:spPr>
          <a:xfrm>
            <a:off x="10098157" y="1264239"/>
            <a:ext cx="4235399" cy="26043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833199" y="1390531"/>
            <a:ext cx="808482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Student Data Feature Modeling</a:t>
            </a:r>
            <a:endParaRPr lang="en-US" sz="4374" dirty="0"/>
          </a:p>
        </p:txBody>
      </p:sp>
      <p:sp>
        <p:nvSpPr>
          <p:cNvPr id="6" name="Text 3"/>
          <p:cNvSpPr/>
          <p:nvPr/>
        </p:nvSpPr>
        <p:spPr>
          <a:xfrm>
            <a:off x="833199" y="2418159"/>
            <a:ext cx="4648200" cy="416481"/>
          </a:xfrm>
          <a:prstGeom prst="rect">
            <a:avLst/>
          </a:prstGeom>
          <a:noFill/>
          <a:ln/>
        </p:spPr>
        <p:txBody>
          <a:bodyPr wrap="none" rtlCol="0" anchor="t"/>
          <a:lstStyle/>
          <a:p>
            <a:pPr marL="0" indent="0">
              <a:lnSpc>
                <a:spcPts val="3281"/>
              </a:lnSpc>
              <a:buNone/>
            </a:pPr>
            <a:r>
              <a:rPr lang="en-US" sz="2624" dirty="0">
                <a:solidFill>
                  <a:srgbClr val="476FD6"/>
                </a:solidFill>
                <a:latin typeface="Roboto Slab" pitchFamily="34" charset="0"/>
                <a:ea typeface="Roboto Slab" pitchFamily="34" charset="-122"/>
                <a:cs typeface="Roboto Slab" pitchFamily="34" charset="-120"/>
              </a:rPr>
              <a:t>Extracting Student Attributes</a:t>
            </a:r>
            <a:endParaRPr lang="en-US" sz="2624" dirty="0"/>
          </a:p>
        </p:txBody>
      </p:sp>
      <p:sp>
        <p:nvSpPr>
          <p:cNvPr id="7" name="Shape 4"/>
          <p:cNvSpPr/>
          <p:nvPr/>
        </p:nvSpPr>
        <p:spPr>
          <a:xfrm>
            <a:off x="833199" y="3167896"/>
            <a:ext cx="9306401" cy="1724501"/>
          </a:xfrm>
          <a:prstGeom prst="roundRect">
            <a:avLst>
              <a:gd name="adj" fmla="val 7731"/>
            </a:avLst>
          </a:prstGeom>
          <a:solidFill>
            <a:srgbClr val="E7EDF9"/>
          </a:solidFill>
          <a:ln/>
        </p:spPr>
      </p:sp>
      <p:sp>
        <p:nvSpPr>
          <p:cNvPr id="8" name="Text 5"/>
          <p:cNvSpPr/>
          <p:nvPr/>
        </p:nvSpPr>
        <p:spPr>
          <a:xfrm>
            <a:off x="1055370" y="3390067"/>
            <a:ext cx="236220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Basic Information</a:t>
            </a:r>
            <a:endParaRPr lang="en-US" sz="2187" dirty="0"/>
          </a:p>
        </p:txBody>
      </p:sp>
      <p:sp>
        <p:nvSpPr>
          <p:cNvPr id="9" name="Text 6"/>
          <p:cNvSpPr/>
          <p:nvPr/>
        </p:nvSpPr>
        <p:spPr>
          <a:xfrm>
            <a:off x="1055370" y="3959423"/>
            <a:ext cx="8862060"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Extracting students’ basic information, all-in-one card consumption data, access card records, and library records as feature attributes is essential for predictive analysis.</a:t>
            </a:r>
            <a:endParaRPr lang="en-US" sz="1750" dirty="0"/>
          </a:p>
        </p:txBody>
      </p:sp>
      <p:sp>
        <p:nvSpPr>
          <p:cNvPr id="10" name="Shape 7"/>
          <p:cNvSpPr/>
          <p:nvPr/>
        </p:nvSpPr>
        <p:spPr>
          <a:xfrm>
            <a:off x="833199" y="5114568"/>
            <a:ext cx="9306401" cy="1724501"/>
          </a:xfrm>
          <a:prstGeom prst="roundRect">
            <a:avLst>
              <a:gd name="adj" fmla="val 7731"/>
            </a:avLst>
          </a:prstGeom>
          <a:solidFill>
            <a:srgbClr val="E7EDF9"/>
          </a:solidFill>
          <a:ln/>
        </p:spPr>
      </p:sp>
      <p:sp>
        <p:nvSpPr>
          <p:cNvPr id="11" name="Text 8"/>
          <p:cNvSpPr/>
          <p:nvPr/>
        </p:nvSpPr>
        <p:spPr>
          <a:xfrm>
            <a:off x="1055370" y="5336738"/>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Normalization</a:t>
            </a:r>
            <a:endParaRPr lang="en-US" sz="2187" dirty="0"/>
          </a:p>
        </p:txBody>
      </p:sp>
      <p:sp>
        <p:nvSpPr>
          <p:cNvPr id="12" name="Text 9"/>
          <p:cNvSpPr/>
          <p:nvPr/>
        </p:nvSpPr>
        <p:spPr>
          <a:xfrm>
            <a:off x="1055370" y="5906095"/>
            <a:ext cx="8862060"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Normalization is used to standardize the data and eliminate data scale differences that can impact the accuracy of the analysis.</a:t>
            </a:r>
            <a:endParaRPr lang="en-US" sz="1750" dirty="0"/>
          </a:p>
        </p:txBody>
      </p:sp>
      <p:pic>
        <p:nvPicPr>
          <p:cNvPr id="14" name="Picture 13">
            <a:extLst>
              <a:ext uri="{FF2B5EF4-FFF2-40B4-BE49-F238E27FC236}">
                <a16:creationId xmlns:a16="http://schemas.microsoft.com/office/drawing/2014/main" id="{370E51C4-8335-CB5B-4D49-08C9F2E39D84}"/>
              </a:ext>
            </a:extLst>
          </p:cNvPr>
          <p:cNvPicPr>
            <a:picLocks noChangeAspect="1"/>
          </p:cNvPicPr>
          <p:nvPr/>
        </p:nvPicPr>
        <p:blipFill>
          <a:blip r:embed="rId3"/>
          <a:stretch>
            <a:fillRect/>
          </a:stretch>
        </p:blipFill>
        <p:spPr>
          <a:xfrm>
            <a:off x="10361771" y="3170872"/>
            <a:ext cx="3881676" cy="3115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1267"/>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2356366"/>
          </a:xfrm>
          <a:prstGeom prst="rect">
            <a:avLst/>
          </a:prstGeom>
        </p:spPr>
      </p:pic>
      <p:sp>
        <p:nvSpPr>
          <p:cNvPr id="5" name="Text 2"/>
          <p:cNvSpPr/>
          <p:nvPr/>
        </p:nvSpPr>
        <p:spPr>
          <a:xfrm>
            <a:off x="2838093" y="2874764"/>
            <a:ext cx="8823960" cy="589002"/>
          </a:xfrm>
          <a:prstGeom prst="rect">
            <a:avLst/>
          </a:prstGeom>
          <a:noFill/>
          <a:ln/>
        </p:spPr>
        <p:txBody>
          <a:bodyPr wrap="none" rtlCol="0" anchor="t"/>
          <a:lstStyle/>
          <a:p>
            <a:pPr marL="0" indent="0">
              <a:lnSpc>
                <a:spcPts val="4639"/>
              </a:lnSpc>
              <a:buNone/>
            </a:pPr>
            <a:r>
              <a:rPr lang="en-US" sz="3711" dirty="0">
                <a:solidFill>
                  <a:srgbClr val="476FD6"/>
                </a:solidFill>
                <a:latin typeface="Roboto Slab" pitchFamily="34" charset="0"/>
                <a:ea typeface="Roboto Slab" pitchFamily="34" charset="-122"/>
                <a:cs typeface="Roboto Slab" pitchFamily="34" charset="-120"/>
              </a:rPr>
              <a:t>Methods of Student Behaviour Analysis</a:t>
            </a:r>
            <a:endParaRPr lang="en-US" sz="3711" dirty="0"/>
          </a:p>
        </p:txBody>
      </p:sp>
      <p:sp>
        <p:nvSpPr>
          <p:cNvPr id="6" name="Text 3"/>
          <p:cNvSpPr/>
          <p:nvPr/>
        </p:nvSpPr>
        <p:spPr>
          <a:xfrm>
            <a:off x="2838093" y="3746421"/>
            <a:ext cx="4107180" cy="353378"/>
          </a:xfrm>
          <a:prstGeom prst="rect">
            <a:avLst/>
          </a:prstGeom>
          <a:noFill/>
          <a:ln/>
        </p:spPr>
        <p:txBody>
          <a:bodyPr wrap="none" rtlCol="0" anchor="t"/>
          <a:lstStyle/>
          <a:p>
            <a:pPr marL="0" indent="0">
              <a:lnSpc>
                <a:spcPts val="2783"/>
              </a:lnSpc>
              <a:buNone/>
            </a:pPr>
            <a:r>
              <a:rPr lang="en-US" sz="2227" dirty="0">
                <a:solidFill>
                  <a:srgbClr val="476FD6"/>
                </a:solidFill>
                <a:latin typeface="Roboto Slab" pitchFamily="34" charset="0"/>
                <a:ea typeface="Roboto Slab" pitchFamily="34" charset="-122"/>
                <a:cs typeface="Roboto Slab" pitchFamily="34" charset="-120"/>
              </a:rPr>
              <a:t>K-Means Clustering Algorithm</a:t>
            </a:r>
            <a:endParaRPr lang="en-US" sz="2227" dirty="0"/>
          </a:p>
        </p:txBody>
      </p:sp>
      <p:sp>
        <p:nvSpPr>
          <p:cNvPr id="7" name="Text 4"/>
          <p:cNvSpPr/>
          <p:nvPr/>
        </p:nvSpPr>
        <p:spPr>
          <a:xfrm>
            <a:off x="2838093" y="4382453"/>
            <a:ext cx="8954214" cy="904399"/>
          </a:xfrm>
          <a:prstGeom prst="rect">
            <a:avLst/>
          </a:prstGeom>
          <a:noFill/>
          <a:ln/>
        </p:spPr>
        <p:txBody>
          <a:bodyPr wrap="square" rtlCol="0" anchor="t"/>
          <a:lstStyle/>
          <a:p>
            <a:pPr marL="0" indent="0">
              <a:lnSpc>
                <a:spcPts val="2375"/>
              </a:lnSpc>
              <a:buNone/>
            </a:pPr>
            <a:r>
              <a:rPr lang="en-US" sz="1484" dirty="0">
                <a:solidFill>
                  <a:srgbClr val="15213F"/>
                </a:solidFill>
                <a:latin typeface="Roboto" pitchFamily="34" charset="0"/>
                <a:ea typeface="Roboto" pitchFamily="34" charset="-122"/>
                <a:cs typeface="Roboto" pitchFamily="34" charset="-120"/>
              </a:rPr>
              <a:t>We use normalization and K-Means clustering algorithm to analyze the data. The quality of K value selection has a great impact on the analysis results of K-means clustering algorithm. In this paper, K-Means elbow method is used to select K value.</a:t>
            </a:r>
            <a:endParaRPr lang="en-US" sz="1484" dirty="0"/>
          </a:p>
        </p:txBody>
      </p:sp>
      <p:sp>
        <p:nvSpPr>
          <p:cNvPr id="8" name="Text 5"/>
          <p:cNvSpPr/>
          <p:nvPr/>
        </p:nvSpPr>
        <p:spPr>
          <a:xfrm>
            <a:off x="2838093" y="5569506"/>
            <a:ext cx="3208020" cy="353378"/>
          </a:xfrm>
          <a:prstGeom prst="rect">
            <a:avLst/>
          </a:prstGeom>
          <a:noFill/>
          <a:ln/>
        </p:spPr>
        <p:txBody>
          <a:bodyPr wrap="none" rtlCol="0" anchor="t"/>
          <a:lstStyle/>
          <a:p>
            <a:pPr marL="0" indent="0">
              <a:lnSpc>
                <a:spcPts val="2783"/>
              </a:lnSpc>
              <a:buNone/>
            </a:pPr>
            <a:r>
              <a:rPr lang="en-US" sz="2227" dirty="0">
                <a:solidFill>
                  <a:srgbClr val="476FD6"/>
                </a:solidFill>
                <a:latin typeface="Roboto Slab" pitchFamily="34" charset="0"/>
                <a:ea typeface="Roboto Slab" pitchFamily="34" charset="-122"/>
                <a:cs typeface="Roboto Slab" pitchFamily="34" charset="-120"/>
              </a:rPr>
              <a:t>Experiment and Results</a:t>
            </a:r>
            <a:endParaRPr lang="en-US" sz="2227" dirty="0"/>
          </a:p>
        </p:txBody>
      </p:sp>
      <p:sp>
        <p:nvSpPr>
          <p:cNvPr id="9" name="Text 6"/>
          <p:cNvSpPr/>
          <p:nvPr/>
        </p:nvSpPr>
        <p:spPr>
          <a:xfrm>
            <a:off x="2838093" y="6205538"/>
            <a:ext cx="8954214" cy="1507331"/>
          </a:xfrm>
          <a:prstGeom prst="rect">
            <a:avLst/>
          </a:prstGeom>
          <a:noFill/>
          <a:ln/>
        </p:spPr>
        <p:txBody>
          <a:bodyPr wrap="square" rtlCol="0" anchor="t"/>
          <a:lstStyle/>
          <a:p>
            <a:pPr marL="0" indent="0">
              <a:lnSpc>
                <a:spcPts val="2375"/>
              </a:lnSpc>
              <a:buNone/>
            </a:pPr>
            <a:r>
              <a:rPr lang="en-US" sz="1484" dirty="0">
                <a:solidFill>
                  <a:srgbClr val="15213F"/>
                </a:solidFill>
                <a:latin typeface="Roboto" pitchFamily="34" charset="0"/>
                <a:ea typeface="Roboto" pitchFamily="34" charset="-122"/>
                <a:cs typeface="Roboto" pitchFamily="34" charset="-120"/>
              </a:rPr>
              <a:t>The clustering K value is set as 4, and the iteration termination threshold is 0.01. The Euclidean distance is used as the distance between data objects, and the K-Means clustering algorithm is used for analysis. According to the analysis results, students can be divided into four categories according to their consumption level: high, high, medium and low. The results of cluster analysis can be combined with the actual situation of students to help judge the economic situation of students’ families.</a:t>
            </a:r>
            <a:endParaRPr lang="en-US" sz="148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46315"/>
            <a:ext cx="14630400" cy="8233172"/>
          </a:xfrm>
          <a:prstGeom prst="rect">
            <a:avLst/>
          </a:prstGeom>
          <a:solidFill>
            <a:srgbClr val="FBFCFE"/>
          </a:solidFill>
          <a:ln/>
        </p:spPr>
      </p:sp>
      <p:sp>
        <p:nvSpPr>
          <p:cNvPr id="5" name="Text 2"/>
          <p:cNvSpPr/>
          <p:nvPr/>
        </p:nvSpPr>
        <p:spPr>
          <a:xfrm>
            <a:off x="970240" y="522922"/>
            <a:ext cx="9032319" cy="1188482"/>
          </a:xfrm>
          <a:prstGeom prst="rect">
            <a:avLst/>
          </a:prstGeom>
          <a:noFill/>
          <a:ln/>
        </p:spPr>
        <p:txBody>
          <a:bodyPr wrap="square" rtlCol="0" anchor="t"/>
          <a:lstStyle/>
          <a:p>
            <a:pPr marL="0" indent="0">
              <a:lnSpc>
                <a:spcPts val="4679"/>
              </a:lnSpc>
              <a:buNone/>
            </a:pPr>
            <a:r>
              <a:rPr lang="en-US" sz="3743" dirty="0">
                <a:solidFill>
                  <a:srgbClr val="476FD6"/>
                </a:solidFill>
                <a:latin typeface="Roboto Slab" pitchFamily="34" charset="0"/>
                <a:ea typeface="Roboto Slab" pitchFamily="34" charset="-122"/>
                <a:cs typeface="Roboto Slab" pitchFamily="34" charset="-120"/>
              </a:rPr>
              <a:t>Behavioural Patterns Affecting Performance</a:t>
            </a:r>
            <a:endParaRPr lang="en-US" sz="3743" dirty="0"/>
          </a:p>
        </p:txBody>
      </p:sp>
      <p:sp>
        <p:nvSpPr>
          <p:cNvPr id="6" name="Text 3"/>
          <p:cNvSpPr/>
          <p:nvPr/>
        </p:nvSpPr>
        <p:spPr>
          <a:xfrm>
            <a:off x="970240" y="1996559"/>
            <a:ext cx="3954780" cy="356592"/>
          </a:xfrm>
          <a:prstGeom prst="rect">
            <a:avLst/>
          </a:prstGeom>
          <a:noFill/>
          <a:ln/>
        </p:spPr>
        <p:txBody>
          <a:bodyPr wrap="none" rtlCol="0" anchor="t"/>
          <a:lstStyle/>
          <a:p>
            <a:pPr marL="0" indent="0">
              <a:lnSpc>
                <a:spcPts val="2807"/>
              </a:lnSpc>
              <a:buNone/>
            </a:pPr>
            <a:r>
              <a:rPr lang="en-US" sz="2246" dirty="0">
                <a:solidFill>
                  <a:srgbClr val="476FD6"/>
                </a:solidFill>
                <a:latin typeface="Roboto Slab" pitchFamily="34" charset="0"/>
                <a:ea typeface="Roboto Slab" pitchFamily="34" charset="-122"/>
                <a:cs typeface="Roboto Slab" pitchFamily="34" charset="-120"/>
              </a:rPr>
              <a:t>Student Behavioural Patterns</a:t>
            </a:r>
            <a:endParaRPr lang="en-US" sz="2246" dirty="0"/>
          </a:p>
        </p:txBody>
      </p:sp>
      <p:sp>
        <p:nvSpPr>
          <p:cNvPr id="7" name="Shape 4"/>
          <p:cNvSpPr/>
          <p:nvPr/>
        </p:nvSpPr>
        <p:spPr>
          <a:xfrm>
            <a:off x="1236464" y="2638306"/>
            <a:ext cx="37981" cy="3232428"/>
          </a:xfrm>
          <a:prstGeom prst="rect">
            <a:avLst/>
          </a:prstGeom>
          <a:solidFill>
            <a:srgbClr val="E7EDF9"/>
          </a:solidFill>
          <a:ln/>
        </p:spPr>
      </p:sp>
      <p:sp>
        <p:nvSpPr>
          <p:cNvPr id="8" name="Shape 5"/>
          <p:cNvSpPr/>
          <p:nvPr/>
        </p:nvSpPr>
        <p:spPr>
          <a:xfrm>
            <a:off x="1469291" y="2981623"/>
            <a:ext cx="665440" cy="37981"/>
          </a:xfrm>
          <a:prstGeom prst="rect">
            <a:avLst/>
          </a:prstGeom>
          <a:solidFill>
            <a:srgbClr val="E7EDF9"/>
          </a:solidFill>
          <a:ln/>
        </p:spPr>
      </p:sp>
      <p:sp>
        <p:nvSpPr>
          <p:cNvPr id="9" name="Shape 6"/>
          <p:cNvSpPr/>
          <p:nvPr/>
        </p:nvSpPr>
        <p:spPr>
          <a:xfrm>
            <a:off x="1041499" y="2786777"/>
            <a:ext cx="427792" cy="427792"/>
          </a:xfrm>
          <a:prstGeom prst="roundRect">
            <a:avLst>
              <a:gd name="adj" fmla="val 26670"/>
            </a:avLst>
          </a:prstGeom>
          <a:solidFill>
            <a:srgbClr val="E7EDF9"/>
          </a:solidFill>
          <a:ln/>
        </p:spPr>
      </p:sp>
      <p:sp>
        <p:nvSpPr>
          <p:cNvPr id="10" name="Text 7"/>
          <p:cNvSpPr/>
          <p:nvPr/>
        </p:nvSpPr>
        <p:spPr>
          <a:xfrm>
            <a:off x="1198185" y="2822377"/>
            <a:ext cx="114300" cy="356592"/>
          </a:xfrm>
          <a:prstGeom prst="rect">
            <a:avLst/>
          </a:prstGeom>
          <a:noFill/>
          <a:ln/>
        </p:spPr>
        <p:txBody>
          <a:bodyPr wrap="none" rtlCol="0" anchor="t"/>
          <a:lstStyle/>
          <a:p>
            <a:pPr marL="0" indent="0" algn="ctr">
              <a:lnSpc>
                <a:spcPts val="2807"/>
              </a:lnSpc>
              <a:buNone/>
            </a:pPr>
            <a:r>
              <a:rPr lang="en-US" sz="2246" dirty="0">
                <a:solidFill>
                  <a:srgbClr val="476FD6"/>
                </a:solidFill>
                <a:latin typeface="Roboto Slab" pitchFamily="34" charset="0"/>
                <a:ea typeface="Roboto Slab" pitchFamily="34" charset="-122"/>
                <a:cs typeface="Roboto Slab" pitchFamily="34" charset="-120"/>
              </a:rPr>
              <a:t>1</a:t>
            </a:r>
            <a:endParaRPr lang="en-US" sz="2246" dirty="0"/>
          </a:p>
        </p:txBody>
      </p:sp>
      <p:sp>
        <p:nvSpPr>
          <p:cNvPr id="11" name="Text 8"/>
          <p:cNvSpPr/>
          <p:nvPr/>
        </p:nvSpPr>
        <p:spPr>
          <a:xfrm>
            <a:off x="2301240" y="2828449"/>
            <a:ext cx="2453640" cy="297061"/>
          </a:xfrm>
          <a:prstGeom prst="rect">
            <a:avLst/>
          </a:prstGeom>
          <a:noFill/>
          <a:ln/>
        </p:spPr>
        <p:txBody>
          <a:bodyPr wrap="none" rtlCol="0" anchor="t"/>
          <a:lstStyle/>
          <a:p>
            <a:pPr marL="0" indent="0" algn="l">
              <a:lnSpc>
                <a:spcPts val="2340"/>
              </a:lnSpc>
              <a:buNone/>
            </a:pPr>
            <a:r>
              <a:rPr lang="en-US" sz="1872" dirty="0">
                <a:solidFill>
                  <a:srgbClr val="476FD6"/>
                </a:solidFill>
                <a:latin typeface="Roboto Slab" pitchFamily="34" charset="0"/>
                <a:ea typeface="Roboto Slab" pitchFamily="34" charset="-122"/>
                <a:cs typeface="Roboto Slab" pitchFamily="34" charset="-120"/>
              </a:rPr>
              <a:t>Regular Eating Habits</a:t>
            </a:r>
            <a:endParaRPr lang="en-US" sz="1872" dirty="0"/>
          </a:p>
        </p:txBody>
      </p:sp>
      <p:sp>
        <p:nvSpPr>
          <p:cNvPr id="12" name="Text 9"/>
          <p:cNvSpPr/>
          <p:nvPr/>
        </p:nvSpPr>
        <p:spPr>
          <a:xfrm>
            <a:off x="2301240" y="3315653"/>
            <a:ext cx="5928598" cy="608409"/>
          </a:xfrm>
          <a:prstGeom prst="rect">
            <a:avLst/>
          </a:prstGeom>
          <a:noFill/>
          <a:ln/>
        </p:spPr>
        <p:txBody>
          <a:bodyPr wrap="square" rtlCol="0" anchor="t"/>
          <a:lstStyle/>
          <a:p>
            <a:pPr marL="0" indent="0" algn="l">
              <a:lnSpc>
                <a:spcPts val="2396"/>
              </a:lnSpc>
              <a:buNone/>
            </a:pPr>
            <a:r>
              <a:rPr lang="en-US" sz="1497" dirty="0">
                <a:solidFill>
                  <a:srgbClr val="15213F"/>
                </a:solidFill>
                <a:latin typeface="Roboto" pitchFamily="34" charset="0"/>
                <a:ea typeface="Roboto" pitchFamily="34" charset="-122"/>
                <a:cs typeface="Roboto" pitchFamily="34" charset="-120"/>
              </a:rPr>
              <a:t>Students who consume meals regularly have better academic performance than those who don't.</a:t>
            </a:r>
            <a:endParaRPr lang="en-US" sz="1497" dirty="0"/>
          </a:p>
        </p:txBody>
      </p:sp>
      <p:sp>
        <p:nvSpPr>
          <p:cNvPr id="13" name="Shape 10"/>
          <p:cNvSpPr/>
          <p:nvPr/>
        </p:nvSpPr>
        <p:spPr>
          <a:xfrm>
            <a:off x="1469291" y="4692908"/>
            <a:ext cx="665440" cy="37981"/>
          </a:xfrm>
          <a:prstGeom prst="rect">
            <a:avLst/>
          </a:prstGeom>
          <a:solidFill>
            <a:srgbClr val="E7EDF9"/>
          </a:solidFill>
          <a:ln/>
        </p:spPr>
      </p:sp>
      <p:sp>
        <p:nvSpPr>
          <p:cNvPr id="14" name="Shape 11"/>
          <p:cNvSpPr/>
          <p:nvPr/>
        </p:nvSpPr>
        <p:spPr>
          <a:xfrm>
            <a:off x="1041499" y="4498062"/>
            <a:ext cx="427792" cy="427792"/>
          </a:xfrm>
          <a:prstGeom prst="roundRect">
            <a:avLst>
              <a:gd name="adj" fmla="val 26670"/>
            </a:avLst>
          </a:prstGeom>
          <a:solidFill>
            <a:srgbClr val="E7EDF9"/>
          </a:solidFill>
          <a:ln/>
        </p:spPr>
      </p:sp>
      <p:sp>
        <p:nvSpPr>
          <p:cNvPr id="15" name="Text 12"/>
          <p:cNvSpPr/>
          <p:nvPr/>
        </p:nvSpPr>
        <p:spPr>
          <a:xfrm>
            <a:off x="1175325" y="4533662"/>
            <a:ext cx="160020" cy="356592"/>
          </a:xfrm>
          <a:prstGeom prst="rect">
            <a:avLst/>
          </a:prstGeom>
          <a:noFill/>
          <a:ln/>
        </p:spPr>
        <p:txBody>
          <a:bodyPr wrap="none" rtlCol="0" anchor="t"/>
          <a:lstStyle/>
          <a:p>
            <a:pPr marL="0" indent="0" algn="ctr">
              <a:lnSpc>
                <a:spcPts val="2807"/>
              </a:lnSpc>
              <a:buNone/>
            </a:pPr>
            <a:r>
              <a:rPr lang="en-US" sz="2246" dirty="0">
                <a:solidFill>
                  <a:srgbClr val="476FD6"/>
                </a:solidFill>
                <a:latin typeface="Roboto Slab" pitchFamily="34" charset="0"/>
                <a:ea typeface="Roboto Slab" pitchFamily="34" charset="-122"/>
                <a:cs typeface="Roboto Slab" pitchFamily="34" charset="-120"/>
              </a:rPr>
              <a:t>2</a:t>
            </a:r>
            <a:endParaRPr lang="en-US" sz="2246" dirty="0"/>
          </a:p>
        </p:txBody>
      </p:sp>
      <p:sp>
        <p:nvSpPr>
          <p:cNvPr id="16" name="Text 13"/>
          <p:cNvSpPr/>
          <p:nvPr/>
        </p:nvSpPr>
        <p:spPr>
          <a:xfrm>
            <a:off x="2301240" y="4539734"/>
            <a:ext cx="1901428" cy="297061"/>
          </a:xfrm>
          <a:prstGeom prst="rect">
            <a:avLst/>
          </a:prstGeom>
          <a:noFill/>
          <a:ln/>
        </p:spPr>
        <p:txBody>
          <a:bodyPr wrap="none" rtlCol="0" anchor="t"/>
          <a:lstStyle/>
          <a:p>
            <a:pPr marL="0" indent="0" algn="l">
              <a:lnSpc>
                <a:spcPts val="2340"/>
              </a:lnSpc>
              <a:buNone/>
            </a:pPr>
            <a:r>
              <a:rPr lang="en-US" sz="1872" dirty="0">
                <a:solidFill>
                  <a:srgbClr val="476FD6"/>
                </a:solidFill>
                <a:latin typeface="Roboto Slab" pitchFamily="34" charset="0"/>
                <a:ea typeface="Roboto Slab" pitchFamily="34" charset="-122"/>
                <a:cs typeface="Roboto Slab" pitchFamily="34" charset="-120"/>
              </a:rPr>
              <a:t>Library Visits</a:t>
            </a:r>
            <a:endParaRPr lang="en-US" sz="1872" dirty="0"/>
          </a:p>
        </p:txBody>
      </p:sp>
      <p:sp>
        <p:nvSpPr>
          <p:cNvPr id="17" name="Text 14"/>
          <p:cNvSpPr/>
          <p:nvPr/>
        </p:nvSpPr>
        <p:spPr>
          <a:xfrm>
            <a:off x="2301240" y="5026938"/>
            <a:ext cx="6240780" cy="608409"/>
          </a:xfrm>
          <a:prstGeom prst="rect">
            <a:avLst/>
          </a:prstGeom>
          <a:noFill/>
          <a:ln/>
        </p:spPr>
        <p:txBody>
          <a:bodyPr wrap="square" rtlCol="0" anchor="t"/>
          <a:lstStyle/>
          <a:p>
            <a:pPr marL="0" indent="0" algn="l">
              <a:lnSpc>
                <a:spcPts val="2396"/>
              </a:lnSpc>
              <a:buNone/>
            </a:pPr>
            <a:r>
              <a:rPr lang="en-US" sz="1497" dirty="0">
                <a:solidFill>
                  <a:srgbClr val="15213F"/>
                </a:solidFill>
                <a:latin typeface="Roboto" pitchFamily="34" charset="0"/>
                <a:ea typeface="Roboto" pitchFamily="34" charset="-122"/>
                <a:cs typeface="Roboto" pitchFamily="34" charset="-120"/>
              </a:rPr>
              <a:t>Students who visit the library more often tend to have better academic performance than those who don't.</a:t>
            </a:r>
            <a:endParaRPr lang="en-US" sz="1497" dirty="0"/>
          </a:p>
        </p:txBody>
      </p:sp>
      <p:sp>
        <p:nvSpPr>
          <p:cNvPr id="18" name="Text 15"/>
          <p:cNvSpPr/>
          <p:nvPr/>
        </p:nvSpPr>
        <p:spPr>
          <a:xfrm>
            <a:off x="970240" y="6155888"/>
            <a:ext cx="6240780" cy="356592"/>
          </a:xfrm>
          <a:prstGeom prst="rect">
            <a:avLst/>
          </a:prstGeom>
          <a:noFill/>
          <a:ln/>
        </p:spPr>
        <p:txBody>
          <a:bodyPr wrap="none" rtlCol="0" anchor="t"/>
          <a:lstStyle/>
          <a:p>
            <a:pPr marL="0" indent="0">
              <a:lnSpc>
                <a:spcPts val="2807"/>
              </a:lnSpc>
              <a:buNone/>
            </a:pPr>
            <a:r>
              <a:rPr lang="en-US" sz="2246" dirty="0">
                <a:solidFill>
                  <a:srgbClr val="476FD6"/>
                </a:solidFill>
                <a:latin typeface="Roboto Slab" pitchFamily="34" charset="0"/>
                <a:ea typeface="Roboto Slab" pitchFamily="34" charset="-122"/>
                <a:cs typeface="Roboto Slab" pitchFamily="34" charset="-120"/>
              </a:rPr>
              <a:t>Learning Habits and Achievements Prediction</a:t>
            </a:r>
            <a:endParaRPr lang="en-US" sz="2246" dirty="0"/>
          </a:p>
        </p:txBody>
      </p:sp>
      <p:sp>
        <p:nvSpPr>
          <p:cNvPr id="19" name="Text 16"/>
          <p:cNvSpPr/>
          <p:nvPr/>
        </p:nvSpPr>
        <p:spPr>
          <a:xfrm>
            <a:off x="970241" y="6797635"/>
            <a:ext cx="7259598" cy="912614"/>
          </a:xfrm>
          <a:prstGeom prst="rect">
            <a:avLst/>
          </a:prstGeom>
          <a:noFill/>
          <a:ln/>
        </p:spPr>
        <p:txBody>
          <a:bodyPr wrap="square" rtlCol="0" anchor="t"/>
          <a:lstStyle/>
          <a:p>
            <a:pPr marL="0" indent="0">
              <a:lnSpc>
                <a:spcPts val="2396"/>
              </a:lnSpc>
              <a:buNone/>
            </a:pPr>
            <a:r>
              <a:rPr lang="en-US" sz="1497" dirty="0">
                <a:solidFill>
                  <a:srgbClr val="15213F"/>
                </a:solidFill>
                <a:latin typeface="Roboto" pitchFamily="34" charset="0"/>
                <a:ea typeface="Roboto" pitchFamily="34" charset="-122"/>
                <a:cs typeface="Roboto" pitchFamily="34" charset="-120"/>
              </a:rPr>
              <a:t>Through comprehensive analysis of students’ reading time in the library every month, the number of times in and out of the library, and students’ daily consumption records, students’ learning habits and achievements are predicted.</a:t>
            </a:r>
            <a:endParaRPr lang="en-US" sz="1497" dirty="0"/>
          </a:p>
        </p:txBody>
      </p:sp>
      <p:pic>
        <p:nvPicPr>
          <p:cNvPr id="21" name="Picture 20">
            <a:extLst>
              <a:ext uri="{FF2B5EF4-FFF2-40B4-BE49-F238E27FC236}">
                <a16:creationId xmlns:a16="http://schemas.microsoft.com/office/drawing/2014/main" id="{5245E3AC-D345-A440-B43C-A088DE122381}"/>
              </a:ext>
            </a:extLst>
          </p:cNvPr>
          <p:cNvPicPr>
            <a:picLocks noChangeAspect="1"/>
          </p:cNvPicPr>
          <p:nvPr/>
        </p:nvPicPr>
        <p:blipFill>
          <a:blip r:embed="rId3"/>
          <a:stretch>
            <a:fillRect/>
          </a:stretch>
        </p:blipFill>
        <p:spPr>
          <a:xfrm>
            <a:off x="9736992" y="375068"/>
            <a:ext cx="4372333" cy="3879452"/>
          </a:xfrm>
          <a:prstGeom prst="rect">
            <a:avLst/>
          </a:prstGeom>
        </p:spPr>
      </p:pic>
      <p:pic>
        <p:nvPicPr>
          <p:cNvPr id="22" name="Picture 21">
            <a:extLst>
              <a:ext uri="{FF2B5EF4-FFF2-40B4-BE49-F238E27FC236}">
                <a16:creationId xmlns:a16="http://schemas.microsoft.com/office/drawing/2014/main" id="{E040719A-0387-26BE-3B80-BF3209DEE8D4}"/>
              </a:ext>
            </a:extLst>
          </p:cNvPr>
          <p:cNvPicPr>
            <a:picLocks noChangeAspect="1"/>
          </p:cNvPicPr>
          <p:nvPr/>
        </p:nvPicPr>
        <p:blipFill>
          <a:blip r:embed="rId4"/>
          <a:stretch>
            <a:fillRect/>
          </a:stretch>
        </p:blipFill>
        <p:spPr>
          <a:xfrm>
            <a:off x="9303784" y="4432459"/>
            <a:ext cx="5238750" cy="1438275"/>
          </a:xfrm>
          <a:prstGeom prst="rect">
            <a:avLst/>
          </a:prstGeom>
        </p:spPr>
      </p:pic>
      <p:pic>
        <p:nvPicPr>
          <p:cNvPr id="23" name="Picture 22">
            <a:extLst>
              <a:ext uri="{FF2B5EF4-FFF2-40B4-BE49-F238E27FC236}">
                <a16:creationId xmlns:a16="http://schemas.microsoft.com/office/drawing/2014/main" id="{D4703EBF-7648-8317-CF12-19426B7DEBED}"/>
              </a:ext>
            </a:extLst>
          </p:cNvPr>
          <p:cNvPicPr>
            <a:picLocks noChangeAspect="1"/>
          </p:cNvPicPr>
          <p:nvPr/>
        </p:nvPicPr>
        <p:blipFill>
          <a:blip r:embed="rId5"/>
          <a:stretch>
            <a:fillRect/>
          </a:stretch>
        </p:blipFill>
        <p:spPr>
          <a:xfrm>
            <a:off x="9303784" y="6346727"/>
            <a:ext cx="4538545" cy="1507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18417"/>
            <a:ext cx="4443889"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a:t>
            </a:r>
            <a:endParaRPr lang="en-US" sz="4374" dirty="0"/>
          </a:p>
        </p:txBody>
      </p:sp>
      <p:sp>
        <p:nvSpPr>
          <p:cNvPr id="6" name="Text 3"/>
          <p:cNvSpPr/>
          <p:nvPr/>
        </p:nvSpPr>
        <p:spPr>
          <a:xfrm>
            <a:off x="6319599" y="2646045"/>
            <a:ext cx="3909060" cy="416481"/>
          </a:xfrm>
          <a:prstGeom prst="rect">
            <a:avLst/>
          </a:prstGeom>
          <a:noFill/>
          <a:ln/>
        </p:spPr>
        <p:txBody>
          <a:bodyPr wrap="none" rtlCol="0" anchor="t"/>
          <a:lstStyle/>
          <a:p>
            <a:pPr marL="0" indent="0">
              <a:lnSpc>
                <a:spcPts val="3281"/>
              </a:lnSpc>
              <a:buNone/>
            </a:pPr>
            <a:r>
              <a:rPr lang="en-US" sz="2624" dirty="0">
                <a:solidFill>
                  <a:srgbClr val="476FD6"/>
                </a:solidFill>
                <a:latin typeface="Roboto Slab" pitchFamily="34" charset="0"/>
                <a:ea typeface="Roboto Slab" pitchFamily="34" charset="-122"/>
                <a:cs typeface="Roboto Slab" pitchFamily="34" charset="-120"/>
              </a:rPr>
              <a:t>Data Mining Technology</a:t>
            </a:r>
            <a:endParaRPr lang="en-US" sz="2624" dirty="0"/>
          </a:p>
        </p:txBody>
      </p:sp>
      <p:sp>
        <p:nvSpPr>
          <p:cNvPr id="7" name="Text 4"/>
          <p:cNvSpPr/>
          <p:nvPr/>
        </p:nvSpPr>
        <p:spPr>
          <a:xfrm>
            <a:off x="6319599" y="3395782"/>
            <a:ext cx="7477601"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Data mining technology provides diversified data services for teachers and students and boosts the modernization of school governance.</a:t>
            </a:r>
            <a:endParaRPr lang="en-US" sz="1750" dirty="0"/>
          </a:p>
        </p:txBody>
      </p:sp>
      <p:sp>
        <p:nvSpPr>
          <p:cNvPr id="8" name="Text 5"/>
          <p:cNvSpPr/>
          <p:nvPr/>
        </p:nvSpPr>
        <p:spPr>
          <a:xfrm>
            <a:off x="6319599" y="4439841"/>
            <a:ext cx="5615940" cy="416481"/>
          </a:xfrm>
          <a:prstGeom prst="rect">
            <a:avLst/>
          </a:prstGeom>
          <a:noFill/>
          <a:ln/>
        </p:spPr>
        <p:txBody>
          <a:bodyPr wrap="none" rtlCol="0" anchor="t"/>
          <a:lstStyle/>
          <a:p>
            <a:pPr marL="0" indent="0">
              <a:lnSpc>
                <a:spcPts val="3281"/>
              </a:lnSpc>
              <a:buNone/>
            </a:pPr>
            <a:r>
              <a:rPr lang="en-US" sz="2624" dirty="0">
                <a:solidFill>
                  <a:srgbClr val="476FD6"/>
                </a:solidFill>
                <a:latin typeface="Roboto Slab" pitchFamily="34" charset="0"/>
                <a:ea typeface="Roboto Slab" pitchFamily="34" charset="-122"/>
                <a:cs typeface="Roboto Slab" pitchFamily="34" charset="-120"/>
              </a:rPr>
              <a:t>Data Governance for Modernization</a:t>
            </a:r>
            <a:endParaRPr lang="en-US" sz="2624" dirty="0"/>
          </a:p>
        </p:txBody>
      </p:sp>
      <p:sp>
        <p:nvSpPr>
          <p:cNvPr id="9" name="Text 6"/>
          <p:cNvSpPr/>
          <p:nvPr/>
        </p:nvSpPr>
        <p:spPr>
          <a:xfrm>
            <a:off x="6319599" y="5189577"/>
            <a:ext cx="74776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Promoting the modernization of school governance and the high-quality development of education and teaching through data governance will certainly be a cause that universities need to make long-term efforts and adhere to.</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766</Words>
  <Application>Microsoft Office PowerPoint</Application>
  <PresentationFormat>Custom</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siddique sanjan</cp:lastModifiedBy>
  <cp:revision>6</cp:revision>
  <dcterms:created xsi:type="dcterms:W3CDTF">2023-11-25T09:18:00Z</dcterms:created>
  <dcterms:modified xsi:type="dcterms:W3CDTF">2023-11-25T09:45:29Z</dcterms:modified>
</cp:coreProperties>
</file>