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9" r:id="rId1"/>
    <p:sldMasterId id="2147484053" r:id="rId2"/>
    <p:sldMasterId id="2147484065" r:id="rId3"/>
  </p:sldMasterIdLst>
  <p:sldIdLst>
    <p:sldId id="272" r:id="rId4"/>
    <p:sldId id="266" r:id="rId5"/>
    <p:sldId id="267" r:id="rId6"/>
    <p:sldId id="268" r:id="rId7"/>
    <p:sldId id="269" r:id="rId8"/>
    <p:sldId id="271" r:id="rId9"/>
    <p:sldId id="279" r:id="rId10"/>
    <p:sldId id="278" r:id="rId11"/>
    <p:sldId id="270" r:id="rId12"/>
    <p:sldId id="273" r:id="rId13"/>
    <p:sldId id="274" r:id="rId14"/>
    <p:sldId id="275" r:id="rId15"/>
    <p:sldId id="276" r:id="rId16"/>
    <p:sldId id="277" r:id="rId17"/>
    <p:sldId id="31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16"/>
    <p:restoredTop sz="94719"/>
  </p:normalViewPr>
  <p:slideViewPr>
    <p:cSldViewPr snapToGrid="0" snapToObjects="1">
      <p:cViewPr varScale="1">
        <p:scale>
          <a:sx n="120" d="100"/>
          <a:sy n="120" d="100"/>
        </p:scale>
        <p:origin x="7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5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91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4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37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90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55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08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885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048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9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8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338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939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54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518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610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82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324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59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32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523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288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49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3800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3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7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9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3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3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7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A6AEE-42D5-7419-86CA-01EAE8C70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6901-E807-0BA0-660A-ADE4DB3E4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25" y="1756924"/>
            <a:ext cx="5971164" cy="184219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Hebrew" pitchFamily="2" charset="-79"/>
                <a:cs typeface="Arial Hebrew" pitchFamily="2" charset="-79"/>
              </a:rPr>
              <a:t>Plato Pizza - Sales Performance Analysis </a:t>
            </a:r>
            <a:endParaRPr b="1" dirty="0">
              <a:latin typeface="Arial Hebrew" pitchFamily="2" charset="-79"/>
              <a:cs typeface="Arial Hebrew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567D2-DA77-8765-F215-211BF35F7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765" y="3795822"/>
            <a:ext cx="5033533" cy="1679946"/>
          </a:xfrm>
        </p:spPr>
        <p:txBody>
          <a:bodyPr>
            <a:normAutofit/>
          </a:bodyPr>
          <a:lstStyle/>
          <a:p>
            <a:r>
              <a:rPr lang="en-US" dirty="0">
                <a:latin typeface="Arial Rounded MT Bold" panose="020F0704030504030204" pitchFamily="34" charset="77"/>
              </a:rPr>
              <a:t>A Data-Driven Approach to Understand What Sells, When, and Why!</a:t>
            </a:r>
          </a:p>
          <a:p>
            <a:endParaRPr lang="en-US" dirty="0">
              <a:latin typeface="Arial Rounded MT Bold" panose="020F0704030504030204" pitchFamily="34" charset="77"/>
              <a:cs typeface="Arial Hebrew" pitchFamily="2" charset="-79"/>
            </a:endParaRPr>
          </a:p>
          <a:p>
            <a:pPr algn="r"/>
            <a:r>
              <a:rPr lang="en-US" dirty="0">
                <a:latin typeface="Arial Rounded MT Bold" panose="020F0704030504030204" pitchFamily="34" charset="77"/>
                <a:cs typeface="Arial Hebrew" pitchFamily="2" charset="-79"/>
              </a:rPr>
              <a:t>Project by : Sanjana Kumari</a:t>
            </a:r>
            <a:endParaRPr dirty="0">
              <a:latin typeface="Arial Rounded MT Bold" panose="020F0704030504030204" pitchFamily="34" charset="77"/>
              <a:cs typeface="Arial Hebrew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F607A-4738-D2DE-D3B1-2DE4D1D90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07396" y="749596"/>
            <a:ext cx="3136604" cy="535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27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C50C-A4DE-53C0-17D6-58404DFC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8408"/>
            <a:ext cx="2573079" cy="46011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Arial Hebrew" pitchFamily="2" charset="-79"/>
                <a:cs typeface="Arial Hebrew" pitchFamily="2" charset="-79"/>
              </a:rPr>
              <a:t>Weekly &amp; Hourly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CF7E6-8501-E916-D702-F5D5BA0BC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Friday recorded the highest order volume, while Sunday was the lowest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Consistent weekday demand observed from Tuesday to Thursday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Peak order times were between 12-2 PM and 5-7 PM, aligning with lunch and dinner hours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Minimal activity before 11 AM and after 9 PM, indicating potential for targeted promotions during off-peak hours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Insights support better staff scheduling and time-based marketing strategies</a:t>
            </a:r>
          </a:p>
        </p:txBody>
      </p:sp>
    </p:spTree>
    <p:extLst>
      <p:ext uri="{BB962C8B-B14F-4D97-AF65-F5344CB8AC3E}">
        <p14:creationId xmlns:p14="http://schemas.microsoft.com/office/powerpoint/2010/main" val="36093616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AD8EC-1316-7829-0BE1-70B7FE78C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26" y="1123836"/>
            <a:ext cx="2210612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Hebrew" pitchFamily="2" charset="-79"/>
                <a:cs typeface="Arial Hebrew" pitchFamily="2" charset="-79"/>
              </a:rPr>
              <a:t>Best &amp; Worst Pizzas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58CC-1243-129D-1B15-F18B969F1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b="1" dirty="0">
                <a:latin typeface="Arial Hebrew" pitchFamily="2" charset="-79"/>
                <a:cs typeface="Arial Hebrew" pitchFamily="2" charset="-79"/>
              </a:rPr>
              <a:t> The Classic Deluxe Pizza</a:t>
            </a:r>
            <a:r>
              <a:rPr lang="en-US" sz="1800" dirty="0">
                <a:latin typeface="Arial Hebrew" pitchFamily="2" charset="-79"/>
                <a:cs typeface="Arial Hebrew" pitchFamily="2" charset="-79"/>
              </a:rPr>
              <a:t> was the top-selling item with 2,453 units sold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Other top performers included Barbecue Chicken, Hawaiian, and Pepperoni pizzas</a:t>
            </a:r>
          </a:p>
          <a:p>
            <a:pPr>
              <a:buFont typeface="Wingdings" pitchFamily="2" charset="2"/>
              <a:buChar char="v"/>
            </a:pPr>
            <a:r>
              <a:rPr lang="en-US" sz="1800" b="1" dirty="0">
                <a:latin typeface="Arial Hebrew" pitchFamily="2" charset="-79"/>
                <a:cs typeface="Arial Hebrew" pitchFamily="2" charset="-79"/>
              </a:rPr>
              <a:t> The Brie Carre Pizza</a:t>
            </a:r>
            <a:r>
              <a:rPr lang="en-US" sz="1800" dirty="0">
                <a:latin typeface="Arial Hebrew" pitchFamily="2" charset="-79"/>
                <a:cs typeface="Arial Hebrew" pitchFamily="2" charset="-79"/>
              </a:rPr>
              <a:t> recorded the lowest sales with only 490 units sold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Several low-performing variants showed consistently weak demand across the year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Insights help identify which pizzas to promote, reformulate, or remove from the menu</a:t>
            </a:r>
          </a:p>
        </p:txBody>
      </p:sp>
    </p:spTree>
    <p:extLst>
      <p:ext uri="{BB962C8B-B14F-4D97-AF65-F5344CB8AC3E}">
        <p14:creationId xmlns:p14="http://schemas.microsoft.com/office/powerpoint/2010/main" val="8949545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E380-E1F8-EE37-7AB9-439F524A5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Hebrew" pitchFamily="2" charset="-79"/>
                <a:ea typeface="Arial Unicode MS" panose="020B0604020202020204" pitchFamily="34" charset="-128"/>
                <a:cs typeface="Arial Hebrew" pitchFamily="2" charset="-79"/>
              </a:rPr>
              <a:t>Sales by Category &amp;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CD2B-9686-B05B-461D-FDA3D441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b="1" dirty="0">
                <a:latin typeface="Arial Hebrew" pitchFamily="2" charset="-79"/>
                <a:cs typeface="Arial Hebrew" pitchFamily="2" charset="-79"/>
              </a:rPr>
              <a:t> </a:t>
            </a:r>
            <a:r>
              <a:rPr lang="en-US" sz="1800" dirty="0">
                <a:latin typeface="Arial Hebrew" pitchFamily="2" charset="-79"/>
                <a:cs typeface="Arial Hebrew" pitchFamily="2" charset="-79"/>
              </a:rPr>
              <a:t>Classic and Supreme pizzas contributed the highest revenue among all categories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Large-sized pizzas dominated sales, followed by Medium and Small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XXL pizzas generated the least revenue, indicating limited customer interest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Insights suggest maintaining focus on popular sizes and reviewing underperforming ones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Category-wise trends help refine product mix and pricing strategy</a:t>
            </a:r>
          </a:p>
        </p:txBody>
      </p:sp>
    </p:spTree>
    <p:extLst>
      <p:ext uri="{BB962C8B-B14F-4D97-AF65-F5344CB8AC3E}">
        <p14:creationId xmlns:p14="http://schemas.microsoft.com/office/powerpoint/2010/main" val="32794985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124B-8F79-2314-8EAA-9AF01DFE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Hebrew" pitchFamily="2" charset="-79"/>
                <a:cs typeface="Arial Hebrew" pitchFamily="2" charset="-79"/>
              </a:rPr>
              <a:t>Monthly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8AC1C-33E1-AC59-8E7A-0976BCF0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July recorded the highest monthly revenue, indicating strong seasonal demand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October had the lowest sales, suggesting potential for promotions or campaigns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Overall revenue remained steady across months, with slight dips in early fall</a:t>
            </a:r>
          </a:p>
        </p:txBody>
      </p:sp>
    </p:spTree>
    <p:extLst>
      <p:ext uri="{BB962C8B-B14F-4D97-AF65-F5344CB8AC3E}">
        <p14:creationId xmlns:p14="http://schemas.microsoft.com/office/powerpoint/2010/main" val="127516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8F39-4AD2-8730-36AB-E514B506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798" y="1123836"/>
            <a:ext cx="2712262" cy="460118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rial Hebrew" pitchFamily="2" charset="-79"/>
                <a:cs typeface="Arial Hebrew" pitchFamily="2" charset="-79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7F57-0CBC-DC98-B3D1-212D9F9A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The analysis highlights clear sales patterns, with peak activity on Fridays and during lunch and dinner hours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Large and Classic category pizzas are consistent top performers, driving majority revenue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Underperforming variants, especially XXL sizes, present opportunities for menu optimization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Day-wise AOV trends reveal potential for targeted upselling on low-spend days like Sunday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Overall, the insights enable data-driven decisions across product strategy, operations, and marketing</a:t>
            </a:r>
          </a:p>
        </p:txBody>
      </p:sp>
    </p:spTree>
    <p:extLst>
      <p:ext uri="{BB962C8B-B14F-4D97-AF65-F5344CB8AC3E}">
        <p14:creationId xmlns:p14="http://schemas.microsoft.com/office/powerpoint/2010/main" val="67915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590FE7-8A31-D0DB-E9F0-93C09929D191}"/>
              </a:ext>
            </a:extLst>
          </p:cNvPr>
          <p:cNvSpPr txBox="1"/>
          <p:nvPr/>
        </p:nvSpPr>
        <p:spPr>
          <a:xfrm>
            <a:off x="0" y="2519927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atin typeface="Arial Hebrew" pitchFamily="2" charset="-79"/>
                <a:cs typeface="Arial Hebrew" pitchFamily="2" charset="-79"/>
              </a:rPr>
              <a:t>Thank You</a:t>
            </a:r>
          </a:p>
          <a:p>
            <a:pPr algn="ctr"/>
            <a:endParaRPr lang="en-US" sz="8800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98271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2AE1-3AA2-5028-E9A3-755732C54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8"/>
            <a:ext cx="2562447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Hebrew" pitchFamily="2" charset="-79"/>
                <a:cs typeface="Arial Hebrew" pitchFamily="2" charset="-79"/>
              </a:rPr>
              <a:t>Business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8479-18EE-DDDB-9386-16291147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Identify top-performing and underperforming pizzas to guide product decisions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Analyze customer buying patterns across days, hours, and seasons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Assess sales trends by category and size to optimize pricing and promotions</a:t>
            </a:r>
          </a:p>
        </p:txBody>
      </p:sp>
    </p:spTree>
    <p:extLst>
      <p:ext uri="{BB962C8B-B14F-4D97-AF65-F5344CB8AC3E}">
        <p14:creationId xmlns:p14="http://schemas.microsoft.com/office/powerpoint/2010/main" val="3820912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C5E-2FF3-3920-E0CA-76CC1B6C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" y="1123838"/>
            <a:ext cx="2381691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Hebrew" pitchFamily="2" charset="-79"/>
                <a:cs typeface="Arial Hebrew" pitchFamily="2" charset="-79"/>
              </a:rPr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E75C-E345-4A78-2985-90A76AE9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b="1" dirty="0">
                <a:latin typeface="Arial Hebrew" pitchFamily="2" charset="-79"/>
                <a:cs typeface="Arial Hebrew" pitchFamily="2" charset="-79"/>
              </a:rPr>
              <a:t> Source:</a:t>
            </a:r>
            <a:r>
              <a:rPr lang="en-US" sz="1800" dirty="0">
                <a:latin typeface="Arial Hebrew" pitchFamily="2" charset="-79"/>
                <a:cs typeface="Arial Hebrew" pitchFamily="2" charset="-79"/>
              </a:rPr>
              <a:t> Order-level sales data from Plato Pizza</a:t>
            </a:r>
          </a:p>
          <a:p>
            <a:pPr>
              <a:buFont typeface="Wingdings" pitchFamily="2" charset="2"/>
              <a:buChar char="v"/>
            </a:pPr>
            <a:r>
              <a:rPr lang="en-US" sz="1800" b="1" dirty="0">
                <a:latin typeface="Arial Hebrew" pitchFamily="2" charset="-79"/>
                <a:cs typeface="Arial Hebrew" pitchFamily="2" charset="-79"/>
              </a:rPr>
              <a:t> Timeframe:</a:t>
            </a:r>
            <a:r>
              <a:rPr lang="en-US" sz="1800" dirty="0">
                <a:latin typeface="Arial Hebrew" pitchFamily="2" charset="-79"/>
                <a:cs typeface="Arial Hebrew" pitchFamily="2" charset="-79"/>
              </a:rPr>
              <a:t> Full year of transactions (2015)</a:t>
            </a:r>
          </a:p>
          <a:p>
            <a:pPr>
              <a:buFont typeface="Wingdings" pitchFamily="2" charset="2"/>
              <a:buChar char="v"/>
            </a:pPr>
            <a:r>
              <a:rPr lang="en-US" sz="1800" b="1" dirty="0">
                <a:latin typeface="Arial Hebrew" pitchFamily="2" charset="-79"/>
                <a:cs typeface="Arial Hebrew" pitchFamily="2" charset="-79"/>
              </a:rPr>
              <a:t> Dataset Size:</a:t>
            </a:r>
            <a:r>
              <a:rPr lang="en-US" sz="1800" dirty="0">
                <a:latin typeface="Arial Hebrew" pitchFamily="2" charset="-79"/>
                <a:cs typeface="Arial Hebrew" pitchFamily="2" charset="-79"/>
              </a:rPr>
              <a:t> 48,620 rows covering 21,350 unique orders</a:t>
            </a:r>
          </a:p>
          <a:p>
            <a:pPr>
              <a:buFont typeface="Wingdings" pitchFamily="2" charset="2"/>
              <a:buChar char="v"/>
            </a:pPr>
            <a:r>
              <a:rPr lang="en-US" sz="1800" b="1" dirty="0">
                <a:latin typeface="Arial Hebrew" pitchFamily="2" charset="-79"/>
                <a:cs typeface="Arial Hebrew" pitchFamily="2" charset="-79"/>
              </a:rPr>
              <a:t> Key Fields:</a:t>
            </a:r>
            <a:r>
              <a:rPr lang="en-US" sz="1800" dirty="0">
                <a:latin typeface="Arial Hebrew" pitchFamily="2" charset="-79"/>
                <a:cs typeface="Arial Hebrew" pitchFamily="2" charset="-79"/>
              </a:rPr>
              <a:t> Order date &amp; time, pizza name, category, size, quantity, unit price, and total price</a:t>
            </a:r>
          </a:p>
          <a:p>
            <a:pPr>
              <a:buFont typeface="Wingdings" pitchFamily="2" charset="2"/>
              <a:buChar char="v"/>
            </a:pPr>
            <a:r>
              <a:rPr lang="en-US" sz="1800" b="1" dirty="0">
                <a:latin typeface="Arial Hebrew" pitchFamily="2" charset="-79"/>
                <a:cs typeface="Arial Hebrew" pitchFamily="2" charset="-79"/>
              </a:rPr>
              <a:t> Format:</a:t>
            </a:r>
            <a:r>
              <a:rPr lang="en-US" sz="1800" dirty="0">
                <a:latin typeface="Arial Hebrew" pitchFamily="2" charset="-79"/>
                <a:cs typeface="Arial Hebrew" pitchFamily="2" charset="-79"/>
              </a:rPr>
              <a:t> CSV file processed via SQL and visualized in Tableau</a:t>
            </a:r>
          </a:p>
        </p:txBody>
      </p:sp>
    </p:spTree>
    <p:extLst>
      <p:ext uri="{BB962C8B-B14F-4D97-AF65-F5344CB8AC3E}">
        <p14:creationId xmlns:p14="http://schemas.microsoft.com/office/powerpoint/2010/main" val="26239254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DC97-B06A-E85E-3C41-22F99ED5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3" y="1123838"/>
            <a:ext cx="2262078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Hebrew" pitchFamily="2" charset="-79"/>
                <a:cs typeface="Arial Hebrew" pitchFamily="2" charset="-79"/>
              </a:rPr>
              <a:t>Data Cleaning (SQL)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7266-3940-0689-D772-EEAD19E8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Checked and handled null or missing values in key fields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Converted text-formatted price values to numeric for accurate analysis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Parsed order_date and order_time into proper date/time formats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Created a clean, analysis-ready view for downstream insights</a:t>
            </a:r>
          </a:p>
        </p:txBody>
      </p:sp>
    </p:spTree>
    <p:extLst>
      <p:ext uri="{BB962C8B-B14F-4D97-AF65-F5344CB8AC3E}">
        <p14:creationId xmlns:p14="http://schemas.microsoft.com/office/powerpoint/2010/main" val="19024045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7529-1985-2AF3-1386-3D91F81E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4108"/>
            <a:ext cx="2615609" cy="512064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Arial Hebrew" pitchFamily="2" charset="-79"/>
                <a:cs typeface="Arial Hebrew" pitchFamily="2" charset="-79"/>
              </a:rPr>
              <a:t>SQL-Based 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4E97-F50A-3BC3-5ED5-43B2C862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Analyzed peak hours, top weekdays, and low-demand periods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Identified best and worst-performing pizzas by quantity and revenue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Calculated AOV (overall and day-wise) to spot spend patterns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Used GROUP BY, ORDER BY, and time/date functions for insights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Explored sales by size and category to understand customer choices</a:t>
            </a: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93896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3705-9F53-7DF3-D668-CB2A220F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9509"/>
            <a:ext cx="2626242" cy="4860913"/>
          </a:xfrm>
        </p:spPr>
        <p:txBody>
          <a:bodyPr>
            <a:normAutofit/>
          </a:bodyPr>
          <a:lstStyle/>
          <a:p>
            <a:pPr algn="ctr"/>
            <a:r>
              <a:rPr lang="en-US" sz="3300" b="1" dirty="0">
                <a:latin typeface="Arial Hebrew" pitchFamily="2" charset="-79"/>
                <a:cs typeface="Arial Hebrew" pitchFamily="2" charset="-79"/>
              </a:rPr>
              <a:t>Visualization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ADEF-2744-4D43-4803-990108590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Designed two focused dashboards: Overview and Pizza Performance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Used KPIs, bar, pie, heatmap, and area charts for clear visual storytelling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Applied interactive filters for product, category, date, and time-based insights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Enabled navigation between dashboards using a dynamic button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 Ensured clean layout, consistent formatting, and actionable summaries</a:t>
            </a:r>
          </a:p>
        </p:txBody>
      </p:sp>
    </p:spTree>
    <p:extLst>
      <p:ext uri="{BB962C8B-B14F-4D97-AF65-F5344CB8AC3E}">
        <p14:creationId xmlns:p14="http://schemas.microsoft.com/office/powerpoint/2010/main" val="2509407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BBE4A7-F32D-245C-6B12-FA9E034FE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" y="729340"/>
            <a:ext cx="8931348" cy="539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29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17DB09-BF3F-FAE2-316A-7D3A0C36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6" y="765544"/>
            <a:ext cx="8931347" cy="53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87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501-0B7E-D2F9-2D44-6BC9471E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3" y="1123838"/>
            <a:ext cx="2304608" cy="460118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rial Hebrew" pitchFamily="2" charset="-79"/>
                <a:cs typeface="Arial Hebrew" pitchFamily="2" charset="-79"/>
              </a:rPr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DF51-205A-FCF8-104F-70376B2C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Total Orders: </a:t>
            </a:r>
            <a:r>
              <a:rPr lang="en-US" sz="1800" dirty="0">
                <a:latin typeface="Arial Hebrew" pitchFamily="2" charset="-79"/>
                <a:ea typeface="Arial Unicode MS" panose="020B0604020202020204" pitchFamily="34" charset="-128"/>
                <a:cs typeface="Arial Hebrew" pitchFamily="2" charset="-79"/>
              </a:rPr>
              <a:t>21,350</a:t>
            </a:r>
            <a:br>
              <a:rPr lang="en-US" sz="1800" dirty="0">
                <a:latin typeface="Arial Hebrew" pitchFamily="2" charset="-79"/>
                <a:cs typeface="Arial Hebrew" pitchFamily="2" charset="-79"/>
              </a:rPr>
            </a:br>
            <a:r>
              <a:rPr lang="en-US" sz="1800" dirty="0">
                <a:latin typeface="Arial Hebrew" pitchFamily="2" charset="-79"/>
                <a:cs typeface="Arial Hebrew" pitchFamily="2" charset="-79"/>
              </a:rPr>
              <a:t>Represents the total number of unique customer orders placed in the year.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Total Pizzas Sold: </a:t>
            </a:r>
            <a:r>
              <a:rPr lang="en-US" sz="1800" dirty="0">
                <a:latin typeface="Arial Hebrew" pitchFamily="2" charset="-79"/>
                <a:ea typeface="Arial Unicode MS" panose="020B0604020202020204" pitchFamily="34" charset="-128"/>
                <a:cs typeface="Arial Hebrew" pitchFamily="2" charset="-79"/>
              </a:rPr>
              <a:t>49,574</a:t>
            </a:r>
            <a:br>
              <a:rPr lang="en-US" sz="1800" dirty="0">
                <a:latin typeface="Arial Hebrew" pitchFamily="2" charset="-79"/>
                <a:cs typeface="Arial Hebrew" pitchFamily="2" charset="-79"/>
              </a:rPr>
            </a:br>
            <a:r>
              <a:rPr lang="en-US" sz="1800" dirty="0">
                <a:latin typeface="Arial Hebrew" pitchFamily="2" charset="-79"/>
                <a:cs typeface="Arial Hebrew" pitchFamily="2" charset="-79"/>
              </a:rPr>
              <a:t>Indicates total quantity of pizzas sold across all categories and sizes.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Total Revenue: </a:t>
            </a:r>
            <a:r>
              <a:rPr lang="en-US" sz="1800" dirty="0">
                <a:latin typeface="Arial Hebrew" pitchFamily="2" charset="-79"/>
                <a:ea typeface="Arial Unicode MS" panose="020B0604020202020204" pitchFamily="34" charset="-128"/>
                <a:cs typeface="Arial Hebrew" pitchFamily="2" charset="-79"/>
              </a:rPr>
              <a:t>$817,860.05</a:t>
            </a:r>
            <a:br>
              <a:rPr lang="en-US" sz="1800" dirty="0">
                <a:latin typeface="Arial Hebrew" pitchFamily="2" charset="-79"/>
                <a:cs typeface="Arial Hebrew" pitchFamily="2" charset="-79"/>
              </a:rPr>
            </a:br>
            <a:r>
              <a:rPr lang="en-US" sz="1800" dirty="0">
                <a:latin typeface="Arial Hebrew" pitchFamily="2" charset="-79"/>
                <a:cs typeface="Arial Hebrew" pitchFamily="2" charset="-79"/>
              </a:rPr>
              <a:t>Cumulative revenue generated from pizza sales before applying any costs.</a:t>
            </a:r>
          </a:p>
          <a:p>
            <a:pPr>
              <a:buFont typeface="Wingdings" pitchFamily="2" charset="2"/>
              <a:buChar char="v"/>
            </a:pPr>
            <a:r>
              <a:rPr lang="en-US" sz="1800" dirty="0">
                <a:latin typeface="Arial Hebrew" pitchFamily="2" charset="-79"/>
                <a:cs typeface="Arial Hebrew" pitchFamily="2" charset="-79"/>
              </a:rPr>
              <a:t>Average Order Value (AOV): </a:t>
            </a:r>
            <a:r>
              <a:rPr lang="en-US" sz="1800" dirty="0">
                <a:latin typeface="Arial Hebrew" pitchFamily="2" charset="-79"/>
                <a:ea typeface="Arial Unicode MS" panose="020B0604020202020204" pitchFamily="34" charset="-128"/>
                <a:cs typeface="Arial Hebrew" pitchFamily="2" charset="-79"/>
              </a:rPr>
              <a:t>$38.31</a:t>
            </a:r>
            <a:br>
              <a:rPr lang="en-US" sz="1800" dirty="0">
                <a:latin typeface="Arial Hebrew" pitchFamily="2" charset="-79"/>
                <a:cs typeface="Arial Hebrew" pitchFamily="2" charset="-79"/>
              </a:rPr>
            </a:br>
            <a:r>
              <a:rPr lang="en-US" sz="1800" dirty="0">
                <a:latin typeface="Arial Hebrew" pitchFamily="2" charset="-79"/>
                <a:cs typeface="Arial Hebrew" pitchFamily="2" charset="-79"/>
              </a:rPr>
              <a:t>Revenue per order on average, calculated as total revenue ÷ total unique orders.</a:t>
            </a:r>
          </a:p>
          <a:p>
            <a:pPr>
              <a:buFont typeface="Wingdings" pitchFamily="2" charset="2"/>
              <a:buChar char="v"/>
            </a:pPr>
            <a:endParaRPr lang="en-US" sz="1800" dirty="0">
              <a:latin typeface="Arial Hebrew" pitchFamily="2" charset="-79"/>
              <a:cs typeface="Arial Hebrew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812517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1_Fra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5_Frame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3.xml><?xml version="1.0" encoding="utf-8"?>
<a:theme xmlns:a="http://schemas.openxmlformats.org/drawingml/2006/main" name="6_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{13B6186F-8C62-D34E-9C58-2231A1E16EC6}tf10001124</Template>
  <TotalTime>846</TotalTime>
  <Words>707</Words>
  <Application>Microsoft Macintosh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 Hebrew</vt:lpstr>
      <vt:lpstr>Arial Rounded MT Bold</vt:lpstr>
      <vt:lpstr>Corbel</vt:lpstr>
      <vt:lpstr>Wingdings</vt:lpstr>
      <vt:lpstr>Wingdings 2</vt:lpstr>
      <vt:lpstr>1_Frame</vt:lpstr>
      <vt:lpstr>5_Frame</vt:lpstr>
      <vt:lpstr>6_Frame</vt:lpstr>
      <vt:lpstr>Plato Pizza - Sales Performance Analysis </vt:lpstr>
      <vt:lpstr>Business Objective</vt:lpstr>
      <vt:lpstr>Data Overview</vt:lpstr>
      <vt:lpstr>Data Cleaning (SQL)</vt:lpstr>
      <vt:lpstr>SQL-Based Exploratory Analysis</vt:lpstr>
      <vt:lpstr>Visualization in Tableau</vt:lpstr>
      <vt:lpstr>PowerPoint Presentation</vt:lpstr>
      <vt:lpstr>PowerPoint Presentation</vt:lpstr>
      <vt:lpstr>Key Metrics</vt:lpstr>
      <vt:lpstr>Weekly &amp; Hourly Performance</vt:lpstr>
      <vt:lpstr>Best &amp; Worst Pizzas</vt:lpstr>
      <vt:lpstr>Sales by Category &amp; Size</vt:lpstr>
      <vt:lpstr>Monthly Sales Trend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Sanjana K</cp:lastModifiedBy>
  <cp:revision>34</cp:revision>
  <dcterms:created xsi:type="dcterms:W3CDTF">2013-01-27T09:14:16Z</dcterms:created>
  <dcterms:modified xsi:type="dcterms:W3CDTF">2025-06-27T15:22:25Z</dcterms:modified>
  <cp:category/>
</cp:coreProperties>
</file>