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54036B-3DB5-4559-AB15-2527C6BE959E}">
  <a:tblStyle styleId="{0B54036B-3DB5-4559-AB15-2527C6BE95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51A00-602E-437B-82D6-F90B0E9DAAA3}"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991739d259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991739d259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91739d259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991739d259_1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991739d259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991739d259_1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991739d259_1_9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9947d48fcc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9947d48fcc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991739d259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991739d259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991739d259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2991739d259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91739d259_6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991739d259_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991739d259_6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991739d259_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991739d259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2991739d259_1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991739d259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2991739d259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991739d259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2991739d259_1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91739d259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2991739d259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991739d259_1_2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g2991739d259_1_2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2991739d259_1_2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9988a6df4c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9988a6df4c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91739d259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2991739d259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991739d259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991739d259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991739d259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991739d259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991739d259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2991739d259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991739d259_1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2991739d259_1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991739d259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991739d259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91739d259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991739d259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sp>
      <p:sp>
        <p:nvSpPr>
          <p:cNvPr id="109" name="Google Shape;109;p2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4.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85800" y="514350"/>
            <a:ext cx="7848600" cy="65982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Times New Roman"/>
              <a:buNone/>
            </a:pPr>
            <a:r>
              <a:rPr lang="en" sz="2400" b="1">
                <a:latin typeface="Times New Roman"/>
                <a:ea typeface="Times New Roman"/>
                <a:cs typeface="Times New Roman"/>
                <a:sym typeface="Times New Roman"/>
              </a:rPr>
              <a:t>HUMAN ACTIVITY RECOGNITION </a:t>
            </a:r>
            <a:endParaRPr sz="2400" b="1"/>
          </a:p>
        </p:txBody>
      </p:sp>
      <p:pic>
        <p:nvPicPr>
          <p:cNvPr id="130" name="Google Shape;130;p25" descr="KLE Technological University"/>
          <p:cNvPicPr preferRelativeResize="0"/>
          <p:nvPr/>
        </p:nvPicPr>
        <p:blipFill rotWithShape="1">
          <a:blip r:embed="rId3">
            <a:alphaModFix/>
          </a:blip>
          <a:srcRect/>
          <a:stretch/>
        </p:blipFill>
        <p:spPr>
          <a:xfrm>
            <a:off x="6324249" y="78325"/>
            <a:ext cx="2741426" cy="492600"/>
          </a:xfrm>
          <a:prstGeom prst="rect">
            <a:avLst/>
          </a:prstGeom>
          <a:noFill/>
          <a:ln>
            <a:noFill/>
          </a:ln>
        </p:spPr>
      </p:pic>
      <p:sp>
        <p:nvSpPr>
          <p:cNvPr id="131" name="Google Shape;131;p25"/>
          <p:cNvSpPr txBox="1"/>
          <p:nvPr/>
        </p:nvSpPr>
        <p:spPr>
          <a:xfrm>
            <a:off x="762000" y="4379106"/>
            <a:ext cx="5943600" cy="534000"/>
          </a:xfrm>
          <a:prstGeom prst="rect">
            <a:avLst/>
          </a:prstGeom>
          <a:noFill/>
          <a:ln>
            <a:noFill/>
          </a:ln>
        </p:spPr>
        <p:txBody>
          <a:bodyPr spcFirstLastPara="1" wrap="square" lIns="91425" tIns="45700" rIns="91425" bIns="45700" anchor="t" anchorCtr="0">
            <a:normAutofit fontScale="25000" lnSpcReduction="20000"/>
          </a:bodyPr>
          <a:lstStyle/>
          <a:p>
            <a:pPr marL="0" marR="0" lvl="0" indent="0" algn="l" rtl="0">
              <a:spcBef>
                <a:spcPts val="0"/>
              </a:spcBef>
              <a:spcAft>
                <a:spcPts val="0"/>
              </a:spcAft>
              <a:buClr>
                <a:schemeClr val="dk1"/>
              </a:buClr>
              <a:buSzPts val="450"/>
              <a:buFont typeface="Arial"/>
              <a:buNone/>
            </a:pPr>
            <a:r>
              <a:rPr lang="en" sz="7430" b="0" i="0" u="none" strike="noStrike" cap="none">
                <a:solidFill>
                  <a:schemeClr val="dk1"/>
                </a:solidFill>
                <a:latin typeface="Calibri"/>
                <a:ea typeface="Calibri"/>
                <a:cs typeface="Calibri"/>
                <a:sym typeface="Calibri"/>
              </a:rPr>
              <a:t>Guided by: Dr. Padmashree Desai</a:t>
            </a:r>
            <a:endParaRPr sz="7030"/>
          </a:p>
          <a:p>
            <a:pPr marL="0" marR="0" lvl="0" indent="0" algn="l" rtl="0">
              <a:spcBef>
                <a:spcPts val="360"/>
              </a:spcBef>
              <a:spcAft>
                <a:spcPts val="0"/>
              </a:spcAft>
              <a:buClr>
                <a:srgbClr val="888888"/>
              </a:buClr>
              <a:buSzPct val="100000"/>
              <a:buFont typeface="Arial"/>
              <a:buNone/>
            </a:pPr>
            <a:endParaRPr sz="1800" b="0" i="0" u="none" strike="noStrike" cap="none">
              <a:solidFill>
                <a:schemeClr val="dk1"/>
              </a:solidFill>
              <a:latin typeface="Calibri"/>
              <a:ea typeface="Calibri"/>
              <a:cs typeface="Calibri"/>
              <a:sym typeface="Calibri"/>
            </a:endParaRPr>
          </a:p>
          <a:p>
            <a:pPr marL="0" marR="0" lvl="0" indent="0" algn="r" rtl="0">
              <a:spcBef>
                <a:spcPts val="640"/>
              </a:spcBef>
              <a:spcAft>
                <a:spcPts val="0"/>
              </a:spcAft>
              <a:buClr>
                <a:srgbClr val="888888"/>
              </a:buClr>
              <a:buSzPct val="100000"/>
              <a:buFont typeface="Arial"/>
              <a:buNone/>
            </a:pPr>
            <a:endParaRPr sz="3200" b="0" i="0" u="none" strike="noStrike" cap="none">
              <a:solidFill>
                <a:srgbClr val="888888"/>
              </a:solidFill>
              <a:latin typeface="Calibri"/>
              <a:ea typeface="Calibri"/>
              <a:cs typeface="Calibri"/>
              <a:sym typeface="Calibri"/>
            </a:endParaRPr>
          </a:p>
        </p:txBody>
      </p:sp>
      <p:graphicFrame>
        <p:nvGraphicFramePr>
          <p:cNvPr id="132" name="Google Shape;132;p25"/>
          <p:cNvGraphicFramePr/>
          <p:nvPr/>
        </p:nvGraphicFramePr>
        <p:xfrm>
          <a:off x="829725" y="1857825"/>
          <a:ext cx="7560750" cy="2330305"/>
        </p:xfrm>
        <a:graphic>
          <a:graphicData uri="http://schemas.openxmlformats.org/drawingml/2006/table">
            <a:tbl>
              <a:tblPr>
                <a:noFill/>
                <a:tableStyleId>{0B54036B-3DB5-4559-AB15-2527C6BE959E}</a:tableStyleId>
              </a:tblPr>
              <a:tblGrid>
                <a:gridCol w="1183350">
                  <a:extLst>
                    <a:ext uri="{9D8B030D-6E8A-4147-A177-3AD203B41FA5}">
                      <a16:colId xmlns:a16="http://schemas.microsoft.com/office/drawing/2014/main" val="20000"/>
                    </a:ext>
                  </a:extLst>
                </a:gridCol>
                <a:gridCol w="1840950">
                  <a:extLst>
                    <a:ext uri="{9D8B030D-6E8A-4147-A177-3AD203B41FA5}">
                      <a16:colId xmlns:a16="http://schemas.microsoft.com/office/drawing/2014/main" val="20001"/>
                    </a:ext>
                  </a:extLst>
                </a:gridCol>
                <a:gridCol w="1512150">
                  <a:extLst>
                    <a:ext uri="{9D8B030D-6E8A-4147-A177-3AD203B41FA5}">
                      <a16:colId xmlns:a16="http://schemas.microsoft.com/office/drawing/2014/main" val="20002"/>
                    </a:ext>
                  </a:extLst>
                </a:gridCol>
                <a:gridCol w="1512150">
                  <a:extLst>
                    <a:ext uri="{9D8B030D-6E8A-4147-A177-3AD203B41FA5}">
                      <a16:colId xmlns:a16="http://schemas.microsoft.com/office/drawing/2014/main" val="20003"/>
                    </a:ext>
                  </a:extLst>
                </a:gridCol>
                <a:gridCol w="1512150">
                  <a:extLst>
                    <a:ext uri="{9D8B030D-6E8A-4147-A177-3AD203B41FA5}">
                      <a16:colId xmlns:a16="http://schemas.microsoft.com/office/drawing/2014/main" val="20004"/>
                    </a:ext>
                  </a:extLst>
                </a:gridCol>
              </a:tblGrid>
              <a:tr h="501625">
                <a:tc>
                  <a:txBody>
                    <a:bodyPr/>
                    <a:lstStyle/>
                    <a:p>
                      <a:pPr marL="0" lvl="0" indent="0" algn="ctr" rtl="0">
                        <a:spcBef>
                          <a:spcPts val="0"/>
                        </a:spcBef>
                        <a:spcAft>
                          <a:spcPts val="0"/>
                        </a:spcAft>
                        <a:buClr>
                          <a:schemeClr val="dk1"/>
                        </a:buClr>
                        <a:buFont typeface="Arial"/>
                        <a:buNone/>
                      </a:pPr>
                      <a:r>
                        <a:rPr lang="en" sz="1600" b="1">
                          <a:solidFill>
                            <a:schemeClr val="dk1"/>
                          </a:solidFill>
                          <a:latin typeface="Calibri"/>
                          <a:ea typeface="Calibri"/>
                          <a:cs typeface="Calibri"/>
                          <a:sym typeface="Calibri"/>
                        </a:rPr>
                        <a:t>Sl.No.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600" b="1">
                          <a:solidFill>
                            <a:schemeClr val="dk1"/>
                          </a:solidFill>
                          <a:latin typeface="Calibri"/>
                          <a:ea typeface="Calibri"/>
                          <a:cs typeface="Calibri"/>
                          <a:sym typeface="Calibri"/>
                        </a:rPr>
                        <a:t>Student Name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600" b="1">
                          <a:solidFill>
                            <a:schemeClr val="dk1"/>
                          </a:solidFill>
                          <a:latin typeface="Calibri"/>
                          <a:ea typeface="Calibri"/>
                          <a:cs typeface="Calibri"/>
                          <a:sym typeface="Calibri"/>
                        </a:rPr>
                        <a:t>USN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chemeClr val="dk1"/>
                          </a:solidFill>
                          <a:latin typeface="Calibri"/>
                          <a:ea typeface="Calibri"/>
                          <a:cs typeface="Calibri"/>
                          <a:sym typeface="Calibri"/>
                        </a:rPr>
                        <a:t>Roll Num.</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600" b="1">
                          <a:solidFill>
                            <a:schemeClr val="dk1"/>
                          </a:solidFill>
                          <a:latin typeface="Calibri"/>
                          <a:ea typeface="Calibri"/>
                          <a:cs typeface="Calibri"/>
                          <a:sym typeface="Calibri"/>
                        </a:rPr>
                        <a:t>Division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8525">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Sanjana Hubballi</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01fe21bcs022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505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a:t>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7925">
                <a:tc>
                  <a:txBody>
                    <a:bodyPr/>
                    <a:lstStyle/>
                    <a:p>
                      <a:pPr marL="0" lvl="0" indent="0" algn="ctr" rtl="0">
                        <a:spcBef>
                          <a:spcPts val="0"/>
                        </a:spcBef>
                        <a:spcAft>
                          <a:spcPts val="0"/>
                        </a:spcAft>
                        <a:buNone/>
                      </a:pPr>
                      <a:r>
                        <a:rPr lang="e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Rakshita Wagh</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01fe21bcs280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 545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7925">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Suman Patil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01fe21bcs281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Calibri"/>
                          <a:ea typeface="Calibri"/>
                          <a:cs typeface="Calibri"/>
                          <a:sym typeface="Calibri"/>
                        </a:rPr>
                        <a:t>344</a:t>
                      </a:r>
                      <a:endParaRPr sz="180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C</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7925">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Srajana Naik</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01fe21bcs364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569</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 sz="1800">
                          <a:solidFill>
                            <a:schemeClr val="dk1"/>
                          </a:solidFill>
                          <a:latin typeface="Calibri"/>
                          <a:ea typeface="Calibri"/>
                          <a:cs typeface="Calibri"/>
                          <a:sym typeface="Calibri"/>
                        </a:rPr>
                        <a:t>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33" name="Google Shape;133;p25"/>
          <p:cNvSpPr txBox="1"/>
          <p:nvPr/>
        </p:nvSpPr>
        <p:spPr>
          <a:xfrm>
            <a:off x="3576750" y="1174175"/>
            <a:ext cx="20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TEAM NO: 06</a:t>
            </a:r>
            <a:endParaRPr sz="20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rPr>
              <a:t>Observations from Literature survey</a:t>
            </a:r>
            <a:endParaRPr sz="3100">
              <a:solidFill>
                <a:srgbClr val="CC0000"/>
              </a:solidFill>
            </a:endParaRPr>
          </a:p>
        </p:txBody>
      </p:sp>
      <p:grpSp>
        <p:nvGrpSpPr>
          <p:cNvPr id="214" name="Google Shape;214;p34"/>
          <p:cNvGrpSpPr/>
          <p:nvPr/>
        </p:nvGrpSpPr>
        <p:grpSpPr>
          <a:xfrm>
            <a:off x="104967" y="100922"/>
            <a:ext cx="8994808" cy="655411"/>
            <a:chOff x="89095" y="122669"/>
            <a:chExt cx="11993077" cy="773164"/>
          </a:xfrm>
        </p:grpSpPr>
        <p:pic>
          <p:nvPicPr>
            <p:cNvPr id="215" name="Google Shape;215;p34"/>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16" name="Google Shape;216;p34"/>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graphicFrame>
        <p:nvGraphicFramePr>
          <p:cNvPr id="217" name="Google Shape;217;p34"/>
          <p:cNvGraphicFramePr/>
          <p:nvPr/>
        </p:nvGraphicFramePr>
        <p:xfrm>
          <a:off x="329900" y="857250"/>
          <a:ext cx="8484200" cy="4147605"/>
        </p:xfrm>
        <a:graphic>
          <a:graphicData uri="http://schemas.openxmlformats.org/drawingml/2006/table">
            <a:tbl>
              <a:tblPr firstRow="1" bandRow="1">
                <a:noFill/>
                <a:tableStyleId>{F2D51A00-602E-437B-82D6-F90B0E9DAAA3}</a:tableStyleId>
              </a:tblPr>
              <a:tblGrid>
                <a:gridCol w="4242100">
                  <a:extLst>
                    <a:ext uri="{9D8B030D-6E8A-4147-A177-3AD203B41FA5}">
                      <a16:colId xmlns:a16="http://schemas.microsoft.com/office/drawing/2014/main" val="20000"/>
                    </a:ext>
                  </a:extLst>
                </a:gridCol>
                <a:gridCol w="4242100">
                  <a:extLst>
                    <a:ext uri="{9D8B030D-6E8A-4147-A177-3AD203B41FA5}">
                      <a16:colId xmlns:a16="http://schemas.microsoft.com/office/drawing/2014/main" val="20001"/>
                    </a:ext>
                  </a:extLst>
                </a:gridCol>
              </a:tblGrid>
              <a:tr h="342475">
                <a:tc>
                  <a:txBody>
                    <a:bodyPr/>
                    <a:lstStyle/>
                    <a:p>
                      <a:pPr marL="0" marR="0" lvl="0" indent="0" algn="just" rtl="0">
                        <a:spcBef>
                          <a:spcPts val="0"/>
                        </a:spcBef>
                        <a:spcAft>
                          <a:spcPts val="0"/>
                        </a:spcAft>
                        <a:buNone/>
                      </a:pPr>
                      <a:r>
                        <a:rPr lang="en" sz="1700"/>
                        <a:t>                            </a:t>
                      </a:r>
                      <a:r>
                        <a:rPr lang="en" sz="1700" b="1"/>
                        <a:t> Papers</a:t>
                      </a:r>
                      <a:endParaRPr sz="1700" b="1"/>
                    </a:p>
                  </a:txBody>
                  <a:tcPr marL="91450" marR="91450" marT="45725" marB="45725"/>
                </a:tc>
                <a:tc>
                  <a:txBody>
                    <a:bodyPr/>
                    <a:lstStyle/>
                    <a:p>
                      <a:pPr marL="0" marR="0" lvl="0" indent="0" algn="just" rtl="0">
                        <a:spcBef>
                          <a:spcPts val="0"/>
                        </a:spcBef>
                        <a:spcAft>
                          <a:spcPts val="0"/>
                        </a:spcAft>
                        <a:buNone/>
                      </a:pPr>
                      <a:r>
                        <a:rPr lang="en" sz="1700"/>
                        <a:t>                  </a:t>
                      </a:r>
                      <a:r>
                        <a:rPr lang="en" sz="1700" b="1"/>
                        <a:t>Model Accuracy</a:t>
                      </a:r>
                      <a:endParaRPr sz="1700" b="1"/>
                    </a:p>
                  </a:txBody>
                  <a:tcPr marL="91450" marR="91450" marT="45725" marB="45725"/>
                </a:tc>
                <a:extLst>
                  <a:ext uri="{0D108BD9-81ED-4DB2-BD59-A6C34878D82A}">
                    <a16:rowId xmlns:a16="http://schemas.microsoft.com/office/drawing/2014/main" val="10000"/>
                  </a:ext>
                </a:extLst>
              </a:tr>
              <a:tr h="595600">
                <a:tc>
                  <a:txBody>
                    <a:bodyPr/>
                    <a:lstStyle/>
                    <a:p>
                      <a:pPr marL="0" lvl="0" indent="0" algn="just" rtl="0">
                        <a:spcBef>
                          <a:spcPts val="0"/>
                        </a:spcBef>
                        <a:spcAft>
                          <a:spcPts val="0"/>
                        </a:spcAft>
                        <a:buClr>
                          <a:schemeClr val="dk1"/>
                        </a:buClr>
                        <a:buFont typeface="Arial"/>
                        <a:buNone/>
                      </a:pPr>
                      <a:r>
                        <a:rPr lang="en" sz="1700"/>
                        <a:t>Human activity recognition for elderly people using  machine and deep learning approaches</a:t>
                      </a:r>
                      <a:endParaRPr sz="1700"/>
                    </a:p>
                  </a:txBody>
                  <a:tcPr marL="91450" marR="91450" marT="45725" marB="45725"/>
                </a:tc>
                <a:tc>
                  <a:txBody>
                    <a:bodyPr/>
                    <a:lstStyle/>
                    <a:p>
                      <a:pPr marL="0" lvl="0" indent="0" algn="l" rtl="0">
                        <a:spcBef>
                          <a:spcPts val="0"/>
                        </a:spcBef>
                        <a:spcAft>
                          <a:spcPts val="0"/>
                        </a:spcAft>
                        <a:buClr>
                          <a:schemeClr val="dk1"/>
                        </a:buClr>
                        <a:buFont typeface="Arial"/>
                        <a:buNone/>
                      </a:pPr>
                      <a:r>
                        <a:rPr lang="en" sz="1700"/>
                        <a:t>Long Short-term memory network- 95%</a:t>
                      </a:r>
                      <a:endParaRPr sz="1700"/>
                    </a:p>
                  </a:txBody>
                  <a:tcPr marL="91450" marR="91450" marT="45725" marB="45725"/>
                </a:tc>
                <a:extLst>
                  <a:ext uri="{0D108BD9-81ED-4DB2-BD59-A6C34878D82A}">
                    <a16:rowId xmlns:a16="http://schemas.microsoft.com/office/drawing/2014/main" val="10001"/>
                  </a:ext>
                </a:extLst>
              </a:tr>
              <a:tr h="778975">
                <a:tc>
                  <a:txBody>
                    <a:bodyPr/>
                    <a:lstStyle/>
                    <a:p>
                      <a:pPr marL="0" lvl="0" indent="0" algn="just" rtl="0">
                        <a:spcBef>
                          <a:spcPts val="0"/>
                        </a:spcBef>
                        <a:spcAft>
                          <a:spcPts val="0"/>
                        </a:spcAft>
                        <a:buClr>
                          <a:schemeClr val="dk1"/>
                        </a:buClr>
                        <a:buSzPts val="1600"/>
                        <a:buFont typeface="Arial"/>
                        <a:buNone/>
                      </a:pPr>
                      <a:r>
                        <a:rPr lang="en" sz="1700"/>
                        <a:t>Accelerometer based human activity recognition for patient monitoring using deep neural network</a:t>
                      </a:r>
                      <a:endParaRPr sz="1700"/>
                    </a:p>
                  </a:txBody>
                  <a:tcPr marL="91450" marR="91450" marT="45725" marB="45725"/>
                </a:tc>
                <a:tc>
                  <a:txBody>
                    <a:bodyPr/>
                    <a:lstStyle/>
                    <a:p>
                      <a:pPr marL="0" lvl="0" indent="0" algn="l" rtl="0">
                        <a:spcBef>
                          <a:spcPts val="0"/>
                        </a:spcBef>
                        <a:spcAft>
                          <a:spcPts val="0"/>
                        </a:spcAft>
                        <a:buClr>
                          <a:schemeClr val="dk1"/>
                        </a:buClr>
                        <a:buFont typeface="Arial"/>
                        <a:buNone/>
                      </a:pPr>
                      <a:r>
                        <a:rPr lang="en" sz="1700"/>
                        <a:t>DNN - 94.52% </a:t>
                      </a:r>
                      <a:endParaRPr sz="1700"/>
                    </a:p>
                  </a:txBody>
                  <a:tcPr marL="91450" marR="91450" marT="45725" marB="45725"/>
                </a:tc>
                <a:extLst>
                  <a:ext uri="{0D108BD9-81ED-4DB2-BD59-A6C34878D82A}">
                    <a16:rowId xmlns:a16="http://schemas.microsoft.com/office/drawing/2014/main" val="10002"/>
                  </a:ext>
                </a:extLst>
              </a:tr>
              <a:tr h="848700">
                <a:tc>
                  <a:txBody>
                    <a:bodyPr/>
                    <a:lstStyle/>
                    <a:p>
                      <a:pPr marL="0" lvl="0" indent="0" algn="just" rtl="0">
                        <a:spcBef>
                          <a:spcPts val="0"/>
                        </a:spcBef>
                        <a:spcAft>
                          <a:spcPts val="0"/>
                        </a:spcAft>
                        <a:buClr>
                          <a:schemeClr val="dk1"/>
                        </a:buClr>
                        <a:buFont typeface="Arial"/>
                        <a:buNone/>
                      </a:pPr>
                      <a:r>
                        <a:rPr lang="en" sz="1700"/>
                        <a:t>A study on  Human Activity Recognition using Gyroscope,Accelerometer, Temperature and Humidity Data</a:t>
                      </a:r>
                      <a:endParaRPr sz="1700"/>
                    </a:p>
                  </a:txBody>
                  <a:tcPr marL="91450" marR="91450" marT="45725" marB="45725"/>
                </a:tc>
                <a:tc>
                  <a:txBody>
                    <a:bodyPr/>
                    <a:lstStyle/>
                    <a:p>
                      <a:pPr marL="0" marR="0" lvl="0" indent="0" algn="l" rtl="0">
                        <a:spcBef>
                          <a:spcPts val="0"/>
                        </a:spcBef>
                        <a:spcAft>
                          <a:spcPts val="0"/>
                        </a:spcAft>
                        <a:buNone/>
                      </a:pPr>
                      <a:r>
                        <a:rPr lang="en" sz="1700"/>
                        <a:t>Random Forest - 99.86%</a:t>
                      </a:r>
                      <a:endParaRPr sz="1700"/>
                    </a:p>
                  </a:txBody>
                  <a:tcPr marL="91450" marR="91450" marT="45725" marB="45725"/>
                </a:tc>
                <a:extLst>
                  <a:ext uri="{0D108BD9-81ED-4DB2-BD59-A6C34878D82A}">
                    <a16:rowId xmlns:a16="http://schemas.microsoft.com/office/drawing/2014/main" val="10003"/>
                  </a:ext>
                </a:extLst>
              </a:tr>
              <a:tr h="595600">
                <a:tc>
                  <a:txBody>
                    <a:bodyPr/>
                    <a:lstStyle/>
                    <a:p>
                      <a:pPr marL="0" lvl="0" indent="0" algn="just" rtl="0">
                        <a:spcBef>
                          <a:spcPts val="0"/>
                        </a:spcBef>
                        <a:spcAft>
                          <a:spcPts val="0"/>
                        </a:spcAft>
                        <a:buClr>
                          <a:schemeClr val="dk1"/>
                        </a:buClr>
                        <a:buFont typeface="Arial"/>
                        <a:buNone/>
                      </a:pPr>
                      <a:r>
                        <a:rPr lang="en" sz="1700"/>
                        <a:t>Human activity recognition using android smartphone</a:t>
                      </a:r>
                      <a:endParaRPr sz="1700"/>
                    </a:p>
                  </a:txBody>
                  <a:tcPr marL="91450" marR="91450" marT="45725" marB="45725"/>
                </a:tc>
                <a:tc>
                  <a:txBody>
                    <a:bodyPr/>
                    <a:lstStyle/>
                    <a:p>
                      <a:pPr marL="0" marR="0" lvl="0" indent="0" algn="l" rtl="0">
                        <a:spcBef>
                          <a:spcPts val="0"/>
                        </a:spcBef>
                        <a:spcAft>
                          <a:spcPts val="0"/>
                        </a:spcAft>
                        <a:buNone/>
                      </a:pPr>
                      <a:r>
                        <a:rPr lang="en" sz="1700"/>
                        <a:t> Clustered KNN - 92%  </a:t>
                      </a:r>
                      <a:endParaRPr sz="1700"/>
                    </a:p>
                    <a:p>
                      <a:pPr marL="0" marR="0" lvl="0" indent="0" algn="l" rtl="0">
                        <a:spcBef>
                          <a:spcPts val="0"/>
                        </a:spcBef>
                        <a:spcAft>
                          <a:spcPts val="0"/>
                        </a:spcAft>
                        <a:buNone/>
                      </a:pPr>
                      <a:r>
                        <a:rPr lang="en" sz="1700"/>
                        <a:t>   </a:t>
                      </a:r>
                      <a:endParaRPr sz="1700"/>
                    </a:p>
                  </a:txBody>
                  <a:tcPr marL="91450" marR="91450" marT="45725" marB="45725"/>
                </a:tc>
                <a:extLst>
                  <a:ext uri="{0D108BD9-81ED-4DB2-BD59-A6C34878D82A}">
                    <a16:rowId xmlns:a16="http://schemas.microsoft.com/office/drawing/2014/main" val="10004"/>
                  </a:ext>
                </a:extLst>
              </a:tr>
              <a:tr h="840475">
                <a:tc>
                  <a:txBody>
                    <a:bodyPr/>
                    <a:lstStyle/>
                    <a:p>
                      <a:pPr marL="0" lvl="0" indent="0" algn="just" rtl="0">
                        <a:spcBef>
                          <a:spcPts val="0"/>
                        </a:spcBef>
                        <a:spcAft>
                          <a:spcPts val="0"/>
                        </a:spcAft>
                        <a:buClr>
                          <a:schemeClr val="dk1"/>
                        </a:buClr>
                        <a:buSzPts val="1600"/>
                        <a:buFont typeface="Arial"/>
                        <a:buNone/>
                      </a:pPr>
                      <a:r>
                        <a:rPr lang="en" sz="1700"/>
                        <a:t>Human Activity Recognition using neural networks</a:t>
                      </a:r>
                      <a:endParaRPr sz="1700"/>
                    </a:p>
                  </a:txBody>
                  <a:tcPr marL="91450" marR="91450" marT="45725" marB="45725"/>
                </a:tc>
                <a:tc>
                  <a:txBody>
                    <a:bodyPr/>
                    <a:lstStyle/>
                    <a:p>
                      <a:pPr marL="0" marR="0" lvl="0" indent="0" algn="l" rtl="0">
                        <a:spcBef>
                          <a:spcPts val="0"/>
                        </a:spcBef>
                        <a:spcAft>
                          <a:spcPts val="0"/>
                        </a:spcAft>
                        <a:buNone/>
                      </a:pPr>
                      <a:r>
                        <a:rPr lang="en" sz="1700"/>
                        <a:t> 2 Layer Feed Forward Network-  99.08%  </a:t>
                      </a:r>
                      <a:endParaRPr sz="17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latin typeface="Calibri"/>
                <a:ea typeface="Calibri"/>
                <a:cs typeface="Calibri"/>
                <a:sym typeface="Calibri"/>
              </a:rPr>
              <a:t>Problem Statement</a:t>
            </a:r>
            <a:endParaRPr>
              <a:solidFill>
                <a:srgbClr val="CC0000"/>
              </a:solidFill>
            </a:endParaRPr>
          </a:p>
        </p:txBody>
      </p:sp>
      <p:grpSp>
        <p:nvGrpSpPr>
          <p:cNvPr id="224" name="Google Shape;224;p35"/>
          <p:cNvGrpSpPr/>
          <p:nvPr/>
        </p:nvGrpSpPr>
        <p:grpSpPr>
          <a:xfrm>
            <a:off x="149192" y="87547"/>
            <a:ext cx="8994808" cy="655411"/>
            <a:chOff x="89095" y="122669"/>
            <a:chExt cx="11993077" cy="773164"/>
          </a:xfrm>
        </p:grpSpPr>
        <p:pic>
          <p:nvPicPr>
            <p:cNvPr id="225" name="Google Shape;225;p35"/>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26" name="Google Shape;226;p35"/>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227" name="Google Shape;227;p35"/>
          <p:cNvSpPr txBox="1">
            <a:spLocks noGrp="1"/>
          </p:cNvSpPr>
          <p:nvPr>
            <p:ph type="body" idx="1"/>
          </p:nvPr>
        </p:nvSpPr>
        <p:spPr>
          <a:xfrm>
            <a:off x="211200" y="998650"/>
            <a:ext cx="8484600" cy="35457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000000"/>
              </a:buClr>
              <a:buSzPts val="2000"/>
              <a:buNone/>
            </a:pPr>
            <a:r>
              <a:rPr lang="en" sz="1800">
                <a:solidFill>
                  <a:srgbClr val="000000"/>
                </a:solidFill>
              </a:rPr>
              <a:t>D</a:t>
            </a:r>
            <a:r>
              <a:rPr lang="en" sz="1800" i="0" u="none" strike="noStrike">
                <a:solidFill>
                  <a:srgbClr val="000000"/>
                </a:solidFill>
              </a:rPr>
              <a:t>evelop an AI based system with low power consumption for recognizing the human activities using sensor data.</a:t>
            </a:r>
            <a:endParaRPr sz="1800">
              <a:solidFill>
                <a:srgbClr val="000000"/>
              </a:solidFill>
            </a:endParaRPr>
          </a:p>
          <a:p>
            <a:pPr marL="0" lvl="0" indent="0" algn="just" rtl="0">
              <a:spcBef>
                <a:spcPts val="400"/>
              </a:spcBef>
              <a:spcAft>
                <a:spcPts val="0"/>
              </a:spcAft>
              <a:buClr>
                <a:schemeClr val="dk1"/>
              </a:buClr>
              <a:buSzPts val="2000"/>
              <a:buFont typeface="Arial"/>
              <a:buNone/>
            </a:pPr>
            <a:endParaRPr sz="2850">
              <a:solidFill>
                <a:srgbClr val="000000"/>
              </a:solidFill>
            </a:endParaRPr>
          </a:p>
          <a:p>
            <a:pPr marL="0" lvl="0" indent="0" algn="l" rtl="0">
              <a:spcBef>
                <a:spcPts val="0"/>
              </a:spcBef>
              <a:spcAft>
                <a:spcPts val="0"/>
              </a:spcAft>
              <a:buClr>
                <a:schemeClr val="dk1"/>
              </a:buClr>
              <a:buFont typeface="Arial"/>
              <a:buNone/>
            </a:pPr>
            <a:r>
              <a:rPr lang="en" sz="1800"/>
              <a:t>  </a:t>
            </a:r>
            <a:endParaRPr sz="2000">
              <a:solidFill>
                <a:srgbClr val="000000"/>
              </a:solidFill>
            </a:endParaRPr>
          </a:p>
        </p:txBody>
      </p:sp>
      <p:sp>
        <p:nvSpPr>
          <p:cNvPr id="228" name="Google Shape;228;p35"/>
          <p:cNvSpPr/>
          <p:nvPr/>
        </p:nvSpPr>
        <p:spPr>
          <a:xfrm>
            <a:off x="3503738" y="2335775"/>
            <a:ext cx="2069100" cy="96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AI based system</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Random forest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(Adafruit feather M0 adalogger)</a:t>
            </a:r>
            <a:endParaRPr>
              <a:latin typeface="Calibri"/>
              <a:ea typeface="Calibri"/>
              <a:cs typeface="Calibri"/>
              <a:sym typeface="Calibri"/>
            </a:endParaRPr>
          </a:p>
        </p:txBody>
      </p:sp>
      <p:sp>
        <p:nvSpPr>
          <p:cNvPr id="229" name="Google Shape;229;p35"/>
          <p:cNvSpPr/>
          <p:nvPr/>
        </p:nvSpPr>
        <p:spPr>
          <a:xfrm>
            <a:off x="6448475" y="2485200"/>
            <a:ext cx="2143200" cy="78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A:The person is Sitting.</a:t>
            </a:r>
            <a:endParaRPr>
              <a:latin typeface="Calibri"/>
              <a:ea typeface="Calibri"/>
              <a:cs typeface="Calibri"/>
              <a:sym typeface="Calibri"/>
            </a:endParaRPr>
          </a:p>
        </p:txBody>
      </p:sp>
      <p:sp>
        <p:nvSpPr>
          <p:cNvPr id="230" name="Google Shape;230;p35"/>
          <p:cNvSpPr txBox="1"/>
          <p:nvPr/>
        </p:nvSpPr>
        <p:spPr>
          <a:xfrm>
            <a:off x="367200" y="3406925"/>
            <a:ext cx="2876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Q:In which activity the person is involved?</a:t>
            </a:r>
            <a:endParaRPr sz="1800">
              <a:solidFill>
                <a:schemeClr val="dk1"/>
              </a:solidFill>
              <a:latin typeface="Calibri"/>
              <a:ea typeface="Calibri"/>
              <a:cs typeface="Calibri"/>
              <a:sym typeface="Calibri"/>
            </a:endParaRPr>
          </a:p>
        </p:txBody>
      </p:sp>
      <p:sp>
        <p:nvSpPr>
          <p:cNvPr id="231" name="Google Shape;231;p35"/>
          <p:cNvSpPr/>
          <p:nvPr/>
        </p:nvSpPr>
        <p:spPr>
          <a:xfrm>
            <a:off x="2799925" y="2619125"/>
            <a:ext cx="663000" cy="39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2" name="Google Shape;232;p35"/>
          <p:cNvSpPr/>
          <p:nvPr/>
        </p:nvSpPr>
        <p:spPr>
          <a:xfrm>
            <a:off x="5656463" y="2619125"/>
            <a:ext cx="733200" cy="39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3" name="Google Shape;233;p35"/>
          <p:cNvSpPr/>
          <p:nvPr/>
        </p:nvSpPr>
        <p:spPr>
          <a:xfrm>
            <a:off x="304800" y="2225225"/>
            <a:ext cx="2454300" cy="118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34" name="Google Shape;234;p35"/>
          <p:cNvPicPr preferRelativeResize="0"/>
          <p:nvPr/>
        </p:nvPicPr>
        <p:blipFill rotWithShape="1">
          <a:blip r:embed="rId4">
            <a:alphaModFix/>
          </a:blip>
          <a:srcRect l="49997" b="57839"/>
          <a:stretch/>
        </p:blipFill>
        <p:spPr>
          <a:xfrm>
            <a:off x="435763" y="2359438"/>
            <a:ext cx="2192374" cy="913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grpSp>
        <p:nvGrpSpPr>
          <p:cNvPr id="239" name="Google Shape;239;p36"/>
          <p:cNvGrpSpPr/>
          <p:nvPr/>
        </p:nvGrpSpPr>
        <p:grpSpPr>
          <a:xfrm>
            <a:off x="149192" y="87547"/>
            <a:ext cx="8994825" cy="655481"/>
            <a:chOff x="89095" y="122669"/>
            <a:chExt cx="11993100" cy="773246"/>
          </a:xfrm>
        </p:grpSpPr>
        <p:pic>
          <p:nvPicPr>
            <p:cNvPr id="240" name="Google Shape;240;p36"/>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41" name="Google Shape;241;p36"/>
            <p:cNvCxnSpPr/>
            <p:nvPr/>
          </p:nvCxnSpPr>
          <p:spPr>
            <a:xfrm>
              <a:off x="89095" y="875515"/>
              <a:ext cx="11993100" cy="20400"/>
            </a:xfrm>
            <a:prstGeom prst="straightConnector1">
              <a:avLst/>
            </a:prstGeom>
            <a:noFill/>
            <a:ln w="9525" cap="flat" cmpd="sng">
              <a:solidFill>
                <a:srgbClr val="E4948A"/>
              </a:solidFill>
              <a:prstDash val="solid"/>
              <a:round/>
              <a:headEnd type="none" w="sm" len="sm"/>
              <a:tailEnd type="none" w="sm" len="sm"/>
            </a:ln>
          </p:spPr>
        </p:cxnSp>
      </p:grpSp>
      <p:sp>
        <p:nvSpPr>
          <p:cNvPr id="242" name="Google Shape;242;p36"/>
          <p:cNvSpPr txBox="1"/>
          <p:nvPr/>
        </p:nvSpPr>
        <p:spPr>
          <a:xfrm>
            <a:off x="149200" y="87538"/>
            <a:ext cx="4709100" cy="65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b="1">
                <a:solidFill>
                  <a:srgbClr val="CC0000"/>
                </a:solidFill>
                <a:latin typeface="Calibri"/>
                <a:ea typeface="Calibri"/>
                <a:cs typeface="Calibri"/>
                <a:sym typeface="Calibri"/>
              </a:rPr>
              <a:t>Objectives</a:t>
            </a:r>
            <a:endParaRPr sz="3200" b="1">
              <a:solidFill>
                <a:srgbClr val="CC0000"/>
              </a:solidFill>
              <a:latin typeface="Calibri"/>
              <a:ea typeface="Calibri"/>
              <a:cs typeface="Calibri"/>
              <a:sym typeface="Calibri"/>
            </a:endParaRPr>
          </a:p>
        </p:txBody>
      </p:sp>
      <p:sp>
        <p:nvSpPr>
          <p:cNvPr id="243" name="Google Shape;243;p36"/>
          <p:cNvSpPr txBox="1"/>
          <p:nvPr/>
        </p:nvSpPr>
        <p:spPr>
          <a:xfrm>
            <a:off x="149200" y="877425"/>
            <a:ext cx="8126400" cy="2970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342900" lvl="0" indent="-352425" algn="just" rtl="0">
              <a:spcBef>
                <a:spcPts val="0"/>
              </a:spcBef>
              <a:spcAft>
                <a:spcPts val="0"/>
              </a:spcAft>
              <a:buClr>
                <a:schemeClr val="dk1"/>
              </a:buClr>
              <a:buSzPts val="2150"/>
              <a:buChar char="•"/>
            </a:pPr>
            <a:r>
              <a:rPr lang="en" sz="2150">
                <a:solidFill>
                  <a:schemeClr val="dk1"/>
                </a:solidFill>
                <a:latin typeface="Calibri"/>
                <a:ea typeface="Calibri"/>
                <a:cs typeface="Calibri"/>
                <a:sym typeface="Calibri"/>
              </a:rPr>
              <a:t>Build an AI model to recognize human activities such as walking, shuffling, standing, stairs(ascending), stairs(descending), sitting, lying based on accelerometer data.</a:t>
            </a:r>
            <a:endParaRPr sz="2150">
              <a:solidFill>
                <a:schemeClr val="dk1"/>
              </a:solidFill>
              <a:latin typeface="Calibri"/>
              <a:ea typeface="Calibri"/>
              <a:cs typeface="Calibri"/>
              <a:sym typeface="Calibri"/>
            </a:endParaRPr>
          </a:p>
          <a:p>
            <a:pPr marL="342900" lvl="0" indent="-365125" algn="just" rtl="0">
              <a:spcBef>
                <a:spcPts val="400"/>
              </a:spcBef>
              <a:spcAft>
                <a:spcPts val="0"/>
              </a:spcAft>
              <a:buClr>
                <a:schemeClr val="dk1"/>
              </a:buClr>
              <a:buSzPts val="2150"/>
              <a:buChar char="•"/>
            </a:pPr>
            <a:r>
              <a:rPr lang="en" sz="2150">
                <a:solidFill>
                  <a:schemeClr val="dk1"/>
                </a:solidFill>
                <a:latin typeface="Calibri"/>
                <a:ea typeface="Calibri"/>
                <a:cs typeface="Calibri"/>
                <a:sym typeface="Calibri"/>
              </a:rPr>
              <a:t>Deploy and test on the real time development board(</a:t>
            </a:r>
            <a:r>
              <a:rPr lang="en" sz="2150">
                <a:solidFill>
                  <a:srgbClr val="333333"/>
                </a:solidFill>
                <a:highlight>
                  <a:schemeClr val="lt1"/>
                </a:highlight>
                <a:latin typeface="Calibri"/>
                <a:ea typeface="Calibri"/>
                <a:cs typeface="Calibri"/>
                <a:sym typeface="Calibri"/>
              </a:rPr>
              <a:t>Adafruit Feather M0 Adalogger</a:t>
            </a:r>
            <a:r>
              <a:rPr lang="en" sz="2150">
                <a:solidFill>
                  <a:schemeClr val="dk1"/>
                </a:solidFill>
                <a:latin typeface="Calibri"/>
                <a:ea typeface="Calibri"/>
                <a:cs typeface="Calibri"/>
                <a:sym typeface="Calibri"/>
              </a:rPr>
              <a:t>)</a:t>
            </a:r>
            <a:endParaRPr sz="2150">
              <a:solidFill>
                <a:srgbClr val="FF0000"/>
              </a:solidFill>
              <a:latin typeface="Calibri"/>
              <a:ea typeface="Calibri"/>
              <a:cs typeface="Calibri"/>
              <a:sym typeface="Calibri"/>
            </a:endParaRPr>
          </a:p>
          <a:p>
            <a:pPr marL="342900" lvl="0" indent="-352425" algn="just" rtl="0">
              <a:spcBef>
                <a:spcPts val="0"/>
              </a:spcBef>
              <a:spcAft>
                <a:spcPts val="0"/>
              </a:spcAft>
              <a:buClr>
                <a:schemeClr val="dk1"/>
              </a:buClr>
              <a:buSzPts val="2150"/>
              <a:buChar char="•"/>
            </a:pPr>
            <a:r>
              <a:rPr lang="en" sz="2150">
                <a:solidFill>
                  <a:srgbClr val="1F1F1F"/>
                </a:solidFill>
                <a:highlight>
                  <a:srgbClr val="FFFFFF"/>
                </a:highlight>
                <a:latin typeface="Calibri"/>
                <a:ea typeface="Calibri"/>
                <a:cs typeface="Calibri"/>
                <a:sym typeface="Calibri"/>
              </a:rPr>
              <a:t>Optimize the model for low power consumption.</a:t>
            </a:r>
            <a:r>
              <a:rPr lang="en" sz="2150">
                <a:solidFill>
                  <a:srgbClr val="FF0000"/>
                </a:solidFill>
                <a:latin typeface="Calibri"/>
                <a:ea typeface="Calibri"/>
                <a:cs typeface="Calibri"/>
                <a:sym typeface="Calibri"/>
              </a:rPr>
              <a:t> </a:t>
            </a:r>
            <a:endParaRPr sz="2150">
              <a:solidFill>
                <a:schemeClr val="dk1"/>
              </a:solidFill>
              <a:latin typeface="Calibri"/>
              <a:ea typeface="Calibri"/>
              <a:cs typeface="Calibri"/>
              <a:sym typeface="Calibri"/>
            </a:endParaRPr>
          </a:p>
          <a:p>
            <a:pPr marL="342900" lvl="0" indent="0" algn="just" rtl="0">
              <a:spcBef>
                <a:spcPts val="400"/>
              </a:spcBef>
              <a:spcAft>
                <a:spcPts val="0"/>
              </a:spcAft>
              <a:buNone/>
            </a:pPr>
            <a:endParaRPr sz="2150">
              <a:solidFill>
                <a:srgbClr val="1F1F1F"/>
              </a:solidFill>
              <a:highlight>
                <a:srgbClr val="FFFFFF"/>
              </a:highlight>
              <a:latin typeface="Calibri"/>
              <a:ea typeface="Calibri"/>
              <a:cs typeface="Calibri"/>
              <a:sym typeface="Calibri"/>
            </a:endParaRPr>
          </a:p>
          <a:p>
            <a:pPr marL="342900" lvl="0" indent="0" algn="just" rtl="0">
              <a:spcBef>
                <a:spcPts val="400"/>
              </a:spcBef>
              <a:spcAft>
                <a:spcPts val="0"/>
              </a:spcAft>
              <a:buNone/>
            </a:pPr>
            <a:endParaRPr sz="2150">
              <a:solidFill>
                <a:schemeClr val="dk1"/>
              </a:solidFill>
              <a:latin typeface="Calibri"/>
              <a:ea typeface="Calibri"/>
              <a:cs typeface="Calibri"/>
              <a:sym typeface="Calibri"/>
            </a:endParaRPr>
          </a:p>
          <a:p>
            <a:pPr marL="342900" lvl="0" indent="0" algn="just" rtl="0">
              <a:spcBef>
                <a:spcPts val="400"/>
              </a:spcBef>
              <a:spcAft>
                <a:spcPts val="0"/>
              </a:spcAft>
              <a:buNone/>
            </a:pPr>
            <a:endParaRPr sz="215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288850" y="49225"/>
            <a:ext cx="79248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Calibri"/>
              <a:buNone/>
            </a:pPr>
            <a:r>
              <a:rPr lang="en" sz="3200" b="1">
                <a:solidFill>
                  <a:srgbClr val="CC0000"/>
                </a:solidFill>
                <a:latin typeface="Calibri"/>
                <a:ea typeface="Calibri"/>
                <a:cs typeface="Calibri"/>
                <a:sym typeface="Calibri"/>
              </a:rPr>
              <a:t>Scope and Constraints</a:t>
            </a:r>
            <a:endParaRPr sz="4800">
              <a:solidFill>
                <a:srgbClr val="CC0000"/>
              </a:solidFill>
            </a:endParaRPr>
          </a:p>
        </p:txBody>
      </p:sp>
      <p:grpSp>
        <p:nvGrpSpPr>
          <p:cNvPr id="249" name="Google Shape;249;p37"/>
          <p:cNvGrpSpPr/>
          <p:nvPr/>
        </p:nvGrpSpPr>
        <p:grpSpPr>
          <a:xfrm>
            <a:off x="149192" y="87546"/>
            <a:ext cx="8994808" cy="655403"/>
            <a:chOff x="89095" y="122669"/>
            <a:chExt cx="11993077" cy="773164"/>
          </a:xfrm>
        </p:grpSpPr>
        <p:pic>
          <p:nvPicPr>
            <p:cNvPr id="250" name="Google Shape;250;p37"/>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51" name="Google Shape;251;p37"/>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252" name="Google Shape;252;p37"/>
          <p:cNvSpPr txBox="1">
            <a:spLocks noGrp="1"/>
          </p:cNvSpPr>
          <p:nvPr>
            <p:ph type="body" idx="1"/>
          </p:nvPr>
        </p:nvSpPr>
        <p:spPr>
          <a:xfrm>
            <a:off x="288851" y="943061"/>
            <a:ext cx="8229600" cy="339447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800"/>
              <a:buNone/>
            </a:pPr>
            <a:endParaRPr sz="1800"/>
          </a:p>
          <a:p>
            <a:pPr marL="342900" lvl="0" indent="-355600" algn="just" rtl="0">
              <a:spcBef>
                <a:spcPts val="320"/>
              </a:spcBef>
              <a:spcAft>
                <a:spcPts val="0"/>
              </a:spcAft>
              <a:buClr>
                <a:schemeClr val="dk1"/>
              </a:buClr>
              <a:buSzPts val="1800"/>
              <a:buChar char="•"/>
            </a:pPr>
            <a:r>
              <a:rPr lang="en" sz="1800"/>
              <a:t>The project will focus on recognising human activities like </a:t>
            </a:r>
            <a:r>
              <a:rPr lang="en" sz="1850"/>
              <a:t>walking, shuffling, standing, stairs(ascending), stairs(descending), sitting, lying</a:t>
            </a:r>
            <a:r>
              <a:rPr lang="en" sz="1800"/>
              <a:t> .</a:t>
            </a:r>
            <a:endParaRPr sz="1800"/>
          </a:p>
          <a:p>
            <a:pPr marL="342900" lvl="0" indent="-355600" algn="just" rtl="0">
              <a:spcBef>
                <a:spcPts val="320"/>
              </a:spcBef>
              <a:spcAft>
                <a:spcPts val="0"/>
              </a:spcAft>
              <a:buSzPts val="1800"/>
              <a:buChar char="•"/>
            </a:pPr>
            <a:r>
              <a:rPr lang="en" sz="1800"/>
              <a:t>This model will be deployed on Adafruit feather M0 adalogger.</a:t>
            </a:r>
            <a:endParaRPr sz="1800"/>
          </a:p>
          <a:p>
            <a:pPr marL="342900" lvl="0" indent="-355600" algn="just" rtl="0">
              <a:spcBef>
                <a:spcPts val="320"/>
              </a:spcBef>
              <a:spcAft>
                <a:spcPts val="0"/>
              </a:spcAft>
              <a:buClr>
                <a:schemeClr val="dk1"/>
              </a:buClr>
              <a:buSzPts val="1800"/>
              <a:buChar char="•"/>
            </a:pPr>
            <a:r>
              <a:rPr lang="en" sz="1800"/>
              <a:t>Ethical guidelines must be followed when dealing with personal data to protect privacy of individuals.</a:t>
            </a:r>
            <a:endParaRPr sz="1800"/>
          </a:p>
          <a:p>
            <a:pPr marL="342900" lvl="0" indent="-355600" algn="just" rtl="0">
              <a:spcBef>
                <a:spcPts val="320"/>
              </a:spcBef>
              <a:spcAft>
                <a:spcPts val="0"/>
              </a:spcAft>
              <a:buClr>
                <a:schemeClr val="dk1"/>
              </a:buClr>
              <a:buSzPts val="1800"/>
              <a:buChar char="•"/>
            </a:pPr>
            <a:r>
              <a:rPr lang="en" sz="1800"/>
              <a:t>Algorithmic limitations may impact the recognition of specific activities or introduce errors in the recognition process.</a:t>
            </a:r>
            <a:endParaRPr sz="1800"/>
          </a:p>
          <a:p>
            <a:pPr marL="0" lvl="0" indent="0" algn="l" rtl="0">
              <a:spcBef>
                <a:spcPts val="320"/>
              </a:spcBef>
              <a:spcAft>
                <a:spcPts val="0"/>
              </a:spcAft>
              <a:buClr>
                <a:schemeClr val="dk1"/>
              </a:buClr>
              <a:buSzPts val="1600"/>
              <a:buNone/>
            </a:pPr>
            <a:endParaRPr sz="1800"/>
          </a:p>
          <a:p>
            <a:pPr marL="342900" lvl="0" indent="-241300" algn="l" rtl="0">
              <a:spcBef>
                <a:spcPts val="320"/>
              </a:spcBef>
              <a:spcAft>
                <a:spcPts val="0"/>
              </a:spcAft>
              <a:buClr>
                <a:schemeClr val="dk1"/>
              </a:buClr>
              <a:buSzPts val="1600"/>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Clr>
                <a:schemeClr val="dk1"/>
              </a:buClr>
              <a:buSzPts val="2400"/>
              <a:buFont typeface="Calibri"/>
              <a:buNone/>
            </a:pPr>
            <a:r>
              <a:rPr lang="en" sz="2600" b="1">
                <a:solidFill>
                  <a:srgbClr val="CC0000"/>
                </a:solidFill>
                <a:latin typeface="Calibri"/>
                <a:ea typeface="Calibri"/>
                <a:cs typeface="Calibri"/>
                <a:sym typeface="Calibri"/>
              </a:rPr>
              <a:t>Functional &amp; Non-Functional requirements</a:t>
            </a:r>
            <a:endParaRPr sz="2600" b="1">
              <a:solidFill>
                <a:srgbClr val="CC0000"/>
              </a:solidFill>
              <a:latin typeface="Calibri"/>
              <a:ea typeface="Calibri"/>
              <a:cs typeface="Calibri"/>
              <a:sym typeface="Calibri"/>
            </a:endParaRPr>
          </a:p>
        </p:txBody>
      </p:sp>
      <p:grpSp>
        <p:nvGrpSpPr>
          <p:cNvPr id="258" name="Google Shape;258;p38"/>
          <p:cNvGrpSpPr/>
          <p:nvPr/>
        </p:nvGrpSpPr>
        <p:grpSpPr>
          <a:xfrm>
            <a:off x="149192" y="87546"/>
            <a:ext cx="8994808" cy="655403"/>
            <a:chOff x="89095" y="122669"/>
            <a:chExt cx="11993077" cy="773164"/>
          </a:xfrm>
        </p:grpSpPr>
        <p:pic>
          <p:nvPicPr>
            <p:cNvPr id="259" name="Google Shape;259;p38"/>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60" name="Google Shape;260;p38"/>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261" name="Google Shape;261;p38"/>
          <p:cNvSpPr txBox="1">
            <a:spLocks noGrp="1"/>
          </p:cNvSpPr>
          <p:nvPr>
            <p:ph type="body" idx="1"/>
          </p:nvPr>
        </p:nvSpPr>
        <p:spPr>
          <a:xfrm>
            <a:off x="304800" y="944390"/>
            <a:ext cx="8229600" cy="3394472"/>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spcBef>
                <a:spcPts val="0"/>
              </a:spcBef>
              <a:spcAft>
                <a:spcPts val="0"/>
              </a:spcAft>
              <a:buClr>
                <a:schemeClr val="dk1"/>
              </a:buClr>
              <a:buSzPct val="74074"/>
              <a:buNone/>
            </a:pPr>
            <a:r>
              <a:rPr lang="en" sz="2700" b="1" u="sng"/>
              <a:t>Functional Requirements:</a:t>
            </a:r>
            <a:endParaRPr sz="2700" b="1" u="sng"/>
          </a:p>
          <a:p>
            <a:pPr marL="457200" lvl="0" indent="-341709" algn="l" rtl="0">
              <a:spcBef>
                <a:spcPts val="351"/>
              </a:spcBef>
              <a:spcAft>
                <a:spcPts val="0"/>
              </a:spcAft>
              <a:buSzPct val="100000"/>
              <a:buAutoNum type="arabicPeriod"/>
            </a:pPr>
            <a:r>
              <a:rPr lang="en" sz="2850"/>
              <a:t>The user shall be able to give the input as the accelerometer data.</a:t>
            </a:r>
            <a:endParaRPr sz="2850"/>
          </a:p>
          <a:p>
            <a:pPr marL="457200" lvl="0" indent="-341709" algn="l" rtl="0">
              <a:spcBef>
                <a:spcPts val="0"/>
              </a:spcBef>
              <a:spcAft>
                <a:spcPts val="0"/>
              </a:spcAft>
              <a:buSzPct val="100000"/>
              <a:buAutoNum type="arabicPeriod"/>
            </a:pPr>
            <a:r>
              <a:rPr lang="en" sz="2850"/>
              <a:t>The system shall be able to analyze the accelerometer data.</a:t>
            </a:r>
            <a:endParaRPr sz="2850"/>
          </a:p>
          <a:p>
            <a:pPr marL="457200" lvl="0" indent="-341709" algn="l" rtl="0">
              <a:spcBef>
                <a:spcPts val="0"/>
              </a:spcBef>
              <a:spcAft>
                <a:spcPts val="0"/>
              </a:spcAft>
              <a:buSzPct val="100000"/>
              <a:buAutoNum type="arabicPeriod"/>
            </a:pPr>
            <a:r>
              <a:rPr lang="en" sz="2850"/>
              <a:t>The system shall be able to recognize human activities such as walking, sitting, standing, lying, stairs(ascend/descend) and shuffling.</a:t>
            </a:r>
            <a:endParaRPr sz="2850"/>
          </a:p>
          <a:p>
            <a:pPr marL="457200" lvl="0" indent="0" algn="l" rtl="0">
              <a:spcBef>
                <a:spcPts val="351"/>
              </a:spcBef>
              <a:spcAft>
                <a:spcPts val="0"/>
              </a:spcAft>
              <a:buNone/>
            </a:pPr>
            <a:endParaRPr sz="2700"/>
          </a:p>
          <a:p>
            <a:pPr marL="0" lvl="0" indent="0" algn="l" rtl="0">
              <a:spcBef>
                <a:spcPts val="370"/>
              </a:spcBef>
              <a:spcAft>
                <a:spcPts val="0"/>
              </a:spcAft>
              <a:buClr>
                <a:schemeClr val="dk1"/>
              </a:buClr>
              <a:buSzPct val="74074"/>
              <a:buNone/>
            </a:pPr>
            <a:r>
              <a:rPr lang="en" sz="2700" b="1" u="sng"/>
              <a:t>Non-Functional Requirements:</a:t>
            </a:r>
            <a:endParaRPr sz="2700"/>
          </a:p>
          <a:p>
            <a:pPr marL="342900" lvl="0" indent="-335756" algn="l" rtl="0">
              <a:lnSpc>
                <a:spcPct val="115000"/>
              </a:lnSpc>
              <a:spcBef>
                <a:spcPts val="300"/>
              </a:spcBef>
              <a:spcAft>
                <a:spcPts val="0"/>
              </a:spcAft>
              <a:buClr>
                <a:srgbClr val="1F1F1F"/>
              </a:buClr>
              <a:buSzPct val="100000"/>
              <a:buAutoNum type="arabicPeriod"/>
            </a:pPr>
            <a:r>
              <a:rPr lang="en" sz="2700">
                <a:solidFill>
                  <a:srgbClr val="1F1F1F"/>
                </a:solidFill>
                <a:highlight>
                  <a:schemeClr val="lt1"/>
                </a:highlight>
              </a:rPr>
              <a:t>The system should have low power consumption of less than 10 milliwatts to minimize battery drain.</a:t>
            </a:r>
            <a:endParaRPr sz="2700">
              <a:solidFill>
                <a:srgbClr val="1F1F1F"/>
              </a:solidFill>
              <a:highlight>
                <a:schemeClr val="lt1"/>
              </a:highlight>
            </a:endParaRPr>
          </a:p>
          <a:p>
            <a:pPr marL="342900" lvl="0" indent="-335756" algn="l" rtl="0">
              <a:lnSpc>
                <a:spcPct val="115000"/>
              </a:lnSpc>
              <a:spcBef>
                <a:spcPts val="0"/>
              </a:spcBef>
              <a:spcAft>
                <a:spcPts val="0"/>
              </a:spcAft>
              <a:buClr>
                <a:srgbClr val="1F1F1F"/>
              </a:buClr>
              <a:buSzPct val="100000"/>
              <a:buAutoNum type="arabicPeriod"/>
            </a:pPr>
            <a:r>
              <a:rPr lang="en" sz="2700">
                <a:solidFill>
                  <a:srgbClr val="1F1F1F"/>
                </a:solidFill>
                <a:highlight>
                  <a:schemeClr val="lt1"/>
                </a:highlight>
              </a:rPr>
              <a:t>The model should achieve 90% accuracy in human activity recognition.</a:t>
            </a:r>
            <a:endParaRPr sz="2700">
              <a:solidFill>
                <a:srgbClr val="1F1F1F"/>
              </a:solidFill>
              <a:highlight>
                <a:schemeClr val="lt1"/>
              </a:highlight>
            </a:endParaRPr>
          </a:p>
          <a:p>
            <a:pPr marL="342900" lvl="0" indent="-335756" algn="l" rtl="0">
              <a:lnSpc>
                <a:spcPct val="115000"/>
              </a:lnSpc>
              <a:spcBef>
                <a:spcPts val="0"/>
              </a:spcBef>
              <a:spcAft>
                <a:spcPts val="0"/>
              </a:spcAft>
              <a:buClr>
                <a:srgbClr val="1F1F1F"/>
              </a:buClr>
              <a:buSzPct val="100000"/>
              <a:buAutoNum type="arabicPeriod"/>
            </a:pPr>
            <a:r>
              <a:rPr lang="en" sz="2700">
                <a:solidFill>
                  <a:srgbClr val="1F1F1F"/>
                </a:solidFill>
                <a:highlight>
                  <a:schemeClr val="lt1"/>
                </a:highlight>
              </a:rPr>
              <a:t>The system should provide real-time activity recognition results with minimal latency,less than 100 milliseconds.</a:t>
            </a:r>
            <a:endParaRPr sz="2700"/>
          </a:p>
          <a:p>
            <a:pPr marL="342900" lvl="0" indent="0" algn="l" rtl="0">
              <a:spcBef>
                <a:spcPts val="1100"/>
              </a:spcBef>
              <a:spcAft>
                <a:spcPts val="0"/>
              </a:spcAft>
              <a:buNone/>
            </a:pPr>
            <a:endParaRPr sz="2000" b="1"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grpSp>
        <p:nvGrpSpPr>
          <p:cNvPr id="266" name="Google Shape;266;p39"/>
          <p:cNvGrpSpPr/>
          <p:nvPr/>
        </p:nvGrpSpPr>
        <p:grpSpPr>
          <a:xfrm>
            <a:off x="149192" y="87547"/>
            <a:ext cx="8994825" cy="655481"/>
            <a:chOff x="89095" y="122669"/>
            <a:chExt cx="11993100" cy="773246"/>
          </a:xfrm>
        </p:grpSpPr>
        <p:pic>
          <p:nvPicPr>
            <p:cNvPr id="267" name="Google Shape;267;p39"/>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68" name="Google Shape;268;p39"/>
            <p:cNvCxnSpPr/>
            <p:nvPr/>
          </p:nvCxnSpPr>
          <p:spPr>
            <a:xfrm>
              <a:off x="89095" y="875515"/>
              <a:ext cx="11993100" cy="20400"/>
            </a:xfrm>
            <a:prstGeom prst="straightConnector1">
              <a:avLst/>
            </a:prstGeom>
            <a:noFill/>
            <a:ln w="9525" cap="flat" cmpd="sng">
              <a:solidFill>
                <a:srgbClr val="E4948A"/>
              </a:solidFill>
              <a:prstDash val="solid"/>
              <a:round/>
              <a:headEnd type="none" w="sm" len="sm"/>
              <a:tailEnd type="none" w="sm" len="sm"/>
            </a:ln>
          </p:spPr>
        </p:cxnSp>
      </p:grpSp>
      <p:sp>
        <p:nvSpPr>
          <p:cNvPr id="269" name="Google Shape;269;p39"/>
          <p:cNvSpPr txBox="1"/>
          <p:nvPr/>
        </p:nvSpPr>
        <p:spPr>
          <a:xfrm>
            <a:off x="0" y="0"/>
            <a:ext cx="8229600" cy="8574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chemeClr val="dk1"/>
              </a:buClr>
              <a:buSzPts val="3600"/>
              <a:buFont typeface="Calibri"/>
              <a:buNone/>
            </a:pPr>
            <a:r>
              <a:rPr lang="en" sz="3200" b="1">
                <a:solidFill>
                  <a:srgbClr val="CC0000"/>
                </a:solidFill>
                <a:latin typeface="Calibri"/>
                <a:ea typeface="Calibri"/>
                <a:cs typeface="Calibri"/>
                <a:sym typeface="Calibri"/>
              </a:rPr>
              <a:t>Proposed System</a:t>
            </a:r>
            <a:r>
              <a:rPr lang="en" sz="2400" b="1" i="0" u="none" strike="noStrike" cap="none">
                <a:solidFill>
                  <a:schemeClr val="dk1"/>
                </a:solidFill>
                <a:latin typeface="Calibri"/>
                <a:ea typeface="Calibri"/>
                <a:cs typeface="Calibri"/>
                <a:sym typeface="Calibri"/>
              </a:rPr>
              <a:t> </a:t>
            </a:r>
            <a:r>
              <a:rPr lang="en" sz="2700" b="1" i="0" u="none" strike="noStrike" cap="none">
                <a:solidFill>
                  <a:schemeClr val="dk1"/>
                </a:solidFill>
                <a:latin typeface="Calibri"/>
                <a:ea typeface="Calibri"/>
                <a:cs typeface="Calibri"/>
                <a:sym typeface="Calibri"/>
              </a:rPr>
              <a:t> </a:t>
            </a:r>
            <a:endParaRPr sz="2300" b="0" i="0" u="none" strike="noStrike" cap="none">
              <a:solidFill>
                <a:schemeClr val="dk1"/>
              </a:solidFill>
              <a:latin typeface="Calibri"/>
              <a:ea typeface="Calibri"/>
              <a:cs typeface="Calibri"/>
              <a:sym typeface="Calibri"/>
            </a:endParaRPr>
          </a:p>
        </p:txBody>
      </p:sp>
      <p:pic>
        <p:nvPicPr>
          <p:cNvPr id="270" name="Google Shape;270;p39"/>
          <p:cNvPicPr preferRelativeResize="0"/>
          <p:nvPr/>
        </p:nvPicPr>
        <p:blipFill rotWithShape="1">
          <a:blip r:embed="rId4">
            <a:alphaModFix/>
          </a:blip>
          <a:srcRect t="3030" r="50492" b="57821"/>
          <a:stretch/>
        </p:blipFill>
        <p:spPr>
          <a:xfrm>
            <a:off x="407700" y="2402963"/>
            <a:ext cx="1996200" cy="922417"/>
          </a:xfrm>
          <a:prstGeom prst="rect">
            <a:avLst/>
          </a:prstGeom>
          <a:noFill/>
          <a:ln>
            <a:noFill/>
          </a:ln>
        </p:spPr>
      </p:pic>
      <p:pic>
        <p:nvPicPr>
          <p:cNvPr id="271" name="Google Shape;271;p39"/>
          <p:cNvPicPr preferRelativeResize="0"/>
          <p:nvPr/>
        </p:nvPicPr>
        <p:blipFill rotWithShape="1">
          <a:blip r:embed="rId5">
            <a:alphaModFix/>
          </a:blip>
          <a:srcRect t="15951" b="13025"/>
          <a:stretch/>
        </p:blipFill>
        <p:spPr>
          <a:xfrm>
            <a:off x="6432625" y="2357113"/>
            <a:ext cx="1855501" cy="1014124"/>
          </a:xfrm>
          <a:prstGeom prst="rect">
            <a:avLst/>
          </a:prstGeom>
          <a:noFill/>
          <a:ln>
            <a:noFill/>
          </a:ln>
        </p:spPr>
      </p:pic>
      <p:sp>
        <p:nvSpPr>
          <p:cNvPr id="272" name="Google Shape;272;p39"/>
          <p:cNvSpPr txBox="1"/>
          <p:nvPr/>
        </p:nvSpPr>
        <p:spPr>
          <a:xfrm>
            <a:off x="279275" y="3277150"/>
            <a:ext cx="1436400" cy="3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Accelerometer data</a:t>
            </a:r>
            <a:endParaRPr sz="1200">
              <a:solidFill>
                <a:schemeClr val="dk1"/>
              </a:solidFill>
              <a:latin typeface="Calibri"/>
              <a:ea typeface="Calibri"/>
              <a:cs typeface="Calibri"/>
              <a:sym typeface="Calibri"/>
            </a:endParaRPr>
          </a:p>
        </p:txBody>
      </p:sp>
      <p:sp>
        <p:nvSpPr>
          <p:cNvPr id="273" name="Google Shape;273;p39"/>
          <p:cNvSpPr txBox="1"/>
          <p:nvPr/>
        </p:nvSpPr>
        <p:spPr>
          <a:xfrm>
            <a:off x="7232100" y="3371425"/>
            <a:ext cx="1800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Development board(</a:t>
            </a:r>
            <a:r>
              <a:rPr lang="en" sz="1200">
                <a:solidFill>
                  <a:srgbClr val="333333"/>
                </a:solidFill>
                <a:highlight>
                  <a:schemeClr val="lt1"/>
                </a:highlight>
                <a:latin typeface="Calibri"/>
                <a:ea typeface="Calibri"/>
                <a:cs typeface="Calibri"/>
                <a:sym typeface="Calibri"/>
              </a:rPr>
              <a:t>Adafruit Feather M0 Adalogger)</a:t>
            </a:r>
            <a:endParaRPr sz="1200">
              <a:solidFill>
                <a:schemeClr val="dk1"/>
              </a:solidFill>
              <a:latin typeface="Calibri"/>
              <a:ea typeface="Calibri"/>
              <a:cs typeface="Calibri"/>
              <a:sym typeface="Calibri"/>
            </a:endParaRPr>
          </a:p>
        </p:txBody>
      </p:sp>
      <p:sp>
        <p:nvSpPr>
          <p:cNvPr id="274" name="Google Shape;274;p39"/>
          <p:cNvSpPr/>
          <p:nvPr/>
        </p:nvSpPr>
        <p:spPr>
          <a:xfrm>
            <a:off x="3043825" y="991125"/>
            <a:ext cx="2618400" cy="3746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75" name="Google Shape;275;p39"/>
          <p:cNvSpPr/>
          <p:nvPr/>
        </p:nvSpPr>
        <p:spPr>
          <a:xfrm>
            <a:off x="3572275" y="1343425"/>
            <a:ext cx="1503000" cy="58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Training and Testing</a:t>
            </a:r>
            <a:endParaRPr>
              <a:latin typeface="Calibri"/>
              <a:ea typeface="Calibri"/>
              <a:cs typeface="Calibri"/>
              <a:sym typeface="Calibri"/>
            </a:endParaRPr>
          </a:p>
        </p:txBody>
      </p:sp>
      <p:sp>
        <p:nvSpPr>
          <p:cNvPr id="276" name="Google Shape;276;p39"/>
          <p:cNvSpPr/>
          <p:nvPr/>
        </p:nvSpPr>
        <p:spPr>
          <a:xfrm>
            <a:off x="3503500" y="2348150"/>
            <a:ext cx="1642200" cy="655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Model Building(e.g, Random forest and SVM)</a:t>
            </a:r>
            <a:endParaRPr>
              <a:latin typeface="Calibri"/>
              <a:ea typeface="Calibri"/>
              <a:cs typeface="Calibri"/>
              <a:sym typeface="Calibri"/>
            </a:endParaRPr>
          </a:p>
        </p:txBody>
      </p:sp>
      <p:sp>
        <p:nvSpPr>
          <p:cNvPr id="277" name="Google Shape;277;p39"/>
          <p:cNvSpPr/>
          <p:nvPr/>
        </p:nvSpPr>
        <p:spPr>
          <a:xfrm>
            <a:off x="3572275" y="3553825"/>
            <a:ext cx="1503000" cy="587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AI model recognizes the activities</a:t>
            </a:r>
            <a:endParaRPr>
              <a:latin typeface="Calibri"/>
              <a:ea typeface="Calibri"/>
              <a:cs typeface="Calibri"/>
              <a:sym typeface="Calibri"/>
            </a:endParaRPr>
          </a:p>
        </p:txBody>
      </p:sp>
      <p:cxnSp>
        <p:nvCxnSpPr>
          <p:cNvPr id="278" name="Google Shape;278;p39"/>
          <p:cNvCxnSpPr>
            <a:stCxn id="274" idx="3"/>
            <a:endCxn id="271" idx="1"/>
          </p:cNvCxnSpPr>
          <p:nvPr/>
        </p:nvCxnSpPr>
        <p:spPr>
          <a:xfrm>
            <a:off x="5662225" y="2864175"/>
            <a:ext cx="770400" cy="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p39"/>
          <p:cNvCxnSpPr>
            <a:endCxn id="275" idx="1"/>
          </p:cNvCxnSpPr>
          <p:nvPr/>
        </p:nvCxnSpPr>
        <p:spPr>
          <a:xfrm rot="10800000" flipH="1">
            <a:off x="2693875" y="1636975"/>
            <a:ext cx="878400" cy="9900"/>
          </a:xfrm>
          <a:prstGeom prst="straightConnector1">
            <a:avLst/>
          </a:prstGeom>
          <a:noFill/>
          <a:ln w="9525" cap="flat" cmpd="sng">
            <a:solidFill>
              <a:schemeClr val="dk2"/>
            </a:solidFill>
            <a:prstDash val="solid"/>
            <a:round/>
            <a:headEnd type="none" w="med" len="med"/>
            <a:tailEnd type="triangle" w="med" len="med"/>
          </a:ln>
        </p:spPr>
      </p:cxnSp>
      <p:cxnSp>
        <p:nvCxnSpPr>
          <p:cNvPr id="280" name="Google Shape;280;p39"/>
          <p:cNvCxnSpPr/>
          <p:nvPr/>
        </p:nvCxnSpPr>
        <p:spPr>
          <a:xfrm>
            <a:off x="2728000" y="1669650"/>
            <a:ext cx="0" cy="11862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39"/>
          <p:cNvCxnSpPr>
            <a:stCxn id="270" idx="3"/>
          </p:cNvCxnSpPr>
          <p:nvPr/>
        </p:nvCxnSpPr>
        <p:spPr>
          <a:xfrm>
            <a:off x="2403900" y="2864171"/>
            <a:ext cx="335400" cy="300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39"/>
          <p:cNvCxnSpPr>
            <a:stCxn id="275" idx="2"/>
            <a:endCxn id="276" idx="0"/>
          </p:cNvCxnSpPr>
          <p:nvPr/>
        </p:nvCxnSpPr>
        <p:spPr>
          <a:xfrm>
            <a:off x="4323775" y="1930525"/>
            <a:ext cx="900" cy="417600"/>
          </a:xfrm>
          <a:prstGeom prst="straightConnector1">
            <a:avLst/>
          </a:prstGeom>
          <a:noFill/>
          <a:ln w="9525" cap="flat" cmpd="sng">
            <a:solidFill>
              <a:schemeClr val="dk2"/>
            </a:solidFill>
            <a:prstDash val="solid"/>
            <a:round/>
            <a:headEnd type="none" w="med" len="med"/>
            <a:tailEnd type="triangle" w="med" len="med"/>
          </a:ln>
        </p:spPr>
      </p:cxnSp>
      <p:cxnSp>
        <p:nvCxnSpPr>
          <p:cNvPr id="283" name="Google Shape;283;p39"/>
          <p:cNvCxnSpPr>
            <a:stCxn id="276" idx="2"/>
            <a:endCxn id="277" idx="0"/>
          </p:cNvCxnSpPr>
          <p:nvPr/>
        </p:nvCxnSpPr>
        <p:spPr>
          <a:xfrm flipH="1">
            <a:off x="4323700" y="3003650"/>
            <a:ext cx="900" cy="550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0"/>
          <p:cNvSpPr/>
          <p:nvPr/>
        </p:nvSpPr>
        <p:spPr>
          <a:xfrm>
            <a:off x="1691537" y="903000"/>
            <a:ext cx="5146200" cy="40056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40"/>
          <p:cNvSpPr/>
          <p:nvPr/>
        </p:nvSpPr>
        <p:spPr>
          <a:xfrm>
            <a:off x="693175" y="1989875"/>
            <a:ext cx="315000" cy="3150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90" name="Google Shape;290;p40"/>
          <p:cNvCxnSpPr/>
          <p:nvPr/>
        </p:nvCxnSpPr>
        <p:spPr>
          <a:xfrm flipH="1">
            <a:off x="847675" y="2304875"/>
            <a:ext cx="6000" cy="699600"/>
          </a:xfrm>
          <a:prstGeom prst="straightConnector1">
            <a:avLst/>
          </a:prstGeom>
          <a:noFill/>
          <a:ln w="9525" cap="flat" cmpd="sng">
            <a:solidFill>
              <a:srgbClr val="595959"/>
            </a:solidFill>
            <a:prstDash val="solid"/>
            <a:round/>
            <a:headEnd type="none" w="med" len="med"/>
            <a:tailEnd type="none" w="med" len="med"/>
          </a:ln>
        </p:spPr>
      </p:cxnSp>
      <p:cxnSp>
        <p:nvCxnSpPr>
          <p:cNvPr id="291" name="Google Shape;291;p40"/>
          <p:cNvCxnSpPr/>
          <p:nvPr/>
        </p:nvCxnSpPr>
        <p:spPr>
          <a:xfrm flipH="1">
            <a:off x="576475" y="2304875"/>
            <a:ext cx="274200" cy="256500"/>
          </a:xfrm>
          <a:prstGeom prst="straightConnector1">
            <a:avLst/>
          </a:prstGeom>
          <a:noFill/>
          <a:ln w="9525" cap="flat" cmpd="sng">
            <a:solidFill>
              <a:srgbClr val="595959"/>
            </a:solidFill>
            <a:prstDash val="solid"/>
            <a:round/>
            <a:headEnd type="none" w="med" len="med"/>
            <a:tailEnd type="none" w="med" len="med"/>
          </a:ln>
        </p:spPr>
      </p:cxnSp>
      <p:cxnSp>
        <p:nvCxnSpPr>
          <p:cNvPr id="292" name="Google Shape;292;p40"/>
          <p:cNvCxnSpPr>
            <a:stCxn id="289" idx="4"/>
          </p:cNvCxnSpPr>
          <p:nvPr/>
        </p:nvCxnSpPr>
        <p:spPr>
          <a:xfrm>
            <a:off x="850675" y="2304875"/>
            <a:ext cx="273900" cy="233100"/>
          </a:xfrm>
          <a:prstGeom prst="straightConnector1">
            <a:avLst/>
          </a:prstGeom>
          <a:noFill/>
          <a:ln w="9525" cap="flat" cmpd="sng">
            <a:solidFill>
              <a:srgbClr val="595959"/>
            </a:solidFill>
            <a:prstDash val="solid"/>
            <a:round/>
            <a:headEnd type="none" w="med" len="med"/>
            <a:tailEnd type="none" w="med" len="med"/>
          </a:ln>
        </p:spPr>
      </p:cxnSp>
      <p:cxnSp>
        <p:nvCxnSpPr>
          <p:cNvPr id="293" name="Google Shape;293;p40"/>
          <p:cNvCxnSpPr/>
          <p:nvPr/>
        </p:nvCxnSpPr>
        <p:spPr>
          <a:xfrm flipH="1">
            <a:off x="579475" y="3004475"/>
            <a:ext cx="268200" cy="233400"/>
          </a:xfrm>
          <a:prstGeom prst="straightConnector1">
            <a:avLst/>
          </a:prstGeom>
          <a:noFill/>
          <a:ln w="9525" cap="flat" cmpd="sng">
            <a:solidFill>
              <a:srgbClr val="595959"/>
            </a:solidFill>
            <a:prstDash val="solid"/>
            <a:round/>
            <a:headEnd type="none" w="med" len="med"/>
            <a:tailEnd type="none" w="med" len="med"/>
          </a:ln>
        </p:spPr>
      </p:cxnSp>
      <p:cxnSp>
        <p:nvCxnSpPr>
          <p:cNvPr id="294" name="Google Shape;294;p40"/>
          <p:cNvCxnSpPr/>
          <p:nvPr/>
        </p:nvCxnSpPr>
        <p:spPr>
          <a:xfrm>
            <a:off x="847675" y="3022025"/>
            <a:ext cx="210000" cy="198300"/>
          </a:xfrm>
          <a:prstGeom prst="straightConnector1">
            <a:avLst/>
          </a:prstGeom>
          <a:noFill/>
          <a:ln w="9525" cap="flat" cmpd="sng">
            <a:solidFill>
              <a:srgbClr val="595959"/>
            </a:solidFill>
            <a:prstDash val="solid"/>
            <a:round/>
            <a:headEnd type="none" w="med" len="med"/>
            <a:tailEnd type="none" w="med" len="med"/>
          </a:ln>
        </p:spPr>
      </p:cxnSp>
      <p:sp>
        <p:nvSpPr>
          <p:cNvPr id="295" name="Google Shape;295;p40"/>
          <p:cNvSpPr/>
          <p:nvPr/>
        </p:nvSpPr>
        <p:spPr>
          <a:xfrm>
            <a:off x="7976800" y="2681375"/>
            <a:ext cx="315000" cy="3150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96" name="Google Shape;296;p40"/>
          <p:cNvCxnSpPr/>
          <p:nvPr/>
        </p:nvCxnSpPr>
        <p:spPr>
          <a:xfrm flipH="1">
            <a:off x="8131300" y="2996375"/>
            <a:ext cx="6000" cy="699600"/>
          </a:xfrm>
          <a:prstGeom prst="straightConnector1">
            <a:avLst/>
          </a:prstGeom>
          <a:noFill/>
          <a:ln w="9525" cap="flat" cmpd="sng">
            <a:solidFill>
              <a:srgbClr val="595959"/>
            </a:solidFill>
            <a:prstDash val="solid"/>
            <a:round/>
            <a:headEnd type="none" w="med" len="med"/>
            <a:tailEnd type="none" w="med" len="med"/>
          </a:ln>
        </p:spPr>
      </p:cxnSp>
      <p:cxnSp>
        <p:nvCxnSpPr>
          <p:cNvPr id="297" name="Google Shape;297;p40"/>
          <p:cNvCxnSpPr/>
          <p:nvPr/>
        </p:nvCxnSpPr>
        <p:spPr>
          <a:xfrm flipH="1">
            <a:off x="7860100" y="2996375"/>
            <a:ext cx="274200" cy="256500"/>
          </a:xfrm>
          <a:prstGeom prst="straightConnector1">
            <a:avLst/>
          </a:prstGeom>
          <a:noFill/>
          <a:ln w="9525" cap="flat" cmpd="sng">
            <a:solidFill>
              <a:srgbClr val="595959"/>
            </a:solidFill>
            <a:prstDash val="solid"/>
            <a:round/>
            <a:headEnd type="none" w="med" len="med"/>
            <a:tailEnd type="none" w="med" len="med"/>
          </a:ln>
        </p:spPr>
      </p:cxnSp>
      <p:cxnSp>
        <p:nvCxnSpPr>
          <p:cNvPr id="298" name="Google Shape;298;p40"/>
          <p:cNvCxnSpPr>
            <a:stCxn id="295" idx="4"/>
          </p:cNvCxnSpPr>
          <p:nvPr/>
        </p:nvCxnSpPr>
        <p:spPr>
          <a:xfrm>
            <a:off x="8134300" y="2996375"/>
            <a:ext cx="273900" cy="233100"/>
          </a:xfrm>
          <a:prstGeom prst="straightConnector1">
            <a:avLst/>
          </a:prstGeom>
          <a:noFill/>
          <a:ln w="9525" cap="flat" cmpd="sng">
            <a:solidFill>
              <a:srgbClr val="595959"/>
            </a:solidFill>
            <a:prstDash val="solid"/>
            <a:round/>
            <a:headEnd type="none" w="med" len="med"/>
            <a:tailEnd type="none" w="med" len="med"/>
          </a:ln>
        </p:spPr>
      </p:cxnSp>
      <p:cxnSp>
        <p:nvCxnSpPr>
          <p:cNvPr id="299" name="Google Shape;299;p40"/>
          <p:cNvCxnSpPr/>
          <p:nvPr/>
        </p:nvCxnSpPr>
        <p:spPr>
          <a:xfrm flipH="1">
            <a:off x="7863100" y="3695975"/>
            <a:ext cx="268200" cy="233400"/>
          </a:xfrm>
          <a:prstGeom prst="straightConnector1">
            <a:avLst/>
          </a:prstGeom>
          <a:noFill/>
          <a:ln w="9525" cap="flat" cmpd="sng">
            <a:solidFill>
              <a:srgbClr val="595959"/>
            </a:solidFill>
            <a:prstDash val="solid"/>
            <a:round/>
            <a:headEnd type="none" w="med" len="med"/>
            <a:tailEnd type="none" w="med" len="med"/>
          </a:ln>
        </p:spPr>
      </p:cxnSp>
      <p:cxnSp>
        <p:nvCxnSpPr>
          <p:cNvPr id="300" name="Google Shape;300;p40"/>
          <p:cNvCxnSpPr/>
          <p:nvPr/>
        </p:nvCxnSpPr>
        <p:spPr>
          <a:xfrm>
            <a:off x="8131300" y="3713525"/>
            <a:ext cx="210000" cy="198300"/>
          </a:xfrm>
          <a:prstGeom prst="straightConnector1">
            <a:avLst/>
          </a:prstGeom>
          <a:noFill/>
          <a:ln w="9525" cap="flat" cmpd="sng">
            <a:solidFill>
              <a:srgbClr val="595959"/>
            </a:solidFill>
            <a:prstDash val="solid"/>
            <a:round/>
            <a:headEnd type="none" w="med" len="med"/>
            <a:tailEnd type="none" w="med" len="med"/>
          </a:ln>
        </p:spPr>
      </p:cxnSp>
      <p:sp>
        <p:nvSpPr>
          <p:cNvPr id="301" name="Google Shape;301;p40"/>
          <p:cNvSpPr/>
          <p:nvPr/>
        </p:nvSpPr>
        <p:spPr>
          <a:xfrm>
            <a:off x="3369050" y="1096800"/>
            <a:ext cx="1806600" cy="8931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give the input</a:t>
            </a:r>
            <a:endParaRPr/>
          </a:p>
        </p:txBody>
      </p:sp>
      <p:sp>
        <p:nvSpPr>
          <p:cNvPr id="302" name="Google Shape;302;p40"/>
          <p:cNvSpPr/>
          <p:nvPr/>
        </p:nvSpPr>
        <p:spPr>
          <a:xfrm>
            <a:off x="3313250" y="2343663"/>
            <a:ext cx="1918200" cy="10122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rPr>
              <a:t>Analyze the accelerome</a:t>
            </a:r>
            <a:r>
              <a:rPr lang="en"/>
              <a:t>ter</a:t>
            </a:r>
            <a:r>
              <a:rPr lang="en">
                <a:solidFill>
                  <a:srgbClr val="000000"/>
                </a:solidFill>
              </a:rPr>
              <a:t> data</a:t>
            </a:r>
            <a:endParaRPr/>
          </a:p>
        </p:txBody>
      </p:sp>
      <p:sp>
        <p:nvSpPr>
          <p:cNvPr id="303" name="Google Shape;303;p40"/>
          <p:cNvSpPr/>
          <p:nvPr/>
        </p:nvSpPr>
        <p:spPr>
          <a:xfrm>
            <a:off x="3369050" y="3833425"/>
            <a:ext cx="1806600" cy="9501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Recognise  the activities</a:t>
            </a:r>
            <a:endParaRPr/>
          </a:p>
        </p:txBody>
      </p:sp>
      <p:sp>
        <p:nvSpPr>
          <p:cNvPr id="304" name="Google Shape;304;p40"/>
          <p:cNvSpPr txBox="1"/>
          <p:nvPr/>
        </p:nvSpPr>
        <p:spPr>
          <a:xfrm>
            <a:off x="529975" y="3370875"/>
            <a:ext cx="641400" cy="1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595959"/>
                </a:solidFill>
              </a:rPr>
              <a:t>User</a:t>
            </a:r>
            <a:endParaRPr sz="1600">
              <a:solidFill>
                <a:srgbClr val="595959"/>
              </a:solidFill>
            </a:endParaRPr>
          </a:p>
        </p:txBody>
      </p:sp>
      <p:sp>
        <p:nvSpPr>
          <p:cNvPr id="305" name="Google Shape;305;p40"/>
          <p:cNvSpPr txBox="1"/>
          <p:nvPr/>
        </p:nvSpPr>
        <p:spPr>
          <a:xfrm>
            <a:off x="7471600" y="4053650"/>
            <a:ext cx="1312200" cy="431100"/>
          </a:xfrm>
          <a:prstGeom prst="rect">
            <a:avLst/>
          </a:prstGeom>
          <a:solidFill>
            <a:srgbClr val="FFFFFF"/>
          </a:solidFill>
          <a:ln w="9525" cap="flat" cmpd="sng">
            <a:solidFill>
              <a:srgbClr val="EEEEEE"/>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System</a:t>
            </a:r>
            <a:endParaRPr sz="1600"/>
          </a:p>
        </p:txBody>
      </p:sp>
      <p:grpSp>
        <p:nvGrpSpPr>
          <p:cNvPr id="306" name="Google Shape;306;p40"/>
          <p:cNvGrpSpPr/>
          <p:nvPr/>
        </p:nvGrpSpPr>
        <p:grpSpPr>
          <a:xfrm>
            <a:off x="149192" y="87547"/>
            <a:ext cx="8994825" cy="655481"/>
            <a:chOff x="89095" y="122669"/>
            <a:chExt cx="11993100" cy="773246"/>
          </a:xfrm>
        </p:grpSpPr>
        <p:pic>
          <p:nvPicPr>
            <p:cNvPr id="307" name="Google Shape;307;p40"/>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308" name="Google Shape;308;p40"/>
            <p:cNvCxnSpPr/>
            <p:nvPr/>
          </p:nvCxnSpPr>
          <p:spPr>
            <a:xfrm>
              <a:off x="89095" y="875515"/>
              <a:ext cx="11993100" cy="20400"/>
            </a:xfrm>
            <a:prstGeom prst="straightConnector1">
              <a:avLst/>
            </a:prstGeom>
            <a:noFill/>
            <a:ln w="9525" cap="flat" cmpd="sng">
              <a:solidFill>
                <a:srgbClr val="E4948A"/>
              </a:solidFill>
              <a:prstDash val="solid"/>
              <a:round/>
              <a:headEnd type="none" w="sm" len="sm"/>
              <a:tailEnd type="none" w="sm" len="sm"/>
            </a:ln>
          </p:spPr>
        </p:cxnSp>
      </p:grpSp>
      <p:sp>
        <p:nvSpPr>
          <p:cNvPr id="309" name="Google Shape;309;p40"/>
          <p:cNvSpPr txBox="1"/>
          <p:nvPr/>
        </p:nvSpPr>
        <p:spPr>
          <a:xfrm>
            <a:off x="212425" y="87550"/>
            <a:ext cx="3982200" cy="66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3100" b="1">
                <a:solidFill>
                  <a:srgbClr val="CC0000"/>
                </a:solidFill>
                <a:latin typeface="Calibri"/>
                <a:ea typeface="Calibri"/>
                <a:cs typeface="Calibri"/>
                <a:sym typeface="Calibri"/>
              </a:rPr>
              <a:t>Use case diagram</a:t>
            </a:r>
            <a:r>
              <a:rPr lang="en" sz="3100" b="1">
                <a:solidFill>
                  <a:schemeClr val="dk1"/>
                </a:solidFill>
                <a:latin typeface="Calibri"/>
                <a:ea typeface="Calibri"/>
                <a:cs typeface="Calibri"/>
                <a:sym typeface="Calibri"/>
              </a:rPr>
              <a:t> </a:t>
            </a:r>
            <a:endParaRPr sz="2100"/>
          </a:p>
        </p:txBody>
      </p:sp>
      <p:sp>
        <p:nvSpPr>
          <p:cNvPr id="310" name="Google Shape;310;p40"/>
          <p:cNvSpPr txBox="1"/>
          <p:nvPr/>
        </p:nvSpPr>
        <p:spPr>
          <a:xfrm>
            <a:off x="1649825" y="955875"/>
            <a:ext cx="215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Human Activity Recognition</a:t>
            </a:r>
            <a:endParaRPr>
              <a:solidFill>
                <a:schemeClr val="dk1"/>
              </a:solidFill>
              <a:latin typeface="Calibri"/>
              <a:ea typeface="Calibri"/>
              <a:cs typeface="Calibri"/>
              <a:sym typeface="Calibri"/>
            </a:endParaRPr>
          </a:p>
        </p:txBody>
      </p:sp>
      <p:sp>
        <p:nvSpPr>
          <p:cNvPr id="311" name="Google Shape;311;p40"/>
          <p:cNvSpPr txBox="1"/>
          <p:nvPr/>
        </p:nvSpPr>
        <p:spPr>
          <a:xfrm rot="5400652">
            <a:off x="3530825" y="3812675"/>
            <a:ext cx="158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 -- -&gt;</a:t>
            </a:r>
            <a:endParaRPr sz="1800" b="1">
              <a:solidFill>
                <a:schemeClr val="dk1"/>
              </a:solidFill>
              <a:latin typeface="Calibri"/>
              <a:ea typeface="Calibri"/>
              <a:cs typeface="Calibri"/>
              <a:sym typeface="Calibri"/>
            </a:endParaRPr>
          </a:p>
        </p:txBody>
      </p:sp>
      <p:sp>
        <p:nvSpPr>
          <p:cNvPr id="312" name="Google Shape;312;p40"/>
          <p:cNvSpPr txBox="1"/>
          <p:nvPr/>
        </p:nvSpPr>
        <p:spPr>
          <a:xfrm>
            <a:off x="4499975" y="3341775"/>
            <a:ext cx="1244700" cy="2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&lt;</a:t>
            </a:r>
            <a:r>
              <a:rPr lang="en" sz="1600">
                <a:solidFill>
                  <a:schemeClr val="dk1"/>
                </a:solidFill>
                <a:latin typeface="Calibri"/>
                <a:ea typeface="Calibri"/>
                <a:cs typeface="Calibri"/>
                <a:sym typeface="Calibri"/>
              </a:rPr>
              <a:t>&lt;Include&gt;</a:t>
            </a:r>
            <a:r>
              <a:rPr lang="en">
                <a:solidFill>
                  <a:schemeClr val="dk1"/>
                </a:solidFill>
                <a:latin typeface="Calibri"/>
                <a:ea typeface="Calibri"/>
                <a:cs typeface="Calibri"/>
                <a:sym typeface="Calibri"/>
              </a:rPr>
              <a:t>&gt;</a:t>
            </a:r>
            <a:endParaRPr>
              <a:solidFill>
                <a:schemeClr val="dk1"/>
              </a:solidFill>
              <a:latin typeface="Calibri"/>
              <a:ea typeface="Calibri"/>
              <a:cs typeface="Calibri"/>
              <a:sym typeface="Calibri"/>
            </a:endParaRPr>
          </a:p>
        </p:txBody>
      </p:sp>
      <p:cxnSp>
        <p:nvCxnSpPr>
          <p:cNvPr id="313" name="Google Shape;313;p40"/>
          <p:cNvCxnSpPr/>
          <p:nvPr/>
        </p:nvCxnSpPr>
        <p:spPr>
          <a:xfrm rot="10800000" flipH="1">
            <a:off x="1057669" y="1571469"/>
            <a:ext cx="2340000" cy="69210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40"/>
          <p:cNvCxnSpPr>
            <a:endCxn id="303" idx="6"/>
          </p:cNvCxnSpPr>
          <p:nvPr/>
        </p:nvCxnSpPr>
        <p:spPr>
          <a:xfrm flipH="1">
            <a:off x="5175650" y="2950375"/>
            <a:ext cx="2847300" cy="1358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Calibri"/>
              <a:buNone/>
            </a:pPr>
            <a:r>
              <a:rPr lang="en" sz="3200" b="1">
                <a:solidFill>
                  <a:srgbClr val="CC0000"/>
                </a:solidFill>
                <a:latin typeface="Calibri"/>
                <a:ea typeface="Calibri"/>
                <a:cs typeface="Calibri"/>
                <a:sym typeface="Calibri"/>
              </a:rPr>
              <a:t>Data Description</a:t>
            </a:r>
            <a:endParaRPr sz="4800">
              <a:solidFill>
                <a:srgbClr val="CC0000"/>
              </a:solidFill>
            </a:endParaRPr>
          </a:p>
        </p:txBody>
      </p:sp>
      <p:grpSp>
        <p:nvGrpSpPr>
          <p:cNvPr id="320" name="Google Shape;320;p41"/>
          <p:cNvGrpSpPr/>
          <p:nvPr/>
        </p:nvGrpSpPr>
        <p:grpSpPr>
          <a:xfrm>
            <a:off x="149192" y="87546"/>
            <a:ext cx="8994808" cy="655403"/>
            <a:chOff x="89095" y="122669"/>
            <a:chExt cx="11993077" cy="773164"/>
          </a:xfrm>
        </p:grpSpPr>
        <p:pic>
          <p:nvPicPr>
            <p:cNvPr id="321" name="Google Shape;321;p41"/>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322" name="Google Shape;322;p41"/>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323" name="Google Shape;323;p41"/>
          <p:cNvSpPr txBox="1">
            <a:spLocks noGrp="1"/>
          </p:cNvSpPr>
          <p:nvPr>
            <p:ph type="body" idx="1"/>
          </p:nvPr>
        </p:nvSpPr>
        <p:spPr>
          <a:xfrm>
            <a:off x="297700" y="951925"/>
            <a:ext cx="8535600" cy="3984900"/>
          </a:xfrm>
          <a:prstGeom prst="rect">
            <a:avLst/>
          </a:prstGeom>
          <a:noFill/>
          <a:ln>
            <a:noFill/>
          </a:ln>
        </p:spPr>
        <p:txBody>
          <a:bodyPr spcFirstLastPara="1" wrap="square" lIns="91425" tIns="45700" rIns="91425" bIns="45700" anchor="t" anchorCtr="0">
            <a:normAutofit lnSpcReduction="20000"/>
          </a:bodyPr>
          <a:lstStyle/>
          <a:p>
            <a:pPr marL="0" lvl="0" indent="0" algn="just" rtl="0">
              <a:spcBef>
                <a:spcPts val="0"/>
              </a:spcBef>
              <a:spcAft>
                <a:spcPts val="0"/>
              </a:spcAft>
              <a:buClr>
                <a:schemeClr val="dk1"/>
              </a:buClr>
              <a:buSzPts val="2000"/>
              <a:buNone/>
            </a:pPr>
            <a:r>
              <a:rPr lang="en" sz="2000">
                <a:solidFill>
                  <a:srgbClr val="1F1F1F"/>
                </a:solidFill>
                <a:highlight>
                  <a:srgbClr val="FFFFFF"/>
                </a:highlight>
              </a:rPr>
              <a:t>The dataset is of 15 older-adults wearing 2 accelerometers for 40 minutes on their right thigh and lower back during a semi-structured free-living protocol.</a:t>
            </a:r>
            <a:endParaRPr sz="2800"/>
          </a:p>
          <a:p>
            <a:pPr marL="0" lvl="0" indent="0" algn="just" rtl="0">
              <a:spcBef>
                <a:spcPts val="0"/>
              </a:spcBef>
              <a:spcAft>
                <a:spcPts val="0"/>
              </a:spcAft>
              <a:buClr>
                <a:schemeClr val="dk1"/>
              </a:buClr>
              <a:buSzPts val="2000"/>
              <a:buNone/>
            </a:pPr>
            <a:endParaRPr sz="2000"/>
          </a:p>
          <a:p>
            <a:pPr marL="0" lvl="0" indent="0" algn="just" rtl="0">
              <a:spcBef>
                <a:spcPts val="400"/>
              </a:spcBef>
              <a:spcAft>
                <a:spcPts val="0"/>
              </a:spcAft>
              <a:buClr>
                <a:schemeClr val="dk1"/>
              </a:buClr>
              <a:buSzPts val="2000"/>
              <a:buNone/>
            </a:pPr>
            <a:r>
              <a:rPr lang="en" sz="2000" b="1"/>
              <a:t>Attributes :</a:t>
            </a:r>
            <a:endParaRPr b="1"/>
          </a:p>
          <a:p>
            <a:pPr marL="342900" lvl="0" indent="-342900" algn="just" rtl="0">
              <a:spcBef>
                <a:spcPts val="400"/>
              </a:spcBef>
              <a:spcAft>
                <a:spcPts val="0"/>
              </a:spcAft>
              <a:buClr>
                <a:schemeClr val="dk1"/>
              </a:buClr>
              <a:buSzPts val="2000"/>
              <a:buChar char="•"/>
            </a:pPr>
            <a:r>
              <a:rPr lang="en" sz="2000"/>
              <a:t>back_x: acceleration in x-direction (down) in the unit g.</a:t>
            </a:r>
            <a:endParaRPr/>
          </a:p>
          <a:p>
            <a:pPr marL="342900" lvl="0" indent="-342900" algn="just" rtl="0">
              <a:spcBef>
                <a:spcPts val="400"/>
              </a:spcBef>
              <a:spcAft>
                <a:spcPts val="0"/>
              </a:spcAft>
              <a:buClr>
                <a:schemeClr val="dk1"/>
              </a:buClr>
              <a:buSzPts val="2000"/>
              <a:buChar char="•"/>
            </a:pPr>
            <a:r>
              <a:rPr lang="en" sz="2000"/>
              <a:t>back_y: acceleration in y-direction (left) in the unit g.</a:t>
            </a:r>
            <a:endParaRPr/>
          </a:p>
          <a:p>
            <a:pPr marL="342900" lvl="0" indent="-342900" algn="just" rtl="0">
              <a:spcBef>
                <a:spcPts val="400"/>
              </a:spcBef>
              <a:spcAft>
                <a:spcPts val="0"/>
              </a:spcAft>
              <a:buClr>
                <a:schemeClr val="dk1"/>
              </a:buClr>
              <a:buSzPts val="2000"/>
              <a:buChar char="•"/>
            </a:pPr>
            <a:r>
              <a:rPr lang="en" sz="2000"/>
              <a:t>back_z: acceleration in z-direction (forward) in the unit g.</a:t>
            </a:r>
            <a:endParaRPr sz="2000"/>
          </a:p>
          <a:p>
            <a:pPr marL="342900" lvl="0" indent="-355600" algn="just" rtl="0">
              <a:spcBef>
                <a:spcPts val="400"/>
              </a:spcBef>
              <a:spcAft>
                <a:spcPts val="0"/>
              </a:spcAft>
              <a:buSzPts val="2000"/>
              <a:buChar char="•"/>
            </a:pPr>
            <a:r>
              <a:rPr lang="en" sz="2000"/>
              <a:t>thigh_x: acceleration in x-direction (down) in the unit g.</a:t>
            </a:r>
            <a:endParaRPr sz="2000"/>
          </a:p>
          <a:p>
            <a:pPr marL="342900" lvl="0" indent="-355600" algn="just" rtl="0">
              <a:spcBef>
                <a:spcPts val="400"/>
              </a:spcBef>
              <a:spcAft>
                <a:spcPts val="0"/>
              </a:spcAft>
              <a:buSzPts val="2000"/>
              <a:buChar char="•"/>
            </a:pPr>
            <a:r>
              <a:rPr lang="en" sz="2000"/>
              <a:t>thigh_y: acceleration in y-direction (right) in the unit g.</a:t>
            </a:r>
            <a:endParaRPr sz="2000"/>
          </a:p>
          <a:p>
            <a:pPr marL="342900" lvl="0" indent="-355600" algn="just" rtl="0">
              <a:spcBef>
                <a:spcPts val="0"/>
              </a:spcBef>
              <a:spcAft>
                <a:spcPts val="0"/>
              </a:spcAft>
              <a:buSzPts val="2000"/>
              <a:buChar char="•"/>
            </a:pPr>
            <a:r>
              <a:rPr lang="en" sz="1900"/>
              <a:t>thigh_z: acceleration in z-direction(backward) in the unit g.</a:t>
            </a:r>
            <a:endParaRPr sz="1900"/>
          </a:p>
          <a:p>
            <a:pPr marL="342900" lvl="0" indent="-355600" algn="just" rtl="0">
              <a:spcBef>
                <a:spcPts val="320"/>
              </a:spcBef>
              <a:spcAft>
                <a:spcPts val="0"/>
              </a:spcAft>
              <a:buSzPts val="2000"/>
              <a:buChar char="•"/>
            </a:pPr>
            <a:r>
              <a:rPr lang="en" sz="1900"/>
              <a:t>label: annotated activity code.</a:t>
            </a:r>
            <a:endParaRPr sz="2000"/>
          </a:p>
          <a:p>
            <a:pPr marL="342900" lvl="0" indent="0" algn="just" rtl="0">
              <a:spcBef>
                <a:spcPts val="320"/>
              </a:spcBef>
              <a:spcAft>
                <a:spcPts val="0"/>
              </a:spcAft>
              <a:buNone/>
            </a:pPr>
            <a:endParaRPr sz="1900"/>
          </a:p>
          <a:p>
            <a:pPr marL="0" lvl="0" indent="0" algn="just" rtl="0">
              <a:spcBef>
                <a:spcPts val="400"/>
              </a:spcBef>
              <a:spcAft>
                <a:spcPts val="0"/>
              </a:spcAft>
              <a:buClr>
                <a:schemeClr val="dk1"/>
              </a:buClr>
              <a:buSzPts val="2000"/>
              <a:buNone/>
            </a:pP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800"/>
              <a:buFont typeface="Calibri"/>
              <a:buNone/>
            </a:pPr>
            <a:r>
              <a:rPr lang="en" sz="3200" b="1">
                <a:solidFill>
                  <a:srgbClr val="CC0000"/>
                </a:solidFill>
                <a:latin typeface="Calibri"/>
                <a:ea typeface="Calibri"/>
                <a:cs typeface="Calibri"/>
                <a:sym typeface="Calibri"/>
              </a:rPr>
              <a:t>Data Description</a:t>
            </a:r>
            <a:endParaRPr sz="4800">
              <a:solidFill>
                <a:srgbClr val="CC0000"/>
              </a:solidFill>
            </a:endParaRPr>
          </a:p>
        </p:txBody>
      </p:sp>
      <p:grpSp>
        <p:nvGrpSpPr>
          <p:cNvPr id="329" name="Google Shape;329;p42"/>
          <p:cNvGrpSpPr/>
          <p:nvPr/>
        </p:nvGrpSpPr>
        <p:grpSpPr>
          <a:xfrm>
            <a:off x="149192" y="87546"/>
            <a:ext cx="8994808" cy="655403"/>
            <a:chOff x="89095" y="122669"/>
            <a:chExt cx="11993077" cy="773164"/>
          </a:xfrm>
        </p:grpSpPr>
        <p:pic>
          <p:nvPicPr>
            <p:cNvPr id="330" name="Google Shape;330;p42"/>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331" name="Google Shape;331;p42"/>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332" name="Google Shape;332;p42"/>
          <p:cNvSpPr txBox="1">
            <a:spLocks noGrp="1"/>
          </p:cNvSpPr>
          <p:nvPr>
            <p:ph type="body" idx="1"/>
          </p:nvPr>
        </p:nvSpPr>
        <p:spPr>
          <a:xfrm>
            <a:off x="304812" y="857245"/>
            <a:ext cx="8229600" cy="3905700"/>
          </a:xfrm>
          <a:prstGeom prst="rect">
            <a:avLst/>
          </a:prstGeom>
          <a:noFill/>
          <a:ln>
            <a:noFill/>
          </a:ln>
        </p:spPr>
        <p:txBody>
          <a:bodyPr spcFirstLastPara="1" wrap="square" lIns="91425" tIns="45700" rIns="91425" bIns="45700" anchor="t" anchorCtr="0">
            <a:noAutofit/>
          </a:bodyPr>
          <a:lstStyle/>
          <a:p>
            <a:pPr marL="0" lvl="0" indent="0" algn="just" rtl="0">
              <a:spcBef>
                <a:spcPts val="320"/>
              </a:spcBef>
              <a:spcAft>
                <a:spcPts val="0"/>
              </a:spcAft>
              <a:buNone/>
            </a:pPr>
            <a:endParaRPr sz="1900"/>
          </a:p>
          <a:p>
            <a:pPr marL="0" lvl="0" indent="0" algn="just" rtl="0">
              <a:spcBef>
                <a:spcPts val="320"/>
              </a:spcBef>
              <a:spcAft>
                <a:spcPts val="0"/>
              </a:spcAft>
              <a:buClr>
                <a:schemeClr val="dk1"/>
              </a:buClr>
              <a:buSzPts val="1600"/>
              <a:buNone/>
            </a:pPr>
            <a:r>
              <a:rPr lang="en" sz="1900"/>
              <a:t>The dataset contains the following annotated activities with the corresponding coding scheme:                                   </a:t>
            </a:r>
            <a:endParaRPr sz="1900"/>
          </a:p>
          <a:p>
            <a:pPr marL="0" lvl="0" indent="0" algn="just" rtl="0">
              <a:spcBef>
                <a:spcPts val="320"/>
              </a:spcBef>
              <a:spcAft>
                <a:spcPts val="0"/>
              </a:spcAft>
              <a:buClr>
                <a:schemeClr val="dk1"/>
              </a:buClr>
              <a:buSzPts val="1600"/>
              <a:buNone/>
            </a:pPr>
            <a:r>
              <a:rPr lang="en" sz="1900"/>
              <a:t>1:walking                                     </a:t>
            </a:r>
            <a:endParaRPr sz="1900"/>
          </a:p>
          <a:p>
            <a:pPr marL="0" lvl="0" indent="0" algn="just" rtl="0">
              <a:spcBef>
                <a:spcPts val="320"/>
              </a:spcBef>
              <a:spcAft>
                <a:spcPts val="0"/>
              </a:spcAft>
              <a:buClr>
                <a:schemeClr val="dk1"/>
              </a:buClr>
              <a:buSzPts val="1600"/>
              <a:buNone/>
            </a:pPr>
            <a:r>
              <a:rPr lang="en" sz="1900"/>
              <a:t>2:shuffling                       </a:t>
            </a:r>
            <a:endParaRPr sz="1900"/>
          </a:p>
          <a:p>
            <a:pPr marL="0" lvl="0" indent="0" algn="just" rtl="0">
              <a:spcBef>
                <a:spcPts val="320"/>
              </a:spcBef>
              <a:spcAft>
                <a:spcPts val="0"/>
              </a:spcAft>
              <a:buClr>
                <a:schemeClr val="dk1"/>
              </a:buClr>
              <a:buSzPts val="1600"/>
              <a:buNone/>
            </a:pPr>
            <a:r>
              <a:rPr lang="en" sz="1900"/>
              <a:t>3:stairs(ascending)</a:t>
            </a:r>
            <a:endParaRPr sz="1900"/>
          </a:p>
          <a:p>
            <a:pPr marL="0" lvl="0" indent="0" algn="just" rtl="0">
              <a:spcBef>
                <a:spcPts val="320"/>
              </a:spcBef>
              <a:spcAft>
                <a:spcPts val="0"/>
              </a:spcAft>
              <a:buClr>
                <a:schemeClr val="dk1"/>
              </a:buClr>
              <a:buSzPts val="1600"/>
              <a:buNone/>
            </a:pPr>
            <a:r>
              <a:rPr lang="en" sz="1900"/>
              <a:t>4:stairs(descending)</a:t>
            </a:r>
            <a:endParaRPr sz="1900"/>
          </a:p>
          <a:p>
            <a:pPr marL="0" lvl="0" indent="0" algn="just" rtl="0">
              <a:spcBef>
                <a:spcPts val="320"/>
              </a:spcBef>
              <a:spcAft>
                <a:spcPts val="0"/>
              </a:spcAft>
              <a:buClr>
                <a:schemeClr val="dk1"/>
              </a:buClr>
              <a:buSzPts val="1600"/>
              <a:buNone/>
            </a:pPr>
            <a:r>
              <a:rPr lang="en" sz="1900"/>
              <a:t>5:standing</a:t>
            </a:r>
            <a:endParaRPr sz="1900"/>
          </a:p>
          <a:p>
            <a:pPr marL="0" lvl="0" indent="0" algn="just" rtl="0">
              <a:spcBef>
                <a:spcPts val="320"/>
              </a:spcBef>
              <a:spcAft>
                <a:spcPts val="0"/>
              </a:spcAft>
              <a:buClr>
                <a:schemeClr val="dk1"/>
              </a:buClr>
              <a:buSzPts val="1600"/>
              <a:buNone/>
            </a:pPr>
            <a:r>
              <a:rPr lang="en" sz="1900"/>
              <a:t>6:sitting</a:t>
            </a:r>
            <a:endParaRPr sz="1900"/>
          </a:p>
          <a:p>
            <a:pPr marL="0" lvl="0" indent="0" algn="just" rtl="0">
              <a:spcBef>
                <a:spcPts val="320"/>
              </a:spcBef>
              <a:spcAft>
                <a:spcPts val="0"/>
              </a:spcAft>
              <a:buClr>
                <a:schemeClr val="dk1"/>
              </a:buClr>
              <a:buSzPts val="1600"/>
              <a:buNone/>
            </a:pPr>
            <a:r>
              <a:rPr lang="en" sz="1900"/>
              <a:t>7:lying</a:t>
            </a:r>
            <a:endParaRPr sz="1900"/>
          </a:p>
          <a:p>
            <a:pPr marL="0" lvl="0" indent="0" algn="just" rtl="0">
              <a:spcBef>
                <a:spcPts val="320"/>
              </a:spcBef>
              <a:spcAft>
                <a:spcPts val="0"/>
              </a:spcAft>
              <a:buClr>
                <a:schemeClr val="dk1"/>
              </a:buClr>
              <a:buSzPts val="1600"/>
              <a:buNone/>
            </a:pPr>
            <a:endParaRPr sz="1700"/>
          </a:p>
        </p:txBody>
      </p:sp>
      <p:pic>
        <p:nvPicPr>
          <p:cNvPr id="333" name="Google Shape;333;p42"/>
          <p:cNvPicPr preferRelativeResize="0"/>
          <p:nvPr/>
        </p:nvPicPr>
        <p:blipFill>
          <a:blip r:embed="rId4">
            <a:alphaModFix/>
          </a:blip>
          <a:stretch>
            <a:fillRect/>
          </a:stretch>
        </p:blipFill>
        <p:spPr>
          <a:xfrm>
            <a:off x="3214250" y="2036975"/>
            <a:ext cx="5399626" cy="2033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3"/>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lnSpc>
                <a:spcPct val="120000"/>
              </a:lnSpc>
              <a:spcBef>
                <a:spcPts val="0"/>
              </a:spcBef>
              <a:spcAft>
                <a:spcPts val="0"/>
              </a:spcAft>
              <a:buClr>
                <a:schemeClr val="dk1"/>
              </a:buClr>
              <a:buSzPts val="2400"/>
              <a:buFont typeface="Calibri"/>
              <a:buNone/>
            </a:pPr>
            <a:r>
              <a:rPr lang="en" sz="3200" b="1">
                <a:solidFill>
                  <a:srgbClr val="CC0000"/>
                </a:solidFill>
                <a:latin typeface="Calibri"/>
                <a:ea typeface="Calibri"/>
                <a:cs typeface="Calibri"/>
                <a:sym typeface="Calibri"/>
              </a:rPr>
              <a:t>Project Management (Gantt Chart)</a:t>
            </a:r>
            <a:endParaRPr sz="3200" b="1">
              <a:solidFill>
                <a:srgbClr val="CC0000"/>
              </a:solidFill>
              <a:latin typeface="Calibri"/>
              <a:ea typeface="Calibri"/>
              <a:cs typeface="Calibri"/>
              <a:sym typeface="Calibri"/>
            </a:endParaRPr>
          </a:p>
        </p:txBody>
      </p:sp>
      <p:grpSp>
        <p:nvGrpSpPr>
          <p:cNvPr id="339" name="Google Shape;339;p43"/>
          <p:cNvGrpSpPr/>
          <p:nvPr/>
        </p:nvGrpSpPr>
        <p:grpSpPr>
          <a:xfrm>
            <a:off x="149192" y="87547"/>
            <a:ext cx="8994808" cy="655411"/>
            <a:chOff x="89095" y="122669"/>
            <a:chExt cx="11993077" cy="773164"/>
          </a:xfrm>
        </p:grpSpPr>
        <p:pic>
          <p:nvPicPr>
            <p:cNvPr id="340" name="Google Shape;340;p43"/>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341" name="Google Shape;341;p43"/>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graphicFrame>
        <p:nvGraphicFramePr>
          <p:cNvPr id="342" name="Google Shape;342;p43"/>
          <p:cNvGraphicFramePr/>
          <p:nvPr/>
        </p:nvGraphicFramePr>
        <p:xfrm>
          <a:off x="259025" y="742950"/>
          <a:ext cx="8763325" cy="4267515"/>
        </p:xfrm>
        <a:graphic>
          <a:graphicData uri="http://schemas.openxmlformats.org/drawingml/2006/table">
            <a:tbl>
              <a:tblPr>
                <a:noFill/>
                <a:tableStyleId>{0B54036B-3DB5-4559-AB15-2527C6BE959E}</a:tableStyleId>
              </a:tblPr>
              <a:tblGrid>
                <a:gridCol w="730275">
                  <a:extLst>
                    <a:ext uri="{9D8B030D-6E8A-4147-A177-3AD203B41FA5}">
                      <a16:colId xmlns:a16="http://schemas.microsoft.com/office/drawing/2014/main" val="20000"/>
                    </a:ext>
                  </a:extLst>
                </a:gridCol>
                <a:gridCol w="1063275">
                  <a:extLst>
                    <a:ext uri="{9D8B030D-6E8A-4147-A177-3AD203B41FA5}">
                      <a16:colId xmlns:a16="http://schemas.microsoft.com/office/drawing/2014/main" val="20001"/>
                    </a:ext>
                  </a:extLst>
                </a:gridCol>
                <a:gridCol w="689725">
                  <a:extLst>
                    <a:ext uri="{9D8B030D-6E8A-4147-A177-3AD203B41FA5}">
                      <a16:colId xmlns:a16="http://schemas.microsoft.com/office/drawing/2014/main" val="20002"/>
                    </a:ext>
                  </a:extLst>
                </a:gridCol>
                <a:gridCol w="645000">
                  <a:extLst>
                    <a:ext uri="{9D8B030D-6E8A-4147-A177-3AD203B41FA5}">
                      <a16:colId xmlns:a16="http://schemas.microsoft.com/office/drawing/2014/main" val="20003"/>
                    </a:ext>
                  </a:extLst>
                </a:gridCol>
                <a:gridCol w="657175">
                  <a:extLst>
                    <a:ext uri="{9D8B030D-6E8A-4147-A177-3AD203B41FA5}">
                      <a16:colId xmlns:a16="http://schemas.microsoft.com/office/drawing/2014/main" val="20004"/>
                    </a:ext>
                  </a:extLst>
                </a:gridCol>
                <a:gridCol w="718075">
                  <a:extLst>
                    <a:ext uri="{9D8B030D-6E8A-4147-A177-3AD203B41FA5}">
                      <a16:colId xmlns:a16="http://schemas.microsoft.com/office/drawing/2014/main" val="20005"/>
                    </a:ext>
                  </a:extLst>
                </a:gridCol>
                <a:gridCol w="718100">
                  <a:extLst>
                    <a:ext uri="{9D8B030D-6E8A-4147-A177-3AD203B41FA5}">
                      <a16:colId xmlns:a16="http://schemas.microsoft.com/office/drawing/2014/main" val="20006"/>
                    </a:ext>
                  </a:extLst>
                </a:gridCol>
                <a:gridCol w="742450">
                  <a:extLst>
                    <a:ext uri="{9D8B030D-6E8A-4147-A177-3AD203B41FA5}">
                      <a16:colId xmlns:a16="http://schemas.microsoft.com/office/drawing/2014/main" val="20007"/>
                    </a:ext>
                  </a:extLst>
                </a:gridCol>
                <a:gridCol w="705900">
                  <a:extLst>
                    <a:ext uri="{9D8B030D-6E8A-4147-A177-3AD203B41FA5}">
                      <a16:colId xmlns:a16="http://schemas.microsoft.com/office/drawing/2014/main" val="20008"/>
                    </a:ext>
                  </a:extLst>
                </a:gridCol>
                <a:gridCol w="754650">
                  <a:extLst>
                    <a:ext uri="{9D8B030D-6E8A-4147-A177-3AD203B41FA5}">
                      <a16:colId xmlns:a16="http://schemas.microsoft.com/office/drawing/2014/main" val="20009"/>
                    </a:ext>
                  </a:extLst>
                </a:gridCol>
                <a:gridCol w="682800">
                  <a:extLst>
                    <a:ext uri="{9D8B030D-6E8A-4147-A177-3AD203B41FA5}">
                      <a16:colId xmlns:a16="http://schemas.microsoft.com/office/drawing/2014/main" val="20010"/>
                    </a:ext>
                  </a:extLst>
                </a:gridCol>
                <a:gridCol w="655900">
                  <a:extLst>
                    <a:ext uri="{9D8B030D-6E8A-4147-A177-3AD203B41FA5}">
                      <a16:colId xmlns:a16="http://schemas.microsoft.com/office/drawing/2014/main" val="20011"/>
                    </a:ext>
                  </a:extLst>
                </a:gridCol>
              </a:tblGrid>
              <a:tr h="610725">
                <a:tc>
                  <a:txBody>
                    <a:bodyPr/>
                    <a:lstStyle/>
                    <a:p>
                      <a:pPr marL="0" lvl="0" indent="0" algn="l" rtl="0">
                        <a:spcBef>
                          <a:spcPts val="0"/>
                        </a:spcBef>
                        <a:spcAft>
                          <a:spcPts val="0"/>
                        </a:spcAft>
                        <a:buNone/>
                      </a:pPr>
                      <a:r>
                        <a:rPr lang="en"/>
                        <a:t>Task Id</a:t>
                      </a:r>
                      <a:endParaRPr/>
                    </a:p>
                  </a:txBody>
                  <a:tcPr marL="91425" marR="91425" marT="91425" marB="91425"/>
                </a:tc>
                <a:tc>
                  <a:txBody>
                    <a:bodyPr/>
                    <a:lstStyle/>
                    <a:p>
                      <a:pPr marL="0" lvl="0" indent="0" algn="l" rtl="0">
                        <a:spcBef>
                          <a:spcPts val="0"/>
                        </a:spcBef>
                        <a:spcAft>
                          <a:spcPts val="0"/>
                        </a:spcAft>
                        <a:buNone/>
                      </a:pPr>
                      <a:r>
                        <a:rPr lang="en"/>
                        <a:t>Task name</a:t>
                      </a:r>
                      <a:endParaRPr/>
                    </a:p>
                  </a:txBody>
                  <a:tcPr marL="91425" marR="91425" marT="91425" marB="91425"/>
                </a:tc>
                <a:tc>
                  <a:txBody>
                    <a:bodyPr/>
                    <a:lstStyle/>
                    <a:p>
                      <a:pPr marL="0" lvl="0" indent="0" algn="ctr" rtl="0">
                        <a:spcBef>
                          <a:spcPts val="0"/>
                        </a:spcBef>
                        <a:spcAft>
                          <a:spcPts val="0"/>
                        </a:spcAft>
                        <a:buNone/>
                      </a:pPr>
                      <a:r>
                        <a:rPr lang="en"/>
                        <a:t>Week 1</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2</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3</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5</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6</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7</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8</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9</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a:solidFill>
                            <a:schemeClr val="dk1"/>
                          </a:solidFill>
                        </a:rPr>
                        <a:t>Week 10</a:t>
                      </a:r>
                      <a:endParaRPr/>
                    </a:p>
                  </a:txBody>
                  <a:tcPr marL="91425" marR="91425" marT="91425" marB="91425"/>
                </a:tc>
                <a:extLst>
                  <a:ext uri="{0D108BD9-81ED-4DB2-BD59-A6C34878D82A}">
                    <a16:rowId xmlns:a16="http://schemas.microsoft.com/office/drawing/2014/main" val="10000"/>
                  </a:ext>
                </a:extLst>
              </a:tr>
              <a:tr h="604375">
                <a:tc>
                  <a:txBody>
                    <a:bodyPr/>
                    <a:lstStyle/>
                    <a:p>
                      <a:pPr marL="0" lvl="0" indent="0" algn="l" rtl="0">
                        <a:spcBef>
                          <a:spcPts val="0"/>
                        </a:spcBef>
                        <a:spcAft>
                          <a:spcPts val="0"/>
                        </a:spcAft>
                        <a:buNone/>
                      </a:pPr>
                      <a:r>
                        <a:rPr lang="en"/>
                        <a:t>01</a:t>
                      </a:r>
                      <a:endParaRPr/>
                    </a:p>
                  </a:txBody>
                  <a:tcPr marL="91425" marR="91425" marT="91425" marB="91425"/>
                </a:tc>
                <a:tc>
                  <a:txBody>
                    <a:bodyPr/>
                    <a:lstStyle/>
                    <a:p>
                      <a:pPr marL="0" lvl="0" indent="0" algn="l" rtl="0">
                        <a:spcBef>
                          <a:spcPts val="0"/>
                        </a:spcBef>
                        <a:spcAft>
                          <a:spcPts val="0"/>
                        </a:spcAft>
                        <a:buNone/>
                      </a:pPr>
                      <a:r>
                        <a:rPr lang="en"/>
                        <a:t>Literature survey</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rgbClr val="9E9E9E"/>
                    </a:solidFill>
                  </a:tcPr>
                </a:tc>
                <a:tc>
                  <a:txBody>
                    <a:bodyPr/>
                    <a:lstStyle/>
                    <a:p>
                      <a:pPr marL="0" lvl="0" indent="0" algn="l" rtl="0">
                        <a:spcBef>
                          <a:spcPts val="0"/>
                        </a:spcBef>
                        <a:spcAft>
                          <a:spcPts val="0"/>
                        </a:spcAft>
                        <a:buNone/>
                      </a:pPr>
                      <a:endParaRPr/>
                    </a:p>
                  </a:txBody>
                  <a:tcPr marL="91425" marR="91425" marT="91425" marB="91425">
                    <a:solidFill>
                      <a:srgbClr val="9E9E9E"/>
                    </a:solidFill>
                  </a:tcPr>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604375">
                <a:tc>
                  <a:txBody>
                    <a:bodyPr/>
                    <a:lstStyle/>
                    <a:p>
                      <a:pPr marL="0" lvl="0" indent="0" algn="l" rtl="0">
                        <a:spcBef>
                          <a:spcPts val="0"/>
                        </a:spcBef>
                        <a:spcAft>
                          <a:spcPts val="0"/>
                        </a:spcAft>
                        <a:buNone/>
                      </a:pPr>
                      <a:r>
                        <a:rPr lang="en"/>
                        <a:t>02</a:t>
                      </a:r>
                      <a:endParaRPr/>
                    </a:p>
                  </a:txBody>
                  <a:tcPr marL="91425" marR="91425" marT="91425" marB="91425"/>
                </a:tc>
                <a:tc>
                  <a:txBody>
                    <a:bodyPr/>
                    <a:lstStyle/>
                    <a:p>
                      <a:pPr marL="0" lvl="0" indent="0" algn="l" rtl="0">
                        <a:spcBef>
                          <a:spcPts val="0"/>
                        </a:spcBef>
                        <a:spcAft>
                          <a:spcPts val="0"/>
                        </a:spcAft>
                        <a:buNone/>
                      </a:pPr>
                      <a:r>
                        <a:rPr lang="en"/>
                        <a:t>Problem statement </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E9E9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solidFill>
                      <a:srgbClr val="9E9E9E"/>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604375">
                <a:tc>
                  <a:txBody>
                    <a:bodyPr/>
                    <a:lstStyle/>
                    <a:p>
                      <a:pPr marL="0" lvl="0" indent="0" algn="l" rtl="0">
                        <a:spcBef>
                          <a:spcPts val="0"/>
                        </a:spcBef>
                        <a:spcAft>
                          <a:spcPts val="0"/>
                        </a:spcAft>
                        <a:buNone/>
                      </a:pPr>
                      <a:r>
                        <a:rPr lang="en"/>
                        <a:t>03</a:t>
                      </a:r>
                      <a:endParaRPr/>
                    </a:p>
                  </a:txBody>
                  <a:tcPr marL="91425" marR="91425" marT="91425" marB="91425"/>
                </a:tc>
                <a:tc>
                  <a:txBody>
                    <a:bodyPr/>
                    <a:lstStyle/>
                    <a:p>
                      <a:pPr marL="0" lvl="0" indent="0" algn="l" rtl="0">
                        <a:spcBef>
                          <a:spcPts val="0"/>
                        </a:spcBef>
                        <a:spcAft>
                          <a:spcPts val="0"/>
                        </a:spcAft>
                        <a:buNone/>
                      </a:pPr>
                      <a:r>
                        <a:rPr lang="en"/>
                        <a:t>Model building</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rgbClr val="9E9E9E"/>
                    </a:solidFill>
                  </a:tcPr>
                </a:tc>
                <a:tc>
                  <a:txBody>
                    <a:bodyPr/>
                    <a:lstStyle/>
                    <a:p>
                      <a:pPr marL="0" lvl="0" indent="0" algn="l" rtl="0">
                        <a:spcBef>
                          <a:spcPts val="0"/>
                        </a:spcBef>
                        <a:spcAft>
                          <a:spcPts val="0"/>
                        </a:spcAft>
                        <a:buNone/>
                      </a:pPr>
                      <a:endParaRPr/>
                    </a:p>
                  </a:txBody>
                  <a:tcPr marL="91425" marR="91425" marT="91425" marB="91425">
                    <a:solidFill>
                      <a:srgbClr val="9E9E9E"/>
                    </a:solidFill>
                  </a:tcPr>
                </a:tc>
                <a:tc>
                  <a:txBody>
                    <a:bodyPr/>
                    <a:lstStyle/>
                    <a:p>
                      <a:pPr marL="0" lvl="0" indent="0" algn="l" rtl="0">
                        <a:spcBef>
                          <a:spcPts val="0"/>
                        </a:spcBef>
                        <a:spcAft>
                          <a:spcPts val="0"/>
                        </a:spcAft>
                        <a:buNone/>
                      </a:pPr>
                      <a:endParaRPr/>
                    </a:p>
                  </a:txBody>
                  <a:tcPr marL="91425" marR="91425" marT="91425" marB="91425">
                    <a:lnB w="9525" cap="flat" cmpd="sng">
                      <a:solidFill>
                        <a:srgbClr val="9E9E9E"/>
                      </a:solidFill>
                      <a:prstDash val="solid"/>
                      <a:round/>
                      <a:headEnd type="none" w="sm" len="sm"/>
                      <a:tailEnd type="none" w="sm" len="sm"/>
                    </a:lnB>
                    <a:solidFill>
                      <a:srgbClr val="9E9E9E"/>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502575">
                <a:tc>
                  <a:txBody>
                    <a:bodyPr/>
                    <a:lstStyle/>
                    <a:p>
                      <a:pPr marL="0" lvl="0" indent="0" algn="l" rtl="0">
                        <a:spcBef>
                          <a:spcPts val="0"/>
                        </a:spcBef>
                        <a:spcAft>
                          <a:spcPts val="0"/>
                        </a:spcAft>
                        <a:buNone/>
                      </a:pPr>
                      <a:r>
                        <a:rPr lang="en"/>
                        <a:t>04</a:t>
                      </a:r>
                      <a:endParaRPr/>
                    </a:p>
                  </a:txBody>
                  <a:tcPr marL="91425" marR="91425" marT="91425" marB="91425"/>
                </a:tc>
                <a:tc>
                  <a:txBody>
                    <a:bodyPr/>
                    <a:lstStyle/>
                    <a:p>
                      <a:pPr marL="0" lvl="0" indent="0" algn="l" rtl="0">
                        <a:spcBef>
                          <a:spcPts val="0"/>
                        </a:spcBef>
                        <a:spcAft>
                          <a:spcPts val="0"/>
                        </a:spcAft>
                        <a:buNone/>
                      </a:pPr>
                      <a:r>
                        <a:rPr lang="en"/>
                        <a:t>Training </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9E9E9E"/>
                    </a:solidFill>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solidFill>
                      <a:srgbClr val="9E9E9E"/>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502575">
                <a:tc>
                  <a:txBody>
                    <a:bodyPr/>
                    <a:lstStyle/>
                    <a:p>
                      <a:pPr marL="0" lvl="0" indent="0" algn="l" rtl="0">
                        <a:spcBef>
                          <a:spcPts val="0"/>
                        </a:spcBef>
                        <a:spcAft>
                          <a:spcPts val="0"/>
                        </a:spcAft>
                        <a:buNone/>
                      </a:pPr>
                      <a:r>
                        <a:rPr lang="en"/>
                        <a:t>05</a:t>
                      </a:r>
                      <a:endParaRPr/>
                    </a:p>
                  </a:txBody>
                  <a:tcPr marL="91425" marR="91425" marT="91425" marB="91425"/>
                </a:tc>
                <a:tc>
                  <a:txBody>
                    <a:bodyPr/>
                    <a:lstStyle/>
                    <a:p>
                      <a:pPr marL="0" lvl="0" indent="0" algn="l" rtl="0">
                        <a:spcBef>
                          <a:spcPts val="0"/>
                        </a:spcBef>
                        <a:spcAft>
                          <a:spcPts val="0"/>
                        </a:spcAft>
                        <a:buNone/>
                      </a:pPr>
                      <a:r>
                        <a:rPr lang="en"/>
                        <a:t>Testing</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endParaRPr/>
                    </a:p>
                  </a:txBody>
                  <a:tcPr marL="91425" marR="91425" marT="91425" marB="91425">
                    <a:solidFill>
                      <a:srgbClr val="9E9E9E"/>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815925">
                <a:tc>
                  <a:txBody>
                    <a:bodyPr/>
                    <a:lstStyle/>
                    <a:p>
                      <a:pPr marL="0" lvl="0" indent="0" algn="l" rtl="0">
                        <a:spcBef>
                          <a:spcPts val="0"/>
                        </a:spcBef>
                        <a:spcAft>
                          <a:spcPts val="0"/>
                        </a:spcAft>
                        <a:buNone/>
                      </a:pPr>
                      <a:r>
                        <a:rPr lang="en"/>
                        <a:t>06</a:t>
                      </a:r>
                      <a:endParaRPr/>
                    </a:p>
                  </a:txBody>
                  <a:tcPr marL="91425" marR="91425" marT="91425" marB="91425"/>
                </a:tc>
                <a:tc>
                  <a:txBody>
                    <a:bodyPr/>
                    <a:lstStyle/>
                    <a:p>
                      <a:pPr marL="0" lvl="0" indent="0" algn="l" rtl="0">
                        <a:spcBef>
                          <a:spcPts val="0"/>
                        </a:spcBef>
                        <a:spcAft>
                          <a:spcPts val="0"/>
                        </a:spcAft>
                        <a:buNone/>
                      </a:pPr>
                      <a:r>
                        <a:rPr lang="en"/>
                        <a:t>Deploy on development board</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rgbClr val="9E9E9E"/>
                    </a:solidFill>
                  </a:tcPr>
                </a:tc>
                <a:tc>
                  <a:txBody>
                    <a:bodyPr/>
                    <a:lstStyle/>
                    <a:p>
                      <a:pPr marL="0" lvl="0" indent="0" algn="l" rtl="0">
                        <a:spcBef>
                          <a:spcPts val="0"/>
                        </a:spcBef>
                        <a:spcAft>
                          <a:spcPts val="0"/>
                        </a:spcAft>
                        <a:buNone/>
                      </a:pPr>
                      <a:endParaRPr/>
                    </a:p>
                  </a:txBody>
                  <a:tcPr marL="91425" marR="91425" marT="91425" marB="91425">
                    <a:solidFill>
                      <a:srgbClr val="9E9E9E"/>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body" idx="1"/>
          </p:nvPr>
        </p:nvSpPr>
        <p:spPr>
          <a:xfrm>
            <a:off x="457200" y="852425"/>
            <a:ext cx="8165400" cy="4072800"/>
          </a:xfrm>
          <a:prstGeom prst="rect">
            <a:avLst/>
          </a:prstGeom>
          <a:noFill/>
          <a:ln>
            <a:noFill/>
          </a:ln>
        </p:spPr>
        <p:txBody>
          <a:bodyPr spcFirstLastPara="1" wrap="square" lIns="91425" tIns="45700" rIns="91425" bIns="45700" anchor="t" anchorCtr="0">
            <a:normAutofit fontScale="25000" lnSpcReduction="20000"/>
          </a:bodyPr>
          <a:lstStyle/>
          <a:p>
            <a:pPr marL="457200" lvl="0" indent="-355088" algn="l" rtl="0">
              <a:spcBef>
                <a:spcPts val="400"/>
              </a:spcBef>
              <a:spcAft>
                <a:spcPts val="0"/>
              </a:spcAft>
              <a:buSzPct val="100000"/>
              <a:buChar char="•"/>
            </a:pPr>
            <a:r>
              <a:rPr lang="en" sz="7967"/>
              <a:t>Introduction</a:t>
            </a:r>
            <a:endParaRPr sz="9167"/>
          </a:p>
          <a:p>
            <a:pPr marL="457200" lvl="0" indent="-355088" algn="l" rtl="0">
              <a:spcBef>
                <a:spcPts val="0"/>
              </a:spcBef>
              <a:spcAft>
                <a:spcPts val="0"/>
              </a:spcAft>
              <a:buSzPct val="100000"/>
              <a:buChar char="•"/>
            </a:pPr>
            <a:r>
              <a:rPr lang="en" sz="7967"/>
              <a:t>Motivation</a:t>
            </a:r>
            <a:endParaRPr sz="7967"/>
          </a:p>
          <a:p>
            <a:pPr marL="457200" lvl="0" indent="-355088" algn="l" rtl="0">
              <a:spcBef>
                <a:spcPts val="0"/>
              </a:spcBef>
              <a:spcAft>
                <a:spcPts val="0"/>
              </a:spcAft>
              <a:buSzPct val="100000"/>
              <a:buChar char="•"/>
            </a:pPr>
            <a:r>
              <a:rPr lang="en" sz="7967"/>
              <a:t>Literature Survey</a:t>
            </a:r>
            <a:endParaRPr sz="7967"/>
          </a:p>
          <a:p>
            <a:pPr marL="457200" lvl="0" indent="-355088" algn="l" rtl="0">
              <a:spcBef>
                <a:spcPts val="0"/>
              </a:spcBef>
              <a:spcAft>
                <a:spcPts val="0"/>
              </a:spcAft>
              <a:buSzPct val="100000"/>
              <a:buChar char="•"/>
            </a:pPr>
            <a:r>
              <a:rPr lang="en" sz="7967"/>
              <a:t>Problem Statement</a:t>
            </a:r>
            <a:endParaRPr sz="7967"/>
          </a:p>
          <a:p>
            <a:pPr marL="457200" lvl="0" indent="-355088" algn="l" rtl="0">
              <a:spcBef>
                <a:spcPts val="0"/>
              </a:spcBef>
              <a:spcAft>
                <a:spcPts val="0"/>
              </a:spcAft>
              <a:buSzPct val="100000"/>
              <a:buChar char="•"/>
            </a:pPr>
            <a:r>
              <a:rPr lang="en" sz="7967"/>
              <a:t>Objectives</a:t>
            </a:r>
            <a:endParaRPr sz="9167"/>
          </a:p>
          <a:p>
            <a:pPr marL="457200" lvl="0" indent="-355088" algn="l" rtl="0">
              <a:spcBef>
                <a:spcPts val="0"/>
              </a:spcBef>
              <a:spcAft>
                <a:spcPts val="0"/>
              </a:spcAft>
              <a:buSzPct val="100000"/>
              <a:buChar char="•"/>
            </a:pPr>
            <a:r>
              <a:rPr lang="en" sz="7967"/>
              <a:t>Scope and Constraints</a:t>
            </a:r>
            <a:endParaRPr sz="9167"/>
          </a:p>
          <a:p>
            <a:pPr marL="457200" lvl="0" indent="-355088" algn="l" rtl="0">
              <a:spcBef>
                <a:spcPts val="0"/>
              </a:spcBef>
              <a:spcAft>
                <a:spcPts val="0"/>
              </a:spcAft>
              <a:buSzPct val="100000"/>
              <a:buChar char="•"/>
            </a:pPr>
            <a:r>
              <a:rPr lang="en" sz="7967"/>
              <a:t>Functional and Non-Functional Requirements</a:t>
            </a:r>
            <a:endParaRPr sz="9167"/>
          </a:p>
          <a:p>
            <a:pPr marL="457200" lvl="0" indent="-355088" algn="l" rtl="0">
              <a:spcBef>
                <a:spcPts val="0"/>
              </a:spcBef>
              <a:spcAft>
                <a:spcPts val="0"/>
              </a:spcAft>
              <a:buSzPct val="100000"/>
              <a:buChar char="•"/>
            </a:pPr>
            <a:r>
              <a:rPr lang="en" sz="7967"/>
              <a:t>Proposed system</a:t>
            </a:r>
            <a:endParaRPr sz="9167"/>
          </a:p>
          <a:p>
            <a:pPr marL="457200" lvl="0" indent="-355088" algn="l" rtl="0">
              <a:spcBef>
                <a:spcPts val="0"/>
              </a:spcBef>
              <a:spcAft>
                <a:spcPts val="0"/>
              </a:spcAft>
              <a:buSzPct val="100000"/>
              <a:buChar char="•"/>
            </a:pPr>
            <a:r>
              <a:rPr lang="en" sz="7967"/>
              <a:t>Use Case Diagrams</a:t>
            </a:r>
            <a:endParaRPr sz="9167"/>
          </a:p>
          <a:p>
            <a:pPr marL="457200" lvl="0" indent="-355088" algn="l" rtl="0">
              <a:spcBef>
                <a:spcPts val="0"/>
              </a:spcBef>
              <a:spcAft>
                <a:spcPts val="0"/>
              </a:spcAft>
              <a:buSzPct val="100000"/>
              <a:buChar char="•"/>
            </a:pPr>
            <a:r>
              <a:rPr lang="en" sz="7967"/>
              <a:t>Data Description</a:t>
            </a:r>
            <a:endParaRPr sz="7967"/>
          </a:p>
          <a:p>
            <a:pPr marL="457200" lvl="0" indent="-355088" algn="l" rtl="0">
              <a:spcBef>
                <a:spcPts val="0"/>
              </a:spcBef>
              <a:spcAft>
                <a:spcPts val="0"/>
              </a:spcAft>
              <a:buSzPct val="100000"/>
              <a:buChar char="•"/>
            </a:pPr>
            <a:r>
              <a:rPr lang="en" sz="7967"/>
              <a:t>Project Management(Gantt Chart)</a:t>
            </a:r>
            <a:endParaRPr sz="9167"/>
          </a:p>
          <a:p>
            <a:pPr marL="457200" lvl="0" indent="-260350" algn="l" rtl="0">
              <a:spcBef>
                <a:spcPts val="0"/>
              </a:spcBef>
              <a:spcAft>
                <a:spcPts val="0"/>
              </a:spcAft>
              <a:buSzPct val="100000"/>
              <a:buChar char="•"/>
            </a:pPr>
            <a:endParaRPr sz="2000"/>
          </a:p>
          <a:p>
            <a:pPr marL="457200" lvl="0" indent="-260350" algn="l" rtl="0">
              <a:spcBef>
                <a:spcPts val="0"/>
              </a:spcBef>
              <a:spcAft>
                <a:spcPts val="0"/>
              </a:spcAft>
              <a:buSzPct val="100000"/>
              <a:buChar char="•"/>
            </a:pPr>
            <a:endParaRPr sz="2000"/>
          </a:p>
          <a:p>
            <a:pPr marL="457200" lvl="0" indent="-260350" algn="l" rtl="0">
              <a:spcBef>
                <a:spcPts val="0"/>
              </a:spcBef>
              <a:spcAft>
                <a:spcPts val="0"/>
              </a:spcAft>
              <a:buSzPct val="100000"/>
              <a:buChar char="•"/>
            </a:pPr>
            <a:endParaRPr sz="2000"/>
          </a:p>
          <a:p>
            <a:pPr marL="457200" lvl="0" indent="-260350" algn="l" rtl="0">
              <a:spcBef>
                <a:spcPts val="0"/>
              </a:spcBef>
              <a:spcAft>
                <a:spcPts val="0"/>
              </a:spcAft>
              <a:buSzPct val="100000"/>
              <a:buChar char="•"/>
            </a:pPr>
            <a:endParaRPr sz="2000"/>
          </a:p>
          <a:p>
            <a:pPr marL="514350" lvl="0" indent="-361950" algn="l" rtl="0">
              <a:spcBef>
                <a:spcPts val="480"/>
              </a:spcBef>
              <a:spcAft>
                <a:spcPts val="0"/>
              </a:spcAft>
              <a:buClr>
                <a:schemeClr val="dk1"/>
              </a:buClr>
              <a:buSzPct val="100000"/>
              <a:buNone/>
            </a:pPr>
            <a:endParaRPr sz="2400"/>
          </a:p>
          <a:p>
            <a:pPr marL="514350" lvl="0" indent="-361950" algn="l" rtl="0">
              <a:spcBef>
                <a:spcPts val="480"/>
              </a:spcBef>
              <a:spcAft>
                <a:spcPts val="0"/>
              </a:spcAft>
              <a:buClr>
                <a:schemeClr val="dk1"/>
              </a:buClr>
              <a:buSzPct val="100000"/>
              <a:buNone/>
            </a:pPr>
            <a:endParaRPr sz="2400"/>
          </a:p>
          <a:p>
            <a:pPr marL="514350" lvl="0" indent="-361950" algn="l" rtl="0">
              <a:spcBef>
                <a:spcPts val="480"/>
              </a:spcBef>
              <a:spcAft>
                <a:spcPts val="0"/>
              </a:spcAft>
              <a:buClr>
                <a:schemeClr val="dk1"/>
              </a:buClr>
              <a:buSzPct val="100000"/>
              <a:buNone/>
            </a:pPr>
            <a:endParaRPr sz="2400"/>
          </a:p>
          <a:p>
            <a:pPr marL="514350" lvl="0" indent="-361950" algn="l" rtl="0">
              <a:spcBef>
                <a:spcPts val="480"/>
              </a:spcBef>
              <a:spcAft>
                <a:spcPts val="0"/>
              </a:spcAft>
              <a:buClr>
                <a:schemeClr val="dk1"/>
              </a:buClr>
              <a:buSzPct val="100000"/>
              <a:buNone/>
            </a:pPr>
            <a:endParaRPr sz="2400"/>
          </a:p>
        </p:txBody>
      </p:sp>
      <p:grpSp>
        <p:nvGrpSpPr>
          <p:cNvPr id="139" name="Google Shape;139;p26"/>
          <p:cNvGrpSpPr/>
          <p:nvPr/>
        </p:nvGrpSpPr>
        <p:grpSpPr>
          <a:xfrm>
            <a:off x="149192" y="87546"/>
            <a:ext cx="8994808" cy="655403"/>
            <a:chOff x="89095" y="122669"/>
            <a:chExt cx="11993077" cy="773164"/>
          </a:xfrm>
        </p:grpSpPr>
        <p:pic>
          <p:nvPicPr>
            <p:cNvPr id="140" name="Google Shape;140;p26"/>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41" name="Google Shape;141;p26"/>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42" name="Google Shape;142;p26"/>
          <p:cNvSpPr/>
          <p:nvPr/>
        </p:nvSpPr>
        <p:spPr>
          <a:xfrm>
            <a:off x="457200" y="133206"/>
            <a:ext cx="112242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200" b="1" i="0" u="none" strike="noStrike" cap="none">
                <a:solidFill>
                  <a:srgbClr val="CC0000"/>
                </a:solidFill>
                <a:latin typeface="Calibri"/>
                <a:ea typeface="Calibri"/>
                <a:cs typeface="Calibri"/>
                <a:sym typeface="Calibri"/>
              </a:rPr>
              <a:t>Index</a:t>
            </a:r>
            <a:endParaRPr>
              <a:solidFill>
                <a:srgbClr val="CC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44"/>
          <p:cNvGrpSpPr/>
          <p:nvPr/>
        </p:nvGrpSpPr>
        <p:grpSpPr>
          <a:xfrm>
            <a:off x="149192" y="87547"/>
            <a:ext cx="8994808" cy="521886"/>
            <a:chOff x="89095" y="122669"/>
            <a:chExt cx="11993077" cy="773164"/>
          </a:xfrm>
        </p:grpSpPr>
        <p:pic>
          <p:nvPicPr>
            <p:cNvPr id="349" name="Google Shape;349;p44"/>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350" name="Google Shape;350;p44"/>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351" name="Google Shape;351;p44"/>
          <p:cNvSpPr txBox="1">
            <a:spLocks noGrp="1"/>
          </p:cNvSpPr>
          <p:nvPr>
            <p:ph type="body" idx="1"/>
          </p:nvPr>
        </p:nvSpPr>
        <p:spPr>
          <a:xfrm>
            <a:off x="152400" y="819150"/>
            <a:ext cx="8382000" cy="4180800"/>
          </a:xfrm>
          <a:prstGeom prst="rect">
            <a:avLst/>
          </a:prstGeom>
          <a:noFill/>
          <a:ln>
            <a:noFill/>
          </a:ln>
        </p:spPr>
        <p:txBody>
          <a:bodyPr spcFirstLastPara="1" wrap="square" lIns="91425" tIns="45700" rIns="91425" bIns="45700" anchor="t" anchorCtr="0">
            <a:noAutofit/>
          </a:bodyPr>
          <a:lstStyle/>
          <a:p>
            <a:pPr marL="457200" lvl="0" indent="-314325" algn="l" rtl="0">
              <a:lnSpc>
                <a:spcPct val="115000"/>
              </a:lnSpc>
              <a:spcBef>
                <a:spcPts val="0"/>
              </a:spcBef>
              <a:spcAft>
                <a:spcPts val="0"/>
              </a:spcAft>
              <a:buSzPts val="1350"/>
              <a:buFont typeface="Calibri"/>
              <a:buAutoNum type="arabicPeriod"/>
            </a:pPr>
            <a:r>
              <a:rPr lang="en" sz="1350"/>
              <a:t>Hayat, Ahatsham &amp; Morgado-Dias, F. &amp; Bhuyan, Bikram &amp; Tomar, Ravi. (2022). Human Activity Recognition for Elderly People Using Machine and Deep Learning Approaches. Information (Switzerland). 13. 10.3390/info13060275.</a:t>
            </a:r>
            <a:endParaRPr sz="1350"/>
          </a:p>
          <a:p>
            <a:pPr marL="457200" lvl="0" indent="-314325" algn="l" rtl="0">
              <a:lnSpc>
                <a:spcPct val="115000"/>
              </a:lnSpc>
              <a:spcBef>
                <a:spcPts val="0"/>
              </a:spcBef>
              <a:spcAft>
                <a:spcPts val="0"/>
              </a:spcAft>
              <a:buSzPts val="1350"/>
              <a:buFont typeface="Calibri"/>
              <a:buAutoNum type="arabicPeriod"/>
            </a:pPr>
            <a:r>
              <a:rPr lang="en" sz="1350">
                <a:highlight>
                  <a:schemeClr val="lt1"/>
                </a:highlight>
              </a:rPr>
              <a:t>Fridriksdottir E, Bonomi AG. Accelerometer-Based Human Activity Recognition for Patient Monitoring Using a Deep Neural Network. Sensors (Basel). 2020 Nov 10;20(22):6424. doi: 10.3390/s20226424. PMID: 33182813; PMCID: PMC7697281.</a:t>
            </a:r>
            <a:endParaRPr sz="1350">
              <a:highlight>
                <a:schemeClr val="lt1"/>
              </a:highlight>
            </a:endParaRPr>
          </a:p>
          <a:p>
            <a:pPr marL="457200" lvl="0" indent="-314325" algn="l" rtl="0">
              <a:lnSpc>
                <a:spcPct val="115000"/>
              </a:lnSpc>
              <a:spcBef>
                <a:spcPts val="0"/>
              </a:spcBef>
              <a:spcAft>
                <a:spcPts val="0"/>
              </a:spcAft>
              <a:buSzPts val="1350"/>
              <a:buFont typeface="Calibri"/>
              <a:buAutoNum type="arabicPeriod"/>
            </a:pPr>
            <a:r>
              <a:rPr lang="en" sz="1350"/>
              <a:t>A. Barna, A. K. M. Masum, M. E. Hossain, E. H. Bahadur and M. S. Alam, "A study on Human Activity Recognition Using Gyroscope, Accelerometer, Temperature and Humidity data," 2019 International Conference on Electrical, Computer and Communication Engineering (ECCE), Cox'sBazar, Bangladesh, 2019, pp. 1-6, doi: 10.1109/ECACE.2019.8679226.</a:t>
            </a:r>
            <a:endParaRPr sz="1350">
              <a:highlight>
                <a:schemeClr val="lt1"/>
              </a:highlight>
            </a:endParaRPr>
          </a:p>
          <a:p>
            <a:pPr marL="457200" lvl="0" indent="-314325" algn="l" rtl="0">
              <a:lnSpc>
                <a:spcPct val="115000"/>
              </a:lnSpc>
              <a:spcBef>
                <a:spcPts val="0"/>
              </a:spcBef>
              <a:spcAft>
                <a:spcPts val="0"/>
              </a:spcAft>
              <a:buSzPts val="1350"/>
              <a:buFont typeface="Calibri"/>
              <a:buAutoNum type="arabicPeriod"/>
            </a:pPr>
            <a:r>
              <a:rPr lang="en" sz="1350">
                <a:highlight>
                  <a:srgbClr val="FFFFFF"/>
                </a:highlight>
              </a:rPr>
              <a:t>Usharani, J. and Sakthivel, U., 2016, May. Human activity recognition using android smartphone. In </a:t>
            </a:r>
            <a:r>
              <a:rPr lang="en" sz="1350" i="1">
                <a:highlight>
                  <a:srgbClr val="FFFFFF"/>
                </a:highlight>
              </a:rPr>
              <a:t>Proceedings of the 1st International Conference on Innovations in Computing &amp; Networking (ICICN-16). Bengaluru</a:t>
            </a:r>
            <a:r>
              <a:rPr lang="en" sz="1350">
                <a:highlight>
                  <a:srgbClr val="FFFFFF"/>
                </a:highlight>
              </a:rPr>
              <a:t> (pp. 12-3).</a:t>
            </a:r>
            <a:endParaRPr sz="1350"/>
          </a:p>
          <a:p>
            <a:pPr marL="457200" lvl="0" indent="-314325" algn="l" rtl="0">
              <a:lnSpc>
                <a:spcPct val="115000"/>
              </a:lnSpc>
              <a:spcBef>
                <a:spcPts val="0"/>
              </a:spcBef>
              <a:spcAft>
                <a:spcPts val="0"/>
              </a:spcAft>
              <a:buSzPts val="1350"/>
              <a:buFont typeface="Calibri"/>
              <a:buAutoNum type="arabicPeriod"/>
            </a:pPr>
            <a:r>
              <a:rPr lang="en" sz="1350"/>
              <a:t>S. Oniga and J. Sütő, "Human activity recognition using neural networks," Proceedings of the 2014 15th International Carpathian Control Conference (ICCC), Velke Karlovice, Czech Republic, 2014, pp. 403-406, doi: 10.1109/CarpathianCC.2014.6843636.</a:t>
            </a:r>
            <a:endParaRPr sz="1350"/>
          </a:p>
          <a:p>
            <a:pPr marL="342900" lvl="0" indent="-139700" algn="just" rtl="0">
              <a:spcBef>
                <a:spcPts val="1200"/>
              </a:spcBef>
              <a:spcAft>
                <a:spcPts val="0"/>
              </a:spcAft>
              <a:buClr>
                <a:schemeClr val="dk1"/>
              </a:buClr>
              <a:buSzPts val="3200"/>
              <a:buNone/>
            </a:pPr>
            <a:endParaRPr sz="1350"/>
          </a:p>
        </p:txBody>
      </p:sp>
      <p:sp>
        <p:nvSpPr>
          <p:cNvPr id="352" name="Google Shape;352;p44"/>
          <p:cNvSpPr txBox="1"/>
          <p:nvPr/>
        </p:nvSpPr>
        <p:spPr>
          <a:xfrm>
            <a:off x="152400" y="43838"/>
            <a:ext cx="8199000" cy="6093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Calibri"/>
              <a:buNone/>
            </a:pPr>
            <a:r>
              <a:rPr lang="en" sz="3300" b="1" i="0" u="none" strike="noStrike" cap="none">
                <a:solidFill>
                  <a:schemeClr val="dk1"/>
                </a:solidFill>
                <a:latin typeface="Calibri"/>
                <a:ea typeface="Calibri"/>
                <a:cs typeface="Calibri"/>
                <a:sym typeface="Calibri"/>
              </a:rPr>
              <a:t> </a:t>
            </a:r>
            <a:r>
              <a:rPr lang="en" sz="3200" b="1" i="0" u="none" strike="noStrike" cap="none">
                <a:solidFill>
                  <a:srgbClr val="CC0000"/>
                </a:solidFill>
                <a:latin typeface="Calibri"/>
                <a:ea typeface="Calibri"/>
                <a:cs typeface="Calibri"/>
                <a:sym typeface="Calibri"/>
              </a:rPr>
              <a:t>References</a:t>
            </a:r>
            <a:endParaRPr sz="3200" b="0" i="0" u="none" strike="noStrike" cap="none">
              <a:solidFill>
                <a:srgbClr val="CC0000"/>
              </a:solidFill>
              <a:latin typeface="Calibri"/>
              <a:ea typeface="Calibri"/>
              <a:cs typeface="Calibri"/>
              <a:sym typeface="Calibri"/>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5"/>
          <p:cNvSpPr txBox="1">
            <a:spLocks noGrp="1"/>
          </p:cNvSpPr>
          <p:nvPr>
            <p:ph type="title"/>
          </p:nvPr>
        </p:nvSpPr>
        <p:spPr>
          <a:xfrm>
            <a:off x="457200" y="1990929"/>
            <a:ext cx="8229600" cy="857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body" idx="1"/>
          </p:nvPr>
        </p:nvSpPr>
        <p:spPr>
          <a:xfrm>
            <a:off x="228600" y="971550"/>
            <a:ext cx="8229600" cy="3394472"/>
          </a:xfrm>
          <a:prstGeom prst="rect">
            <a:avLst/>
          </a:prstGeom>
          <a:noFill/>
          <a:ln>
            <a:noFill/>
          </a:ln>
        </p:spPr>
        <p:txBody>
          <a:bodyPr spcFirstLastPara="1" wrap="square" lIns="91425" tIns="45700" rIns="91425" bIns="45700" anchor="t" anchorCtr="0">
            <a:normAutofit fontScale="92500" lnSpcReduction="20000"/>
          </a:bodyPr>
          <a:lstStyle/>
          <a:p>
            <a:pPr marL="342900" lvl="0" indent="-333375" algn="l" rtl="0">
              <a:spcBef>
                <a:spcPts val="0"/>
              </a:spcBef>
              <a:spcAft>
                <a:spcPts val="0"/>
              </a:spcAft>
              <a:buClr>
                <a:schemeClr val="dk1"/>
              </a:buClr>
              <a:buSzPct val="100000"/>
              <a:buChar char="•"/>
            </a:pPr>
            <a:r>
              <a:rPr lang="en" sz="2000"/>
              <a:t>Activity recognition is a versatile technology with applications in various fields, such as healthcare, activity monitoring and more.</a:t>
            </a:r>
            <a:endParaRPr/>
          </a:p>
          <a:p>
            <a:pPr marL="342900" lvl="0" indent="-333375" algn="l" rtl="0">
              <a:spcBef>
                <a:spcPts val="400"/>
              </a:spcBef>
              <a:spcAft>
                <a:spcPts val="0"/>
              </a:spcAft>
              <a:buClr>
                <a:schemeClr val="dk1"/>
              </a:buClr>
              <a:buSzPct val="100000"/>
              <a:buChar char="•"/>
            </a:pPr>
            <a:r>
              <a:rPr lang="en" sz="2000"/>
              <a:t>As people get aged, their physical abilities can change, leading to an increased risk of accidents, falls and the need for ongoing care. </a:t>
            </a:r>
            <a:endParaRPr sz="2000"/>
          </a:p>
          <a:p>
            <a:pPr marL="342900" lvl="0" indent="-333375" algn="l" rtl="0">
              <a:spcBef>
                <a:spcPts val="400"/>
              </a:spcBef>
              <a:spcAft>
                <a:spcPts val="0"/>
              </a:spcAft>
              <a:buClr>
                <a:schemeClr val="dk1"/>
              </a:buClr>
              <a:buSzPct val="100000"/>
              <a:buChar char="•"/>
            </a:pPr>
            <a:r>
              <a:rPr lang="en" sz="2000"/>
              <a:t>Human Activity Recognition involves the development of algorithms that can accurately monitor and interpret the daily activities and movements of older individuals. </a:t>
            </a:r>
            <a:endParaRPr/>
          </a:p>
          <a:p>
            <a:pPr marL="342900" lvl="0" indent="-333375" algn="l" rtl="0">
              <a:spcBef>
                <a:spcPts val="400"/>
              </a:spcBef>
              <a:spcAft>
                <a:spcPts val="0"/>
              </a:spcAft>
              <a:buClr>
                <a:schemeClr val="dk1"/>
              </a:buClr>
              <a:buSzPct val="100000"/>
              <a:buChar char="•"/>
            </a:pPr>
            <a:r>
              <a:rPr lang="en" sz="2000"/>
              <a:t>Proposed project aims to use senior citizens accelerometer data to understand and recognize activities such as walking, standing, shuffling, ascend and descent stairs, lying and sitting.</a:t>
            </a:r>
            <a:endParaRPr/>
          </a:p>
          <a:p>
            <a:pPr marL="0" lvl="0" indent="0" algn="l" rtl="0">
              <a:spcBef>
                <a:spcPts val="560"/>
              </a:spcBef>
              <a:spcAft>
                <a:spcPts val="0"/>
              </a:spcAft>
              <a:buClr>
                <a:schemeClr val="dk1"/>
              </a:buClr>
              <a:buSzPct val="100000"/>
              <a:buNone/>
            </a:pPr>
            <a:endParaRPr sz="2800"/>
          </a:p>
        </p:txBody>
      </p:sp>
      <p:grpSp>
        <p:nvGrpSpPr>
          <p:cNvPr id="148" name="Google Shape;148;p27"/>
          <p:cNvGrpSpPr/>
          <p:nvPr/>
        </p:nvGrpSpPr>
        <p:grpSpPr>
          <a:xfrm>
            <a:off x="149192" y="87546"/>
            <a:ext cx="8994808" cy="655403"/>
            <a:chOff x="89095" y="122669"/>
            <a:chExt cx="11993077" cy="773164"/>
          </a:xfrm>
        </p:grpSpPr>
        <p:pic>
          <p:nvPicPr>
            <p:cNvPr id="149" name="Google Shape;149;p27"/>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50" name="Google Shape;150;p27"/>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51" name="Google Shape;151;p27"/>
          <p:cNvSpPr/>
          <p:nvPr/>
        </p:nvSpPr>
        <p:spPr>
          <a:xfrm>
            <a:off x="457200" y="133206"/>
            <a:ext cx="3962400"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200" b="1">
                <a:solidFill>
                  <a:srgbClr val="CC0000"/>
                </a:solidFill>
                <a:latin typeface="Calibri"/>
                <a:ea typeface="Calibri"/>
                <a:cs typeface="Calibri"/>
                <a:sym typeface="Calibri"/>
              </a:rPr>
              <a:t>Introduction</a:t>
            </a:r>
            <a:endParaRPr>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0" y="0"/>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600"/>
              <a:buFont typeface="Calibri"/>
              <a:buNone/>
            </a:pPr>
            <a:r>
              <a:rPr lang="en" sz="3600" b="1"/>
              <a:t> </a:t>
            </a:r>
            <a:endParaRPr sz="3600"/>
          </a:p>
        </p:txBody>
      </p:sp>
      <p:sp>
        <p:nvSpPr>
          <p:cNvPr id="157" name="Google Shape;157;p28"/>
          <p:cNvSpPr txBox="1">
            <a:spLocks noGrp="1"/>
          </p:cNvSpPr>
          <p:nvPr>
            <p:ph type="body" idx="1"/>
          </p:nvPr>
        </p:nvSpPr>
        <p:spPr>
          <a:xfrm>
            <a:off x="457200" y="971550"/>
            <a:ext cx="8382000" cy="38862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 sz="2000"/>
              <a:t>Need of </a:t>
            </a:r>
            <a:r>
              <a:rPr lang="en" sz="2000">
                <a:latin typeface="Calibri"/>
                <a:ea typeface="Calibri"/>
                <a:cs typeface="Calibri"/>
                <a:sym typeface="Calibri"/>
              </a:rPr>
              <a:t>efficient Human Activity Recognition systems</a:t>
            </a:r>
            <a:r>
              <a:rPr lang="en" sz="2000"/>
              <a:t> such as:</a:t>
            </a:r>
            <a:r>
              <a:rPr lang="en" sz="2000">
                <a:latin typeface="Calibri"/>
                <a:ea typeface="Calibri"/>
                <a:cs typeface="Calibri"/>
                <a:sym typeface="Calibri"/>
              </a:rPr>
              <a:t> </a:t>
            </a:r>
            <a:endParaRPr sz="2000"/>
          </a:p>
          <a:p>
            <a:pPr marL="914400" lvl="0" indent="0" algn="just" rtl="0">
              <a:spcBef>
                <a:spcPts val="0"/>
              </a:spcBef>
              <a:spcAft>
                <a:spcPts val="0"/>
              </a:spcAft>
              <a:buNone/>
            </a:pPr>
            <a:r>
              <a:rPr lang="en" sz="2000"/>
              <a:t>i)   </a:t>
            </a:r>
            <a:r>
              <a:rPr lang="en" sz="2000">
                <a:latin typeface="Calibri"/>
                <a:ea typeface="Calibri"/>
                <a:cs typeface="Calibri"/>
                <a:sym typeface="Calibri"/>
              </a:rPr>
              <a:t>improve the quality of life for humans.</a:t>
            </a:r>
            <a:endParaRPr sz="2000"/>
          </a:p>
          <a:p>
            <a:pPr marL="914400" lvl="0" indent="0" algn="just" rtl="0">
              <a:spcBef>
                <a:spcPts val="0"/>
              </a:spcBef>
              <a:spcAft>
                <a:spcPts val="0"/>
              </a:spcAft>
              <a:buNone/>
            </a:pPr>
            <a:r>
              <a:rPr lang="en" sz="2000"/>
              <a:t>ii) </a:t>
            </a:r>
            <a:r>
              <a:rPr lang="en" sz="2000">
                <a:latin typeface="Calibri"/>
                <a:ea typeface="Calibri"/>
                <a:cs typeface="Calibri"/>
                <a:sym typeface="Calibri"/>
              </a:rPr>
              <a:t>reduce their burden and provide a foundation for healthcare        professionals.</a:t>
            </a:r>
            <a:endParaRPr sz="2000">
              <a:latin typeface="Calibri"/>
              <a:ea typeface="Calibri"/>
              <a:cs typeface="Calibri"/>
              <a:sym typeface="Calibri"/>
            </a:endParaRPr>
          </a:p>
          <a:p>
            <a:pPr marL="342900" lvl="0" indent="-355600" algn="just" rtl="0">
              <a:spcBef>
                <a:spcPts val="0"/>
              </a:spcBef>
              <a:spcAft>
                <a:spcPts val="0"/>
              </a:spcAft>
              <a:buSzPts val="2000"/>
              <a:buChar char="•"/>
            </a:pPr>
            <a:r>
              <a:rPr lang="en" sz="2000"/>
              <a:t>Accelerometer data of human activities enhances the classification perception.</a:t>
            </a:r>
            <a:endParaRPr sz="2000"/>
          </a:p>
          <a:p>
            <a:pPr marL="342900" lvl="0" indent="-342900" algn="just" rtl="0">
              <a:spcBef>
                <a:spcPts val="400"/>
              </a:spcBef>
              <a:spcAft>
                <a:spcPts val="0"/>
              </a:spcAft>
              <a:buClr>
                <a:schemeClr val="dk1"/>
              </a:buClr>
              <a:buSzPts val="2000"/>
              <a:buChar char="•"/>
            </a:pPr>
            <a:r>
              <a:rPr lang="en" sz="2000"/>
              <a:t>D</a:t>
            </a:r>
            <a:r>
              <a:rPr lang="en" sz="2000">
                <a:latin typeface="Calibri"/>
                <a:ea typeface="Calibri"/>
                <a:cs typeface="Calibri"/>
                <a:sym typeface="Calibri"/>
              </a:rPr>
              <a:t>eploying activity recognition on edge AI device ensures real-time health monitoring which can improve the quality of life</a:t>
            </a:r>
            <a:r>
              <a:rPr lang="en" sz="2000"/>
              <a:t>.</a:t>
            </a:r>
            <a:endParaRPr sz="2000"/>
          </a:p>
          <a:p>
            <a:pPr marL="342900" lvl="0" indent="-342900" algn="just" rtl="0">
              <a:spcBef>
                <a:spcPts val="400"/>
              </a:spcBef>
              <a:spcAft>
                <a:spcPts val="0"/>
              </a:spcAft>
              <a:buClr>
                <a:schemeClr val="dk1"/>
              </a:buClr>
              <a:buSzPts val="2000"/>
              <a:buChar char="•"/>
            </a:pPr>
            <a:r>
              <a:rPr lang="en" sz="2000"/>
              <a:t>Using low-power device motivates the need for energy efficiency, portability, cost considerations.</a:t>
            </a:r>
            <a:endParaRPr sz="2000"/>
          </a:p>
          <a:p>
            <a:pPr marL="0" lvl="0" indent="0" algn="just" rtl="0">
              <a:spcBef>
                <a:spcPts val="400"/>
              </a:spcBef>
              <a:spcAft>
                <a:spcPts val="0"/>
              </a:spcAft>
              <a:buNone/>
            </a:pPr>
            <a:endParaRPr sz="2000"/>
          </a:p>
        </p:txBody>
      </p:sp>
      <p:grpSp>
        <p:nvGrpSpPr>
          <p:cNvPr id="158" name="Google Shape;158;p28"/>
          <p:cNvGrpSpPr/>
          <p:nvPr/>
        </p:nvGrpSpPr>
        <p:grpSpPr>
          <a:xfrm>
            <a:off x="149192" y="87546"/>
            <a:ext cx="8994808" cy="655403"/>
            <a:chOff x="89095" y="122669"/>
            <a:chExt cx="11993077" cy="773164"/>
          </a:xfrm>
        </p:grpSpPr>
        <p:pic>
          <p:nvPicPr>
            <p:cNvPr id="159" name="Google Shape;159;p28"/>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60" name="Google Shape;160;p28"/>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61" name="Google Shape;161;p28"/>
          <p:cNvSpPr/>
          <p:nvPr/>
        </p:nvSpPr>
        <p:spPr>
          <a:xfrm>
            <a:off x="457200" y="133350"/>
            <a:ext cx="207922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200" b="1">
                <a:solidFill>
                  <a:srgbClr val="CC0000"/>
                </a:solidFill>
                <a:latin typeface="Calibri"/>
                <a:ea typeface="Calibri"/>
                <a:cs typeface="Calibri"/>
                <a:sym typeface="Calibri"/>
              </a:rPr>
              <a:t>Motivation</a:t>
            </a:r>
            <a:endParaRPr sz="3200">
              <a:solidFill>
                <a:srgbClr val="CC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latin typeface="Calibri"/>
                <a:ea typeface="Calibri"/>
                <a:cs typeface="Calibri"/>
                <a:sym typeface="Calibri"/>
              </a:rPr>
              <a:t>Literature Survey</a:t>
            </a:r>
            <a:endParaRPr>
              <a:solidFill>
                <a:srgbClr val="CC0000"/>
              </a:solidFill>
            </a:endParaRPr>
          </a:p>
        </p:txBody>
      </p:sp>
      <p:grpSp>
        <p:nvGrpSpPr>
          <p:cNvPr id="167" name="Google Shape;167;p29"/>
          <p:cNvGrpSpPr/>
          <p:nvPr/>
        </p:nvGrpSpPr>
        <p:grpSpPr>
          <a:xfrm>
            <a:off x="149192" y="87546"/>
            <a:ext cx="8994808" cy="655403"/>
            <a:chOff x="89095" y="122669"/>
            <a:chExt cx="11993077" cy="773164"/>
          </a:xfrm>
        </p:grpSpPr>
        <p:pic>
          <p:nvPicPr>
            <p:cNvPr id="168" name="Google Shape;168;p29"/>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69" name="Google Shape;169;p29"/>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70" name="Google Shape;170;p29"/>
          <p:cNvSpPr txBox="1">
            <a:spLocks noGrp="1"/>
          </p:cNvSpPr>
          <p:nvPr>
            <p:ph type="body" idx="1"/>
          </p:nvPr>
        </p:nvSpPr>
        <p:spPr>
          <a:xfrm>
            <a:off x="158050" y="830100"/>
            <a:ext cx="8619600" cy="40656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400"/>
              <a:buNone/>
            </a:pPr>
            <a:r>
              <a:rPr lang="en" sz="1700" b="1"/>
              <a:t>[</a:t>
            </a:r>
            <a:r>
              <a:rPr lang="en" sz="1800" b="1"/>
              <a:t>1] HUMAN ACTIVITY RECOGNITION FOR ELDERLY PEOPLE USING  MACHINE AND DEEP LEARNING APPROACHES- MAY 2022.</a:t>
            </a:r>
            <a:endParaRPr sz="1800" b="1"/>
          </a:p>
          <a:p>
            <a:pPr marL="0" lvl="0" indent="0" algn="just" rtl="0">
              <a:spcBef>
                <a:spcPts val="0"/>
              </a:spcBef>
              <a:spcAft>
                <a:spcPts val="0"/>
              </a:spcAft>
              <a:buClr>
                <a:schemeClr val="dk1"/>
              </a:buClr>
              <a:buSzPts val="1400"/>
              <a:buNone/>
            </a:pPr>
            <a:endParaRPr sz="1800" b="1" u="sng"/>
          </a:p>
          <a:p>
            <a:pPr marL="342900" lvl="0" indent="-368300" algn="just" rtl="0">
              <a:spcBef>
                <a:spcPts val="280"/>
              </a:spcBef>
              <a:spcAft>
                <a:spcPts val="0"/>
              </a:spcAft>
              <a:buClr>
                <a:schemeClr val="dk1"/>
              </a:buClr>
              <a:buSzPts val="1800"/>
              <a:buChar char="•"/>
            </a:pPr>
            <a:r>
              <a:rPr lang="en" sz="1800"/>
              <a:t>The author focuses on providing assistance to elderly people by monitoring their  activities in different indoor and outdoor environments. </a:t>
            </a:r>
            <a:endParaRPr sz="1800"/>
          </a:p>
          <a:p>
            <a:pPr marL="342900" lvl="0" indent="-368300" algn="just" rtl="0">
              <a:spcBef>
                <a:spcPts val="280"/>
              </a:spcBef>
              <a:spcAft>
                <a:spcPts val="0"/>
              </a:spcAft>
              <a:buClr>
                <a:schemeClr val="dk1"/>
              </a:buClr>
              <a:buSzPts val="1800"/>
              <a:buChar char="•"/>
            </a:pPr>
            <a:r>
              <a:rPr lang="en" sz="1800"/>
              <a:t>Gyroscope and accelerometer data collected from a smartphone.</a:t>
            </a:r>
            <a:endParaRPr sz="1800"/>
          </a:p>
          <a:p>
            <a:pPr marL="342900" lvl="0" indent="-368300" algn="just" rtl="0">
              <a:spcBef>
                <a:spcPts val="280"/>
              </a:spcBef>
              <a:spcAft>
                <a:spcPts val="0"/>
              </a:spcAft>
              <a:buClr>
                <a:schemeClr val="dk1"/>
              </a:buClr>
              <a:buSzPts val="1800"/>
              <a:buChar char="•"/>
            </a:pPr>
            <a:r>
              <a:rPr lang="en" sz="1800"/>
              <a:t>The proposed work aimed to develop an automatic activity monitoring system that will automatically detect the activity of elderly people.</a:t>
            </a:r>
            <a:endParaRPr sz="1800"/>
          </a:p>
          <a:p>
            <a:pPr marL="342900" lvl="0" indent="-368300" algn="just" rtl="0">
              <a:spcBef>
                <a:spcPts val="280"/>
              </a:spcBef>
              <a:spcAft>
                <a:spcPts val="0"/>
              </a:spcAft>
              <a:buSzPts val="1800"/>
              <a:buChar char="•"/>
            </a:pPr>
            <a:r>
              <a:rPr lang="en" sz="1800"/>
              <a:t>T</a:t>
            </a:r>
            <a:r>
              <a:rPr lang="en" sz="1800">
                <a:solidFill>
                  <a:srgbClr val="333333"/>
                </a:solidFill>
                <a:highlight>
                  <a:srgbClr val="FFFFFF"/>
                </a:highlight>
              </a:rPr>
              <a:t>he proposed Long Short-Term Memory Network gave the best accuracy of 95.04%. However, Support Vector Machine gave 89.07% accuracy.</a:t>
            </a:r>
            <a:endParaRPr sz="1800"/>
          </a:p>
          <a:p>
            <a:pPr marL="342900" lvl="0" indent="-368300" algn="just" rtl="0">
              <a:spcBef>
                <a:spcPts val="280"/>
              </a:spcBef>
              <a:spcAft>
                <a:spcPts val="0"/>
              </a:spcAft>
              <a:buClr>
                <a:schemeClr val="dk1"/>
              </a:buClr>
              <a:buSzPts val="1800"/>
              <a:buChar char="•"/>
            </a:pPr>
            <a:r>
              <a:rPr lang="en" sz="1800"/>
              <a:t>Research gap:Need for improvement of the proposed models by validating with larger datasets and with more activities.</a:t>
            </a:r>
            <a:endParaRPr sz="1800"/>
          </a:p>
          <a:p>
            <a:pPr marL="342900" lvl="0" indent="-254000" algn="l" rtl="0">
              <a:spcBef>
                <a:spcPts val="280"/>
              </a:spcBef>
              <a:spcAft>
                <a:spcPts val="0"/>
              </a:spcAft>
              <a:buClr>
                <a:schemeClr val="dk1"/>
              </a:buClr>
              <a:buSzPts val="1400"/>
              <a:buNone/>
            </a:pPr>
            <a:endParaRPr sz="1400" b="1"/>
          </a:p>
          <a:p>
            <a:pPr marL="342900" lvl="0" indent="-254000" algn="l" rtl="0">
              <a:spcBef>
                <a:spcPts val="280"/>
              </a:spcBef>
              <a:spcAft>
                <a:spcPts val="0"/>
              </a:spcAft>
              <a:buClr>
                <a:schemeClr val="dk1"/>
              </a:buClr>
              <a:buSzPts val="1400"/>
              <a:buNone/>
            </a:pPr>
            <a:endParaRPr sz="1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latin typeface="Calibri"/>
                <a:ea typeface="Calibri"/>
                <a:cs typeface="Calibri"/>
                <a:sym typeface="Calibri"/>
              </a:rPr>
              <a:t>Literature Survey</a:t>
            </a:r>
            <a:endParaRPr>
              <a:solidFill>
                <a:srgbClr val="CC0000"/>
              </a:solidFill>
            </a:endParaRPr>
          </a:p>
        </p:txBody>
      </p:sp>
      <p:grpSp>
        <p:nvGrpSpPr>
          <p:cNvPr id="176" name="Google Shape;176;p30"/>
          <p:cNvGrpSpPr/>
          <p:nvPr/>
        </p:nvGrpSpPr>
        <p:grpSpPr>
          <a:xfrm>
            <a:off x="149192" y="87546"/>
            <a:ext cx="8994808" cy="655403"/>
            <a:chOff x="89095" y="122669"/>
            <a:chExt cx="11993077" cy="773164"/>
          </a:xfrm>
        </p:grpSpPr>
        <p:pic>
          <p:nvPicPr>
            <p:cNvPr id="177" name="Google Shape;177;p30"/>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78" name="Google Shape;178;p30"/>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79" name="Google Shape;179;p30"/>
          <p:cNvSpPr txBox="1">
            <a:spLocks noGrp="1"/>
          </p:cNvSpPr>
          <p:nvPr>
            <p:ph type="body" idx="1"/>
          </p:nvPr>
        </p:nvSpPr>
        <p:spPr>
          <a:xfrm>
            <a:off x="190500" y="844710"/>
            <a:ext cx="8153400" cy="6341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 sz="1700" b="1"/>
              <a:t>[2] ACCELEROMETER BASED HUMAN ACTIVITY RECOGNITION FOR PATIENT MONITORING USING DEEP NEURAL NETWORK-2020</a:t>
            </a:r>
            <a:endParaRPr sz="3300"/>
          </a:p>
        </p:txBody>
      </p:sp>
      <p:sp>
        <p:nvSpPr>
          <p:cNvPr id="180" name="Google Shape;180;p30"/>
          <p:cNvSpPr txBox="1"/>
          <p:nvPr/>
        </p:nvSpPr>
        <p:spPr>
          <a:xfrm>
            <a:off x="304800" y="1667526"/>
            <a:ext cx="8534400" cy="2862900"/>
          </a:xfrm>
          <a:prstGeom prst="rect">
            <a:avLst/>
          </a:prstGeom>
          <a:noFill/>
          <a:ln>
            <a:noFill/>
          </a:ln>
        </p:spPr>
        <p:txBody>
          <a:bodyPr spcFirstLastPara="1" wrap="square" lIns="91425" tIns="45700" rIns="91425" bIns="45700" anchor="t" anchorCtr="0">
            <a:spAutoFit/>
          </a:bodyPr>
          <a:lstStyle/>
          <a:p>
            <a:pPr marL="285750" marR="0" lvl="0" indent="-298450" algn="just"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Recognizing activities using DNN typically for hospitalized patients.</a:t>
            </a:r>
            <a:endParaRPr sz="1600"/>
          </a:p>
          <a:p>
            <a:pPr marL="285750" marR="0" lvl="0" indent="-298450" algn="just"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Data was collected with 20 volunteers (18-65 years) with single triaxial accelerometer mounted on trunk to measure six activities: lying, upright posture, walking, wheelchair transport, stairs ascent and descent.</a:t>
            </a:r>
            <a:endParaRPr sz="1600"/>
          </a:p>
          <a:p>
            <a:pPr marL="285750" marR="0" lvl="0" indent="-298450" algn="just"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DNN reached accuracy of 94.52% whereas SVM reached accuracy of 83.35%.</a:t>
            </a:r>
            <a:endParaRPr sz="1600"/>
          </a:p>
          <a:p>
            <a:pPr marL="285750" marR="0" lvl="0" indent="-298450" algn="just"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Data is collected from laboratory settings, so the performance of the model in this controlled setting may not be accurate.</a:t>
            </a:r>
            <a:endParaRPr sz="1600"/>
          </a:p>
          <a:p>
            <a:pPr marL="285750" marR="0" lvl="0" indent="-298450" algn="just"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Studying the data collected in non- laboratory settings and assessing the performance of algorithms in real-world applicabilities is the significant research gap.</a:t>
            </a:r>
            <a:endParaRPr sz="1600"/>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latin typeface="Calibri"/>
                <a:ea typeface="Calibri"/>
                <a:cs typeface="Calibri"/>
                <a:sym typeface="Calibri"/>
              </a:rPr>
              <a:t>Literature Survey</a:t>
            </a:r>
            <a:endParaRPr>
              <a:solidFill>
                <a:srgbClr val="CC0000"/>
              </a:solidFill>
            </a:endParaRPr>
          </a:p>
        </p:txBody>
      </p:sp>
      <p:grpSp>
        <p:nvGrpSpPr>
          <p:cNvPr id="186" name="Google Shape;186;p31"/>
          <p:cNvGrpSpPr/>
          <p:nvPr/>
        </p:nvGrpSpPr>
        <p:grpSpPr>
          <a:xfrm>
            <a:off x="149192" y="87546"/>
            <a:ext cx="8994808" cy="655403"/>
            <a:chOff x="89095" y="122669"/>
            <a:chExt cx="11993077" cy="773164"/>
          </a:xfrm>
        </p:grpSpPr>
        <p:pic>
          <p:nvPicPr>
            <p:cNvPr id="187" name="Google Shape;187;p31"/>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88" name="Google Shape;188;p31"/>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89" name="Google Shape;189;p31"/>
          <p:cNvSpPr txBox="1">
            <a:spLocks noGrp="1"/>
          </p:cNvSpPr>
          <p:nvPr>
            <p:ph type="body" idx="1"/>
          </p:nvPr>
        </p:nvSpPr>
        <p:spPr>
          <a:xfrm>
            <a:off x="304800" y="893135"/>
            <a:ext cx="8229600" cy="391336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600"/>
              <a:buNone/>
            </a:pPr>
            <a:r>
              <a:rPr lang="en" sz="1700" b="1"/>
              <a:t>[3] A STUDY ON HUMAN ACTIVITY RECOGNITION USING GYROSCOPE, ACCELEROMETER, TEMPERATURE AND HUMIDITY DATA-IEEE,2019</a:t>
            </a:r>
            <a:endParaRPr sz="3300"/>
          </a:p>
          <a:p>
            <a:pPr marL="342900" lvl="0" indent="-342900" algn="just" rtl="0">
              <a:lnSpc>
                <a:spcPct val="115000"/>
              </a:lnSpc>
              <a:spcBef>
                <a:spcPts val="1200"/>
              </a:spcBef>
              <a:spcAft>
                <a:spcPts val="0"/>
              </a:spcAft>
              <a:buSzPts val="1800"/>
              <a:buFont typeface="Calibri"/>
              <a:buChar char="•"/>
            </a:pPr>
            <a:r>
              <a:rPr lang="en" sz="1800">
                <a:solidFill>
                  <a:srgbClr val="1F1F1F"/>
                </a:solidFill>
                <a:highlight>
                  <a:schemeClr val="lt1"/>
                </a:highlight>
              </a:rPr>
              <a:t>This research explores the recognition of both frequent and infrequent 10 different human activities using smartphone sensors and advanced techniques.</a:t>
            </a:r>
            <a:endParaRPr sz="1800"/>
          </a:p>
          <a:p>
            <a:pPr marL="342900" lvl="0" indent="-342900" algn="just" rtl="0">
              <a:lnSpc>
                <a:spcPct val="115000"/>
              </a:lnSpc>
              <a:spcBef>
                <a:spcPts val="0"/>
              </a:spcBef>
              <a:spcAft>
                <a:spcPts val="0"/>
              </a:spcAft>
              <a:buSzPts val="1800"/>
              <a:buFont typeface="Calibri"/>
              <a:buChar char="•"/>
            </a:pPr>
            <a:r>
              <a:rPr lang="en" sz="1800"/>
              <a:t>Samsung Galaxy S4 series was employed which contains accelerometer sensor,Gyroscope sensor,Humidity and Temperature sensor.</a:t>
            </a:r>
            <a:endParaRPr sz="1800"/>
          </a:p>
          <a:p>
            <a:pPr marL="342900" lvl="0" indent="-342900" algn="just" rtl="0">
              <a:lnSpc>
                <a:spcPct val="115000"/>
              </a:lnSpc>
              <a:spcBef>
                <a:spcPts val="0"/>
              </a:spcBef>
              <a:spcAft>
                <a:spcPts val="0"/>
              </a:spcAft>
              <a:buSzPts val="1800"/>
              <a:buFont typeface="Calibri"/>
              <a:buChar char="•"/>
            </a:pPr>
            <a:r>
              <a:rPr lang="en" sz="1800"/>
              <a:t>The four algorithm used for recognising activities were k-nearest neighbour,Random forest,Support vector machine and Conventional deep neural network.</a:t>
            </a:r>
            <a:endParaRPr sz="1800"/>
          </a:p>
          <a:p>
            <a:pPr marL="342900" lvl="0" indent="-342900" algn="just" rtl="0">
              <a:lnSpc>
                <a:spcPct val="115000"/>
              </a:lnSpc>
              <a:spcBef>
                <a:spcPts val="0"/>
              </a:spcBef>
              <a:spcAft>
                <a:spcPts val="0"/>
              </a:spcAft>
              <a:buSzPts val="1800"/>
              <a:buFont typeface="Calibri"/>
              <a:buChar char="•"/>
            </a:pPr>
            <a:r>
              <a:rPr lang="en" sz="1800"/>
              <a:t>The random forest achieved highest accuracy of 99.86%.</a:t>
            </a:r>
            <a:endParaRPr sz="1700"/>
          </a:p>
          <a:p>
            <a:pPr marL="0" lvl="0" indent="0" algn="just" rtl="0">
              <a:spcBef>
                <a:spcPts val="1200"/>
              </a:spcBef>
              <a:spcAft>
                <a:spcPts val="0"/>
              </a:spcAft>
              <a:buClr>
                <a:schemeClr val="dk1"/>
              </a:buClr>
              <a:buSzPts val="1700"/>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304800" y="0"/>
            <a:ext cx="79248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latin typeface="Calibri"/>
                <a:ea typeface="Calibri"/>
                <a:cs typeface="Calibri"/>
                <a:sym typeface="Calibri"/>
              </a:rPr>
              <a:t>Literature Survey</a:t>
            </a:r>
            <a:endParaRPr>
              <a:solidFill>
                <a:srgbClr val="CC0000"/>
              </a:solidFill>
            </a:endParaRPr>
          </a:p>
        </p:txBody>
      </p:sp>
      <p:grpSp>
        <p:nvGrpSpPr>
          <p:cNvPr id="195" name="Google Shape;195;p32"/>
          <p:cNvGrpSpPr/>
          <p:nvPr/>
        </p:nvGrpSpPr>
        <p:grpSpPr>
          <a:xfrm>
            <a:off x="149192" y="87546"/>
            <a:ext cx="8994808" cy="655403"/>
            <a:chOff x="89095" y="122669"/>
            <a:chExt cx="11993077" cy="773164"/>
          </a:xfrm>
        </p:grpSpPr>
        <p:pic>
          <p:nvPicPr>
            <p:cNvPr id="196" name="Google Shape;196;p32"/>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197" name="Google Shape;197;p32"/>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198" name="Google Shape;198;p32"/>
          <p:cNvSpPr txBox="1">
            <a:spLocks noGrp="1"/>
          </p:cNvSpPr>
          <p:nvPr>
            <p:ph type="body" idx="1"/>
          </p:nvPr>
        </p:nvSpPr>
        <p:spPr>
          <a:xfrm>
            <a:off x="304800" y="863900"/>
            <a:ext cx="8572200" cy="26739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0"/>
              </a:spcBef>
              <a:spcAft>
                <a:spcPts val="0"/>
              </a:spcAft>
              <a:buClr>
                <a:schemeClr val="dk1"/>
              </a:buClr>
              <a:buSzPts val="1470"/>
              <a:buNone/>
            </a:pPr>
            <a:r>
              <a:rPr lang="en" sz="1800" b="1"/>
              <a:t>[4] HUMAN ACTIVITY RECOGNITION USING ANDROID SMARTPHONE-2016</a:t>
            </a:r>
            <a:endParaRPr sz="1800" b="1"/>
          </a:p>
          <a:p>
            <a:pPr marL="0" lvl="0" indent="0" algn="just" rtl="0">
              <a:lnSpc>
                <a:spcPct val="80000"/>
              </a:lnSpc>
              <a:spcBef>
                <a:spcPts val="0"/>
              </a:spcBef>
              <a:spcAft>
                <a:spcPts val="0"/>
              </a:spcAft>
              <a:buClr>
                <a:schemeClr val="dk1"/>
              </a:buClr>
              <a:buSzPts val="1470"/>
              <a:buNone/>
            </a:pPr>
            <a:endParaRPr sz="1800" b="1" u="sng"/>
          </a:p>
          <a:p>
            <a:pPr marL="342900" lvl="0" indent="-363855" algn="just" rtl="0">
              <a:lnSpc>
                <a:spcPct val="80000"/>
              </a:lnSpc>
              <a:spcBef>
                <a:spcPts val="294"/>
              </a:spcBef>
              <a:spcAft>
                <a:spcPts val="0"/>
              </a:spcAft>
              <a:buClr>
                <a:schemeClr val="dk1"/>
              </a:buClr>
              <a:buSzPts val="1800"/>
              <a:buChar char="•"/>
            </a:pPr>
            <a:r>
              <a:rPr lang="en" sz="1800"/>
              <a:t>An application was created using the accelerometer data for classification, which supported online training and classification.</a:t>
            </a:r>
            <a:endParaRPr sz="1800"/>
          </a:p>
          <a:p>
            <a:pPr marL="342900" lvl="0" indent="-363855" algn="just" rtl="0">
              <a:lnSpc>
                <a:spcPct val="80000"/>
              </a:lnSpc>
              <a:spcBef>
                <a:spcPts val="294"/>
              </a:spcBef>
              <a:spcAft>
                <a:spcPts val="0"/>
              </a:spcAft>
              <a:buClr>
                <a:schemeClr val="dk1"/>
              </a:buClr>
              <a:buSzPts val="1800"/>
              <a:buChar char="•"/>
            </a:pPr>
            <a:r>
              <a:rPr lang="en" sz="1800"/>
              <a:t>There are 6 arm postures, standing, sitting, walking, running, jumping, lying and 5 body postures, neutral, forward bend, backward bend, side bend and twist.</a:t>
            </a:r>
            <a:endParaRPr sz="1800"/>
          </a:p>
          <a:p>
            <a:pPr marL="342900" lvl="0" indent="-363855" algn="just" rtl="0">
              <a:lnSpc>
                <a:spcPct val="80000"/>
              </a:lnSpc>
              <a:spcBef>
                <a:spcPts val="294"/>
              </a:spcBef>
              <a:spcAft>
                <a:spcPts val="0"/>
              </a:spcAft>
              <a:buClr>
                <a:schemeClr val="dk1"/>
              </a:buClr>
              <a:buSzPts val="1800"/>
              <a:buChar char="•"/>
            </a:pPr>
            <a:r>
              <a:rPr lang="en" sz="1800"/>
              <a:t>The performance of two classification algorithms is analyzed, k-Nearest Neighbour and Clustered KNN in an online activity recognition system.</a:t>
            </a:r>
            <a:endParaRPr sz="1800"/>
          </a:p>
          <a:p>
            <a:pPr marL="342900" lvl="0" indent="-363855" algn="just" rtl="0">
              <a:lnSpc>
                <a:spcPct val="80000"/>
              </a:lnSpc>
              <a:spcBef>
                <a:spcPts val="294"/>
              </a:spcBef>
              <a:spcAft>
                <a:spcPts val="0"/>
              </a:spcAft>
              <a:buClr>
                <a:schemeClr val="dk1"/>
              </a:buClr>
              <a:buSzPts val="1800"/>
              <a:buChar char="•"/>
            </a:pPr>
            <a:r>
              <a:rPr lang="en" sz="1800"/>
              <a:t>The overall performance for clustered KNN classification is 92% accuracy considering all activities.</a:t>
            </a:r>
            <a:endParaRPr sz="1800"/>
          </a:p>
        </p:txBody>
      </p:sp>
      <p:sp>
        <p:nvSpPr>
          <p:cNvPr id="199" name="Google Shape;199;p32"/>
          <p:cNvSpPr/>
          <p:nvPr/>
        </p:nvSpPr>
        <p:spPr>
          <a:xfrm>
            <a:off x="4419600" y="241935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252575" y="-13375"/>
            <a:ext cx="79248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r>
              <a:rPr lang="en" sz="3200" b="1">
                <a:solidFill>
                  <a:srgbClr val="CC0000"/>
                </a:solidFill>
                <a:latin typeface="Calibri"/>
                <a:ea typeface="Calibri"/>
                <a:cs typeface="Calibri"/>
                <a:sym typeface="Calibri"/>
              </a:rPr>
              <a:t>Literature Survey</a:t>
            </a:r>
            <a:endParaRPr>
              <a:solidFill>
                <a:srgbClr val="CC0000"/>
              </a:solidFill>
            </a:endParaRPr>
          </a:p>
        </p:txBody>
      </p:sp>
      <p:grpSp>
        <p:nvGrpSpPr>
          <p:cNvPr id="205" name="Google Shape;205;p33"/>
          <p:cNvGrpSpPr/>
          <p:nvPr/>
        </p:nvGrpSpPr>
        <p:grpSpPr>
          <a:xfrm>
            <a:off x="149192" y="87546"/>
            <a:ext cx="8994808" cy="655403"/>
            <a:chOff x="89095" y="122669"/>
            <a:chExt cx="11993077" cy="773164"/>
          </a:xfrm>
        </p:grpSpPr>
        <p:pic>
          <p:nvPicPr>
            <p:cNvPr id="206" name="Google Shape;206;p33"/>
            <p:cNvPicPr preferRelativeResize="0"/>
            <p:nvPr/>
          </p:nvPicPr>
          <p:blipFill rotWithShape="1">
            <a:blip r:embed="rId3">
              <a:alphaModFix/>
            </a:blip>
            <a:srcRect/>
            <a:stretch/>
          </p:blipFill>
          <p:spPr>
            <a:xfrm>
              <a:off x="9283942" y="122669"/>
              <a:ext cx="2711602" cy="650049"/>
            </a:xfrm>
            <a:prstGeom prst="rect">
              <a:avLst/>
            </a:prstGeom>
            <a:noFill/>
            <a:ln>
              <a:noFill/>
            </a:ln>
          </p:spPr>
        </p:pic>
        <p:cxnSp>
          <p:nvCxnSpPr>
            <p:cNvPr id="207" name="Google Shape;207;p33"/>
            <p:cNvCxnSpPr/>
            <p:nvPr/>
          </p:nvCxnSpPr>
          <p:spPr>
            <a:xfrm>
              <a:off x="89095" y="875515"/>
              <a:ext cx="11993077" cy="20318"/>
            </a:xfrm>
            <a:prstGeom prst="straightConnector1">
              <a:avLst/>
            </a:prstGeom>
            <a:noFill/>
            <a:ln w="9525" cap="flat" cmpd="sng">
              <a:solidFill>
                <a:srgbClr val="E4948A"/>
              </a:solidFill>
              <a:prstDash val="solid"/>
              <a:round/>
              <a:headEnd type="none" w="sm" len="sm"/>
              <a:tailEnd type="none" w="sm" len="sm"/>
            </a:ln>
          </p:spPr>
        </p:cxnSp>
      </p:grpSp>
      <p:sp>
        <p:nvSpPr>
          <p:cNvPr id="208" name="Google Shape;208;p33"/>
          <p:cNvSpPr txBox="1">
            <a:spLocks noGrp="1"/>
          </p:cNvSpPr>
          <p:nvPr>
            <p:ph type="body" idx="1"/>
          </p:nvPr>
        </p:nvSpPr>
        <p:spPr>
          <a:xfrm>
            <a:off x="304800" y="944389"/>
            <a:ext cx="8534400" cy="3913361"/>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600"/>
              <a:buNone/>
            </a:pPr>
            <a:r>
              <a:rPr lang="en" sz="1700" b="1"/>
              <a:t>[5]  </a:t>
            </a:r>
            <a:r>
              <a:rPr lang="en" sz="1700" b="1">
                <a:latin typeface="Calibri"/>
                <a:ea typeface="Calibri"/>
                <a:cs typeface="Calibri"/>
                <a:sym typeface="Calibri"/>
              </a:rPr>
              <a:t>HUMAN ACTIVITY RECOGNITION USING NEURAL NETWORKS-IEEE,201</a:t>
            </a:r>
            <a:r>
              <a:rPr lang="en" sz="1700" b="1"/>
              <a:t>4</a:t>
            </a:r>
            <a:endParaRPr sz="3300"/>
          </a:p>
          <a:p>
            <a:pPr marL="342900" lvl="0" indent="-342900" algn="just" rtl="0">
              <a:lnSpc>
                <a:spcPct val="115000"/>
              </a:lnSpc>
              <a:spcBef>
                <a:spcPts val="1200"/>
              </a:spcBef>
              <a:spcAft>
                <a:spcPts val="0"/>
              </a:spcAft>
              <a:buSzPts val="1800"/>
              <a:buFont typeface="Calibri"/>
              <a:buChar char="•"/>
            </a:pPr>
            <a:r>
              <a:rPr lang="en" sz="1800"/>
              <a:t>This research paper aimed to advance the field of human activity recognition and health monitoring by introducing a data acquisition module prototype.</a:t>
            </a:r>
            <a:endParaRPr sz="1800"/>
          </a:p>
          <a:p>
            <a:pPr marL="342900" lvl="0" indent="-342900" algn="just" rtl="0">
              <a:lnSpc>
                <a:spcPct val="115000"/>
              </a:lnSpc>
              <a:spcBef>
                <a:spcPts val="0"/>
              </a:spcBef>
              <a:spcAft>
                <a:spcPts val="0"/>
              </a:spcAft>
              <a:buSzPts val="1800"/>
              <a:buFont typeface="Calibri"/>
              <a:buChar char="•"/>
            </a:pPr>
            <a:r>
              <a:rPr lang="en" sz="1800"/>
              <a:t>Artificial Neural Networks (Levenberg-Marquardt Optimization algorithm) was used for processing this sensor data.</a:t>
            </a:r>
            <a:endParaRPr sz="1800"/>
          </a:p>
          <a:p>
            <a:pPr marL="342900" lvl="0" indent="-342900" algn="just" rtl="0">
              <a:lnSpc>
                <a:spcPct val="115000"/>
              </a:lnSpc>
              <a:spcBef>
                <a:spcPts val="0"/>
              </a:spcBef>
              <a:spcAft>
                <a:spcPts val="0"/>
              </a:spcAft>
              <a:buSzPts val="1800"/>
              <a:buFont typeface="Calibri"/>
              <a:buChar char="•"/>
            </a:pPr>
            <a:r>
              <a:rPr lang="en" sz="1800"/>
              <a:t>6 Arm posture (using smartwatch-embedded accelerometers),5 body postures(using chest-fixed Chronos watch) and 10 activities are defined.</a:t>
            </a:r>
            <a:endParaRPr sz="1800"/>
          </a:p>
          <a:p>
            <a:pPr marL="342900" lvl="0" indent="-342900" algn="just" rtl="0">
              <a:lnSpc>
                <a:spcPct val="115000"/>
              </a:lnSpc>
              <a:spcBef>
                <a:spcPts val="0"/>
              </a:spcBef>
              <a:spcAft>
                <a:spcPts val="0"/>
              </a:spcAft>
              <a:buSzPts val="1800"/>
              <a:buFont typeface="Calibri"/>
              <a:buChar char="•"/>
            </a:pPr>
            <a:r>
              <a:rPr lang="en" sz="1800"/>
              <a:t>The best result was obtained from 2-layer feed forward network, achieving the recognition rate of 100% ,99.96%,99.08%.</a:t>
            </a: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1695</Words>
  <Application>Microsoft Office PowerPoint</Application>
  <PresentationFormat>On-screen Show (16:9)</PresentationFormat>
  <Paragraphs>207</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Calibri</vt:lpstr>
      <vt:lpstr>Times New Roman</vt:lpstr>
      <vt:lpstr>Simple Light</vt:lpstr>
      <vt:lpstr>Office Theme</vt:lpstr>
      <vt:lpstr>HUMAN ACTIVITY RECOGNITION </vt:lpstr>
      <vt:lpstr>PowerPoint Presentation</vt:lpstr>
      <vt:lpstr>PowerPoint Presentation</vt:lpstr>
      <vt:lpstr> </vt:lpstr>
      <vt:lpstr>Literature Survey</vt:lpstr>
      <vt:lpstr>Literature Survey</vt:lpstr>
      <vt:lpstr>Literature Survey</vt:lpstr>
      <vt:lpstr>Literature Survey</vt:lpstr>
      <vt:lpstr>Literature Survey</vt:lpstr>
      <vt:lpstr>Observations from Literature survey</vt:lpstr>
      <vt:lpstr>Problem Statement</vt:lpstr>
      <vt:lpstr>PowerPoint Presentation</vt:lpstr>
      <vt:lpstr>Scope and Constraints</vt:lpstr>
      <vt:lpstr>Functional &amp; Non-Functional requirements</vt:lpstr>
      <vt:lpstr>PowerPoint Presentation</vt:lpstr>
      <vt:lpstr>PowerPoint Presentation</vt:lpstr>
      <vt:lpstr>Data Description</vt:lpstr>
      <vt:lpstr>Data Description</vt:lpstr>
      <vt:lpstr>Project Management (Gantt Chart)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ACTIVITY RECOGNITION</dc:title>
  <dc:creator>Sanjana Hubballi</dc:creator>
  <cp:lastModifiedBy>Sanjana Hubballi</cp:lastModifiedBy>
  <cp:revision>1</cp:revision>
  <dcterms:modified xsi:type="dcterms:W3CDTF">2023-11-11T05:08:04Z</dcterms:modified>
</cp:coreProperties>
</file>