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Tb2NCPbhiuRC/AONWyotrLWb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443AB6-0EF2-471A-94D9-6D4063E53286}">
  <a:tblStyle styleId="{0B443AB6-0EF2-471A-94D9-6D4063E53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EB6B72-51A7-4BDE-81AC-7A3A63E5F31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6650aed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6650aed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f556e2c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a6f556e2c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82a96c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a782a96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3f93f0f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63f93f0f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74c06c35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74c06c35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a74c06c352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3102bb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a73102bb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f556e2c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6f556e2c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f556e2c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a6f556e2c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f556e2c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a6f556e2c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datasets/anshtanwar/adult-subjects-70-95-years-activity-recogni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2a6650aed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600" y="66975"/>
            <a:ext cx="2852025" cy="6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a6650aedcd_0_0"/>
          <p:cNvSpPr txBox="1"/>
          <p:nvPr/>
        </p:nvSpPr>
        <p:spPr>
          <a:xfrm>
            <a:off x="1955625" y="866563"/>
            <a:ext cx="45501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a6650aedcd_0_0"/>
          <p:cNvSpPr txBox="1"/>
          <p:nvPr/>
        </p:nvSpPr>
        <p:spPr>
          <a:xfrm>
            <a:off x="845175" y="934163"/>
            <a:ext cx="67710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HUMAN ACTIVITY RECOGNITION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</p:txBody>
      </p:sp>
      <p:graphicFrame>
        <p:nvGraphicFramePr>
          <p:cNvPr id="91" name="Google Shape;91;g2a6650aedcd_0_0"/>
          <p:cNvGraphicFramePr/>
          <p:nvPr/>
        </p:nvGraphicFramePr>
        <p:xfrm>
          <a:off x="845175" y="2375725"/>
          <a:ext cx="7268625" cy="2209650"/>
        </p:xfrm>
        <a:graphic>
          <a:graphicData uri="http://schemas.openxmlformats.org/drawingml/2006/table">
            <a:tbl>
              <a:tblPr>
                <a:noFill/>
                <a:tableStyleId>{0B443AB6-0EF2-471A-94D9-6D4063E53286}</a:tableStyleId>
              </a:tblPr>
              <a:tblGrid>
                <a:gridCol w="28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NAME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Roll.No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USN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SANJANA HUBBALLI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505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01FE21BCS022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RAKSHITA WAGH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545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01FE21BCS280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SUMAN PATIL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344  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17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01FE21BCS281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SRAJANA NAIK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569 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01FE21BCS364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Google Shape;92;g2a6650aedcd_0_0"/>
          <p:cNvSpPr txBox="1"/>
          <p:nvPr/>
        </p:nvSpPr>
        <p:spPr>
          <a:xfrm>
            <a:off x="2680375" y="4645325"/>
            <a:ext cx="39594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      Guided by: Dr. Padmashree Desai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a6650aedcd_0_0"/>
          <p:cNvSpPr txBox="1"/>
          <p:nvPr/>
        </p:nvSpPr>
        <p:spPr>
          <a:xfrm>
            <a:off x="3578825" y="1724088"/>
            <a:ext cx="1494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  TEAM 06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f556e2c6_1_1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Implementation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183" name="Google Shape;183;g2a6f556e2c6_1_14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84" name="Google Shape;184;g2a6f556e2c6_1_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5" name="Google Shape;185;g2a6f556e2c6_1_14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6" name="Google Shape;186;g2a6f556e2c6_1_14"/>
          <p:cNvSpPr txBox="1"/>
          <p:nvPr/>
        </p:nvSpPr>
        <p:spPr>
          <a:xfrm>
            <a:off x="304800" y="857400"/>
            <a:ext cx="7651500" cy="2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Collection:Data has been collected from </a:t>
            </a: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Kaggle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Analysis:Analysis of null values, duplicate values and description of data.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a6f556e2c6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75" y="2079050"/>
            <a:ext cx="3978578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a6f556e2c6_1_14"/>
          <p:cNvSpPr txBox="1"/>
          <p:nvPr/>
        </p:nvSpPr>
        <p:spPr>
          <a:xfrm>
            <a:off x="5200650" y="2411725"/>
            <a:ext cx="3610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fig 1, ‘Walking’ is the most common activity compared to all others, which causes class imbalance.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a6f556e2c6_1_14"/>
          <p:cNvSpPr txBox="1"/>
          <p:nvPr/>
        </p:nvSpPr>
        <p:spPr>
          <a:xfrm>
            <a:off x="736275" y="4480250"/>
            <a:ext cx="354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1 - Pie chart showing the distribution of activities without balancing the dataset.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82a96cd7_0_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Implementation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195" name="Google Shape;195;g2a782a96cd7_0_0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96" name="Google Shape;196;g2a782a96cd7_0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g2a782a96cd7_0_0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8" name="Google Shape;198;g2a782a96cd7_0_0"/>
          <p:cNvSpPr txBox="1"/>
          <p:nvPr/>
        </p:nvSpPr>
        <p:spPr>
          <a:xfrm>
            <a:off x="304800" y="857400"/>
            <a:ext cx="765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2a782a96cd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00" y="919650"/>
            <a:ext cx="3898213" cy="33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a782a96cd7_0_0"/>
          <p:cNvSpPr txBox="1"/>
          <p:nvPr/>
        </p:nvSpPr>
        <p:spPr>
          <a:xfrm>
            <a:off x="321475" y="4299650"/>
            <a:ext cx="34155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2- Pie chart showing distribution of activities after resampling the data.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a782a96cd7_0_0"/>
          <p:cNvSpPr txBox="1"/>
          <p:nvPr/>
        </p:nvSpPr>
        <p:spPr>
          <a:xfrm>
            <a:off x="4339825" y="1058175"/>
            <a:ext cx="4085400" cy="3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balance classes SMOTE (Synthetic Minority Oversampling Technique) has been used.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2 shows the distribution of classes after resampling the data.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3f93f0fec_0_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Implementation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207" name="Google Shape;207;g263f93f0fec_0_6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208" name="Google Shape;208;g263f93f0fec_0_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9" name="Google Shape;209;g263f93f0fec_0_6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0" name="Google Shape;210;g263f93f0fec_0_6"/>
          <p:cNvSpPr txBox="1"/>
          <p:nvPr/>
        </p:nvSpPr>
        <p:spPr>
          <a:xfrm>
            <a:off x="149200" y="743025"/>
            <a:ext cx="83850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Building: We used 80% of the resampled_data for training and 20% of the resampled_data for testing.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models are implemented to ensure the suitable model for further implementation.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Forest(RF):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method that combines multiple decision trees.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robust and works well with large and diverse datasets.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Machine(SVM):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SVMs are effective for high-dimensional data.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Nearest Neighbours(KNN):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KNN is a simple algorithm and is robust to noisy data.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Results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225" name="Google Shape;225;p7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226" name="Google Shape;22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7"/>
            <p:cNvCxnSpPr/>
            <p:nvPr/>
          </p:nvCxnSpPr>
          <p:spPr>
            <a:xfrm>
              <a:off x="89095" y="875515"/>
              <a:ext cx="11993077" cy="20318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28" name="Google Shape;228;p7"/>
          <p:cNvGraphicFramePr/>
          <p:nvPr/>
        </p:nvGraphicFramePr>
        <p:xfrm>
          <a:off x="864975" y="1582050"/>
          <a:ext cx="7364625" cy="2486970"/>
        </p:xfrm>
        <a:graphic>
          <a:graphicData uri="http://schemas.openxmlformats.org/drawingml/2006/table">
            <a:tbl>
              <a:tblPr>
                <a:noFill/>
                <a:tableStyleId>{0B443AB6-0EF2-471A-94D9-6D4063E53286}</a:tableStyleId>
              </a:tblPr>
              <a:tblGrid>
                <a:gridCol w="245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 Model</a:t>
                      </a:r>
                      <a:endParaRPr sz="1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Accuracy</a:t>
                      </a:r>
                      <a:endParaRPr sz="1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Accuracy</a:t>
                      </a:r>
                      <a:endParaRPr sz="19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99.82%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97.84%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80.10%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80.22%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Nearest Neighbour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98.26%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96.59%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74c06c352_2_8"/>
          <p:cNvSpPr txBox="1"/>
          <p:nvPr/>
        </p:nvSpPr>
        <p:spPr>
          <a:xfrm>
            <a:off x="1611150" y="1907100"/>
            <a:ext cx="52845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"/>
          <p:cNvGraphicFramePr/>
          <p:nvPr/>
        </p:nvGraphicFramePr>
        <p:xfrm>
          <a:off x="457200" y="1200150"/>
          <a:ext cx="7743700" cy="1630700"/>
        </p:xfrm>
        <a:graphic>
          <a:graphicData uri="http://schemas.openxmlformats.org/drawingml/2006/table">
            <a:tbl>
              <a:tblPr firstRow="1" bandRow="1">
                <a:noFill/>
                <a:tableStyleId>{A5EB6B72-51A7-4BDE-81AC-7A3A63E5F31C}</a:tableStyleId>
              </a:tblPr>
              <a:tblGrid>
                <a:gridCol w="38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Suggestions/ Comments  in Review-1</a:t>
                      </a:r>
                      <a:endParaRPr sz="19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Action Taken</a:t>
                      </a:r>
                      <a:endParaRPr sz="1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Refine Literature Survey</a:t>
                      </a:r>
                      <a:endParaRPr sz="19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(clarification regarding methodologies used in papers.)</a:t>
                      </a:r>
                      <a:endParaRPr sz="19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Thoroughly studied and assessed referenced algorithms for project relevance.</a:t>
                      </a:r>
                      <a:endParaRPr sz="19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Google Shape;99;p2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1" name="Google Shape;101;p2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" name="Google Shape;102;p2"/>
          <p:cNvSpPr/>
          <p:nvPr/>
        </p:nvSpPr>
        <p:spPr>
          <a:xfrm>
            <a:off x="457200" y="133206"/>
            <a:ext cx="645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Review 1 Comments with actions initiated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CC0000"/>
              </a:solidFill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149192" y="87547"/>
            <a:ext cx="8994808" cy="655411"/>
            <a:chOff x="89095" y="122669"/>
            <a:chExt cx="11993077" cy="773164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0" name="Google Shape;110;p3"/>
            <p:cNvCxnSpPr/>
            <p:nvPr/>
          </p:nvCxnSpPr>
          <p:spPr>
            <a:xfrm>
              <a:off x="89095" y="875515"/>
              <a:ext cx="11993077" cy="20318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304800" y="1863300"/>
            <a:ext cx="82296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900" b="1"/>
              <a:t>Objectives:</a:t>
            </a:r>
            <a:endParaRPr sz="1900" b="1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To develop model using ML algorithms to recognize human activities such as walking, sitting, lying, standing, stairs(ascending), stairs(descending) and shuffling.</a:t>
            </a:r>
            <a:r>
              <a:rPr lang="en-US" sz="1900">
                <a:solidFill>
                  <a:srgbClr val="595959"/>
                </a:solidFill>
              </a:rPr>
              <a:t> </a:t>
            </a:r>
            <a:endParaRPr sz="1900">
              <a:solidFill>
                <a:srgbClr val="595959"/>
              </a:solidFill>
            </a:endParaRPr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To analyze the effectiveness of Machine learning models like Random forest, Support vector machine, K nearest neighbours.</a:t>
            </a:r>
            <a:endParaRPr sz="190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To analyze the best ML model and convert it to tflite framework through keras using tensorflow.</a:t>
            </a:r>
            <a:endParaRPr sz="1900"/>
          </a:p>
          <a:p>
            <a:pPr marL="45720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To deploy AI model on development board(adafruit feather M0 adalogger).</a:t>
            </a:r>
            <a:endParaRPr sz="1900" b="1"/>
          </a:p>
        </p:txBody>
      </p:sp>
      <p:sp>
        <p:nvSpPr>
          <p:cNvPr id="112" name="Google Shape;112;p3"/>
          <p:cNvSpPr txBox="1"/>
          <p:nvPr/>
        </p:nvSpPr>
        <p:spPr>
          <a:xfrm>
            <a:off x="304800" y="960075"/>
            <a:ext cx="775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 AI based system with low power consumption for recognising the human activities using sensor data (accelerometer data).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High-Level Design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118" name="Google Shape;118;p4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0" name="Google Shape;120;p4"/>
            <p:cNvCxnSpPr/>
            <p:nvPr/>
          </p:nvCxnSpPr>
          <p:spPr>
            <a:xfrm>
              <a:off x="89095" y="875515"/>
              <a:ext cx="11993077" cy="20318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25" y="857250"/>
            <a:ext cx="8085751" cy="41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3102bb36_0_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Adafruit feather m0 adalogger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127" name="Google Shape;127;g2a73102bb36_0_0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28" name="Google Shape;128;g2a73102bb36_0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9" name="Google Shape;129;g2a73102bb36_0_0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0" name="Google Shape;130;g2a73102bb36_0_0"/>
          <p:cNvPicPr preferRelativeResize="0"/>
          <p:nvPr/>
        </p:nvPicPr>
        <p:blipFill rotWithShape="1">
          <a:blip r:embed="rId4">
            <a:alphaModFix/>
          </a:blip>
          <a:srcRect l="3005" t="10251" r="3361" b="9024"/>
          <a:stretch/>
        </p:blipFill>
        <p:spPr>
          <a:xfrm rot="5400000">
            <a:off x="-111962" y="1776512"/>
            <a:ext cx="3535449" cy="20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a73102bb36_0_0"/>
          <p:cNvSpPr txBox="1"/>
          <p:nvPr/>
        </p:nvSpPr>
        <p:spPr>
          <a:xfrm>
            <a:off x="3278700" y="1057225"/>
            <a:ext cx="53667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an onboard battery connector, which enhances portability while maintaining a focus on low power consumption(150-300 microA)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 managing the Arm Cortex, a 32-bit microcontroller core, and providing Tensorflow Lite support align with the machine learning algorithms.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compact design and 8-10 second inference time make it a versatile tool, ensuring efficiency and responsiveness.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a6f556e2c6_0_75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sp>
          <p:nvSpPr>
            <p:cNvPr id="137" name="Google Shape;137;g2a6f556e2c6_0_75"/>
            <p:cNvSpPr/>
            <p:nvPr/>
          </p:nvSpPr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138" name="Google Shape;138;g2a6f556e2c6_0_75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9" name="Google Shape;139;g2a6f556e2c6_0_75"/>
          <p:cNvSpPr txBox="1"/>
          <p:nvPr/>
        </p:nvSpPr>
        <p:spPr>
          <a:xfrm>
            <a:off x="149200" y="87538"/>
            <a:ext cx="47091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32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a6f556e2c6_0_75"/>
          <p:cNvSpPr/>
          <p:nvPr/>
        </p:nvSpPr>
        <p:spPr>
          <a:xfrm>
            <a:off x="1362475" y="1696225"/>
            <a:ext cx="114300" cy="330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a6f556e2c6_0_75"/>
          <p:cNvSpPr/>
          <p:nvPr/>
        </p:nvSpPr>
        <p:spPr>
          <a:xfrm>
            <a:off x="3945625" y="1668750"/>
            <a:ext cx="114300" cy="200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6f556e2c6_0_75"/>
          <p:cNvSpPr/>
          <p:nvPr/>
        </p:nvSpPr>
        <p:spPr>
          <a:xfrm flipH="1">
            <a:off x="6460375" y="2571750"/>
            <a:ext cx="114300" cy="235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a6f556e2c6_0_75"/>
          <p:cNvSpPr/>
          <p:nvPr/>
        </p:nvSpPr>
        <p:spPr>
          <a:xfrm>
            <a:off x="1311025" y="922424"/>
            <a:ext cx="228600" cy="155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g2a6f556e2c6_0_75"/>
          <p:cNvCxnSpPr>
            <a:stCxn id="143" idx="4"/>
          </p:cNvCxnSpPr>
          <p:nvPr/>
        </p:nvCxnSpPr>
        <p:spPr>
          <a:xfrm>
            <a:off x="1425325" y="1077824"/>
            <a:ext cx="0" cy="42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2a6f556e2c6_0_75"/>
          <p:cNvCxnSpPr>
            <a:endCxn id="143" idx="4"/>
          </p:cNvCxnSpPr>
          <p:nvPr/>
        </p:nvCxnSpPr>
        <p:spPr>
          <a:xfrm rot="10800000" flipH="1">
            <a:off x="1230925" y="1077824"/>
            <a:ext cx="194400" cy="1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2a6f556e2c6_0_75"/>
          <p:cNvCxnSpPr>
            <a:stCxn id="143" idx="4"/>
          </p:cNvCxnSpPr>
          <p:nvPr/>
        </p:nvCxnSpPr>
        <p:spPr>
          <a:xfrm>
            <a:off x="1425325" y="1077824"/>
            <a:ext cx="183000" cy="13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2a6f556e2c6_0_75"/>
          <p:cNvCxnSpPr/>
          <p:nvPr/>
        </p:nvCxnSpPr>
        <p:spPr>
          <a:xfrm rot="10800000" flipH="1">
            <a:off x="1230925" y="1430299"/>
            <a:ext cx="194400" cy="147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2a6f556e2c6_0_75"/>
          <p:cNvCxnSpPr/>
          <p:nvPr/>
        </p:nvCxnSpPr>
        <p:spPr>
          <a:xfrm>
            <a:off x="1425325" y="1438557"/>
            <a:ext cx="183000" cy="13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g2a6f556e2c6_0_75"/>
          <p:cNvCxnSpPr>
            <a:endCxn id="141" idx="1"/>
          </p:cNvCxnSpPr>
          <p:nvPr/>
        </p:nvCxnSpPr>
        <p:spPr>
          <a:xfrm rot="10800000" flipH="1">
            <a:off x="1545325" y="2671200"/>
            <a:ext cx="24003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g2a6f556e2c6_0_75"/>
          <p:cNvCxnSpPr/>
          <p:nvPr/>
        </p:nvCxnSpPr>
        <p:spPr>
          <a:xfrm rot="10800000" flipH="1">
            <a:off x="4059925" y="3343825"/>
            <a:ext cx="24003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2a6f556e2c6_0_75"/>
          <p:cNvSpPr txBox="1"/>
          <p:nvPr/>
        </p:nvSpPr>
        <p:spPr>
          <a:xfrm>
            <a:off x="1871050" y="2313450"/>
            <a:ext cx="1680300" cy="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sensor data()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a6f556e2c6_0_75"/>
          <p:cNvSpPr txBox="1"/>
          <p:nvPr/>
        </p:nvSpPr>
        <p:spPr>
          <a:xfrm>
            <a:off x="4503425" y="3022075"/>
            <a:ext cx="16803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sensor data()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a6f556e2c6_0_75"/>
          <p:cNvSpPr txBox="1"/>
          <p:nvPr/>
        </p:nvSpPr>
        <p:spPr>
          <a:xfrm>
            <a:off x="2254000" y="4014950"/>
            <a:ext cx="37263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Recognize activity and display()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a6f556e2c6_0_75"/>
          <p:cNvSpPr/>
          <p:nvPr/>
        </p:nvSpPr>
        <p:spPr>
          <a:xfrm>
            <a:off x="5340325" y="1250450"/>
            <a:ext cx="2354400" cy="250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alibri"/>
                <a:ea typeface="Calibri"/>
                <a:cs typeface="Calibri"/>
                <a:sym typeface="Calibri"/>
              </a:rPr>
              <a:t>Activity recognition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a6f556e2c6_0_75"/>
          <p:cNvSpPr/>
          <p:nvPr/>
        </p:nvSpPr>
        <p:spPr>
          <a:xfrm>
            <a:off x="3168400" y="1250450"/>
            <a:ext cx="1577400" cy="250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alibri"/>
                <a:ea typeface="Calibri"/>
                <a:cs typeface="Calibri"/>
                <a:sym typeface="Calibri"/>
              </a:rPr>
              <a:t>Sensor data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2a6f556e2c6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327" y="87547"/>
            <a:ext cx="2033702" cy="5510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2a6f556e2c6_0_75"/>
          <p:cNvCxnSpPr>
            <a:stCxn id="154" idx="2"/>
            <a:endCxn id="142" idx="0"/>
          </p:cNvCxnSpPr>
          <p:nvPr/>
        </p:nvCxnSpPr>
        <p:spPr>
          <a:xfrm>
            <a:off x="6517525" y="1500950"/>
            <a:ext cx="0" cy="107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58" name="Google Shape;158;g2a6f556e2c6_0_75"/>
          <p:cNvCxnSpPr/>
          <p:nvPr/>
        </p:nvCxnSpPr>
        <p:spPr>
          <a:xfrm flipH="1">
            <a:off x="1587400" y="4452375"/>
            <a:ext cx="48357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6f556e2c6_2_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4800">
              <a:solidFill>
                <a:srgbClr val="CC0000"/>
              </a:solidFill>
            </a:endParaRPr>
          </a:p>
        </p:txBody>
      </p:sp>
      <p:grpSp>
        <p:nvGrpSpPr>
          <p:cNvPr id="164" name="Google Shape;164;g2a6f556e2c6_2_0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65" name="Google Shape;165;g2a6f556e2c6_2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" name="Google Shape;166;g2a6f556e2c6_2_0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7" name="Google Shape;167;g2a6f556e2c6_2_0"/>
          <p:cNvSpPr txBox="1">
            <a:spLocks noGrp="1"/>
          </p:cNvSpPr>
          <p:nvPr>
            <p:ph type="body" idx="1"/>
          </p:nvPr>
        </p:nvSpPr>
        <p:spPr>
          <a:xfrm>
            <a:off x="297700" y="951925"/>
            <a:ext cx="85356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>
                <a:solidFill>
                  <a:srgbClr val="1F1F1F"/>
                </a:solidFill>
                <a:highlight>
                  <a:srgbClr val="FFFFFF"/>
                </a:highlight>
              </a:rPr>
              <a:t>The dataset is of 15 older-adults wearing 2 accelerometers for 40 minutes on their right thigh and lower back during a semi-structured free-living protocol.</a:t>
            </a:r>
            <a:endParaRPr sz="19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90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900" b="1"/>
              <a:t>Attributes :</a:t>
            </a:r>
            <a:endParaRPr sz="1900" b="1"/>
          </a:p>
          <a:p>
            <a:pPr marL="342900" lvl="0" indent="-3365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back_x: acceleration in x-direction (down) in the unit g.</a:t>
            </a:r>
            <a:endParaRPr sz="1900"/>
          </a:p>
          <a:p>
            <a:pPr marL="342900" lvl="0" indent="-3365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back_y: acceleration in y-direction (left) in the unit g.</a:t>
            </a:r>
            <a:endParaRPr sz="1900"/>
          </a:p>
          <a:p>
            <a:pPr marL="342900" lvl="0" indent="-3365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back_z: acceleration in z-direction (forward) in the unit g.</a:t>
            </a:r>
            <a:endParaRPr sz="1900"/>
          </a:p>
          <a:p>
            <a:pPr marL="342900" lvl="0" indent="-349250" algn="just" rtl="0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thigh_x: acceleration in x-direction (down) in the unit g.</a:t>
            </a:r>
            <a:endParaRPr sz="1900"/>
          </a:p>
          <a:p>
            <a:pPr marL="342900" lvl="0" indent="-349250" algn="just" rtl="0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thigh_y: acceleration in y-direction (right) in the unit g.</a:t>
            </a:r>
            <a:endParaRPr sz="1900"/>
          </a:p>
          <a:p>
            <a:pPr marL="3429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thigh_z: acceleration in z-direction(backward) in the unit g.</a:t>
            </a:r>
            <a:endParaRPr sz="1900"/>
          </a:p>
          <a:p>
            <a:pPr marL="342900" lvl="0" indent="-349250" algn="just" rtl="0">
              <a:spcBef>
                <a:spcPts val="32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label: annotated activity code.</a:t>
            </a:r>
            <a:endParaRPr sz="1900"/>
          </a:p>
          <a:p>
            <a:pPr marL="342900" lvl="0" indent="0" algn="just" rtl="0">
              <a:spcBef>
                <a:spcPts val="32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f556e2c6_2_8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sz="4800">
              <a:solidFill>
                <a:srgbClr val="CC0000"/>
              </a:solidFill>
            </a:endParaRPr>
          </a:p>
        </p:txBody>
      </p:sp>
      <p:grpSp>
        <p:nvGrpSpPr>
          <p:cNvPr id="173" name="Google Shape;173;g2a6f556e2c6_2_83"/>
          <p:cNvGrpSpPr/>
          <p:nvPr/>
        </p:nvGrpSpPr>
        <p:grpSpPr>
          <a:xfrm>
            <a:off x="149192" y="87547"/>
            <a:ext cx="8994825" cy="655481"/>
            <a:chOff x="89095" y="122669"/>
            <a:chExt cx="11993100" cy="773246"/>
          </a:xfrm>
        </p:grpSpPr>
        <p:pic>
          <p:nvPicPr>
            <p:cNvPr id="174" name="Google Shape;174;g2a6f556e2c6_2_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g2a6f556e2c6_2_83"/>
            <p:cNvCxnSpPr/>
            <p:nvPr/>
          </p:nvCxnSpPr>
          <p:spPr>
            <a:xfrm>
              <a:off x="89095" y="875515"/>
              <a:ext cx="11993100" cy="20400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6" name="Google Shape;176;g2a6f556e2c6_2_83"/>
          <p:cNvSpPr txBox="1">
            <a:spLocks noGrp="1"/>
          </p:cNvSpPr>
          <p:nvPr>
            <p:ph type="body" idx="1"/>
          </p:nvPr>
        </p:nvSpPr>
        <p:spPr>
          <a:xfrm>
            <a:off x="304812" y="857245"/>
            <a:ext cx="8229600" cy="3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The dataset contains the following annotated activities with the corresponding coding scheme:                                   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1:walking                                     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2:shuffling                       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3:stairs(ascending)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4:stairs(descending)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5:standing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6:sitting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900"/>
              <a:t>7:lying</a:t>
            </a:r>
            <a:endParaRPr sz="1900"/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700"/>
          </a:p>
        </p:txBody>
      </p:sp>
      <p:pic>
        <p:nvPicPr>
          <p:cNvPr id="177" name="Google Shape;177;g2a6f556e2c6_2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250" y="2036975"/>
            <a:ext cx="5399626" cy="2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924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C0000"/>
                </a:solidFill>
              </a:rPr>
              <a:t>Implementation</a:t>
            </a:r>
            <a:endParaRPr sz="3200" b="1">
              <a:solidFill>
                <a:srgbClr val="CC0000"/>
              </a:solidFill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217" name="Google Shape;217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Google Shape;218;p6"/>
            <p:cNvCxnSpPr/>
            <p:nvPr/>
          </p:nvCxnSpPr>
          <p:spPr>
            <a:xfrm>
              <a:off x="89095" y="875515"/>
              <a:ext cx="11993077" cy="20318"/>
            </a:xfrm>
            <a:prstGeom prst="straightConnector1">
              <a:avLst/>
            </a:prstGeom>
            <a:noFill/>
            <a:ln w="9525" cap="flat" cmpd="sng">
              <a:solidFill>
                <a:srgbClr val="E4948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19" name="Google Shape;219;p6"/>
          <p:cNvGraphicFramePr/>
          <p:nvPr/>
        </p:nvGraphicFramePr>
        <p:xfrm>
          <a:off x="740225" y="1175175"/>
          <a:ext cx="7239000" cy="3428820"/>
        </p:xfrm>
        <a:graphic>
          <a:graphicData uri="http://schemas.openxmlformats.org/drawingml/2006/table">
            <a:tbl>
              <a:tblPr>
                <a:noFill/>
                <a:tableStyleId>{0B443AB6-0EF2-471A-94D9-6D4063E53286}</a:tableStyleId>
              </a:tblPr>
              <a:tblGrid>
                <a:gridCol w="11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SI.No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Module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Relative Contribution</a:t>
                      </a:r>
                      <a:endParaRPr sz="17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10%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 Model Building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progress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25%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Deployment on Edge Device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Not-Completed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-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and Reporting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Not-Completed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-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725</Words>
  <Application>Microsoft Office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Problem Statement</vt:lpstr>
      <vt:lpstr>High-Level Design</vt:lpstr>
      <vt:lpstr>Adafruit feather m0 adalogger</vt:lpstr>
      <vt:lpstr>PowerPoint Presentation</vt:lpstr>
      <vt:lpstr>Data Description</vt:lpstr>
      <vt:lpstr>Data Description</vt:lpstr>
      <vt:lpstr>Implementation</vt:lpstr>
      <vt:lpstr>Implementation</vt:lpstr>
      <vt:lpstr>Implementation</vt:lpstr>
      <vt:lpstr>Implementation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Prashant_Narayankar</dc:creator>
  <cp:lastModifiedBy>Sanjana Hubballi</cp:lastModifiedBy>
  <cp:revision>2</cp:revision>
  <dcterms:created xsi:type="dcterms:W3CDTF">2006-08-16T00:00:00Z</dcterms:created>
  <dcterms:modified xsi:type="dcterms:W3CDTF">2023-12-16T06:55:52Z</dcterms:modified>
</cp:coreProperties>
</file>