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1"/>
  </p:notesMasterIdLst>
  <p:sldIdLst>
    <p:sldId id="256" r:id="rId2"/>
    <p:sldId id="259" r:id="rId3"/>
    <p:sldId id="257" r:id="rId4"/>
    <p:sldId id="262" r:id="rId5"/>
    <p:sldId id="285" r:id="rId6"/>
    <p:sldId id="286" r:id="rId7"/>
    <p:sldId id="287" r:id="rId8"/>
    <p:sldId id="288" r:id="rId9"/>
    <p:sldId id="289" r:id="rId10"/>
  </p:sldIdLst>
  <p:sldSz cx="9144000" cy="5143500" type="screen16x9"/>
  <p:notesSz cx="6858000" cy="9144000"/>
  <p:embeddedFontLst>
    <p:embeddedFont>
      <p:font typeface="Raleway" panose="020B0604020202020204" charset="0"/>
      <p:regular r:id="rId12"/>
      <p:bold r:id="rId13"/>
      <p:italic r:id="rId14"/>
      <p:boldItalic r:id="rId15"/>
    </p:embeddedFont>
    <p:embeddedFont>
      <p:font typeface="Red Hat Display" panose="020B0604020202020204" charset="0"/>
      <p:regular r:id="rId16"/>
      <p:bold r:id="rId17"/>
      <p:italic r:id="rId18"/>
      <p:boldItalic r:id="rId19"/>
    </p:embeddedFont>
    <p:embeddedFont>
      <p:font typeface="Red Hat Display Black" panose="020B060402020202020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9D1F33-5ED1-467B-A4D3-81B0171F1B5D}">
  <a:tblStyle styleId="{FD9D1F33-5ED1-467B-A4D3-81B0171F1B5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182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367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979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554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14223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0" y="-50"/>
            <a:ext cx="6081900" cy="27666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56600" y="459275"/>
            <a:ext cx="5150400" cy="18447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3" name="Google Shape;13;p2"/>
          <p:cNvSpPr/>
          <p:nvPr/>
        </p:nvSpPr>
        <p:spPr>
          <a:xfrm flipH="1">
            <a:off x="7944600" y="3944200"/>
            <a:ext cx="1199400" cy="1199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100" y="3429000"/>
            <a:ext cx="9150000" cy="1714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1561925" y="3020412"/>
            <a:ext cx="7003800" cy="5469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400"/>
              <a:buNone/>
              <a:defRPr sz="4400">
                <a:solidFill>
                  <a:schemeClr val="lt1"/>
                </a:solidFill>
              </a:defRPr>
            </a:lvl1pPr>
            <a:lvl2pPr lvl="1" rtl="0">
              <a:spcBef>
                <a:spcPts val="0"/>
              </a:spcBef>
              <a:spcAft>
                <a:spcPts val="0"/>
              </a:spcAft>
              <a:buClr>
                <a:schemeClr val="lt1"/>
              </a:buClr>
              <a:buSzPts val="4400"/>
              <a:buNone/>
              <a:defRPr sz="4400">
                <a:solidFill>
                  <a:schemeClr val="lt1"/>
                </a:solidFill>
              </a:defRPr>
            </a:lvl2pPr>
            <a:lvl3pPr lvl="2" rtl="0">
              <a:spcBef>
                <a:spcPts val="0"/>
              </a:spcBef>
              <a:spcAft>
                <a:spcPts val="0"/>
              </a:spcAft>
              <a:buClr>
                <a:schemeClr val="lt1"/>
              </a:buClr>
              <a:buSzPts val="4400"/>
              <a:buNone/>
              <a:defRPr sz="4400">
                <a:solidFill>
                  <a:schemeClr val="lt1"/>
                </a:solidFill>
              </a:defRPr>
            </a:lvl3pPr>
            <a:lvl4pPr lvl="3" rtl="0">
              <a:spcBef>
                <a:spcPts val="0"/>
              </a:spcBef>
              <a:spcAft>
                <a:spcPts val="0"/>
              </a:spcAft>
              <a:buClr>
                <a:schemeClr val="lt1"/>
              </a:buClr>
              <a:buSzPts val="4400"/>
              <a:buNone/>
              <a:defRPr sz="4400">
                <a:solidFill>
                  <a:schemeClr val="lt1"/>
                </a:solidFill>
              </a:defRPr>
            </a:lvl4pPr>
            <a:lvl5pPr lvl="4" rtl="0">
              <a:spcBef>
                <a:spcPts val="0"/>
              </a:spcBef>
              <a:spcAft>
                <a:spcPts val="0"/>
              </a:spcAft>
              <a:buClr>
                <a:schemeClr val="lt1"/>
              </a:buClr>
              <a:buSzPts val="4400"/>
              <a:buNone/>
              <a:defRPr sz="4400">
                <a:solidFill>
                  <a:schemeClr val="lt1"/>
                </a:solidFill>
              </a:defRPr>
            </a:lvl5pPr>
            <a:lvl6pPr lvl="5" rtl="0">
              <a:spcBef>
                <a:spcPts val="0"/>
              </a:spcBef>
              <a:spcAft>
                <a:spcPts val="0"/>
              </a:spcAft>
              <a:buClr>
                <a:schemeClr val="lt1"/>
              </a:buClr>
              <a:buSzPts val="4400"/>
              <a:buNone/>
              <a:defRPr sz="4400">
                <a:solidFill>
                  <a:schemeClr val="lt1"/>
                </a:solidFill>
              </a:defRPr>
            </a:lvl6pPr>
            <a:lvl7pPr lvl="6" rtl="0">
              <a:spcBef>
                <a:spcPts val="0"/>
              </a:spcBef>
              <a:spcAft>
                <a:spcPts val="0"/>
              </a:spcAft>
              <a:buClr>
                <a:schemeClr val="lt1"/>
              </a:buClr>
              <a:buSzPts val="4400"/>
              <a:buNone/>
              <a:defRPr sz="4400">
                <a:solidFill>
                  <a:schemeClr val="lt1"/>
                </a:solidFill>
              </a:defRPr>
            </a:lvl7pPr>
            <a:lvl8pPr lvl="7" rtl="0">
              <a:spcBef>
                <a:spcPts val="0"/>
              </a:spcBef>
              <a:spcAft>
                <a:spcPts val="0"/>
              </a:spcAft>
              <a:buClr>
                <a:schemeClr val="lt1"/>
              </a:buClr>
              <a:buSzPts val="4400"/>
              <a:buNone/>
              <a:defRPr sz="4400">
                <a:solidFill>
                  <a:schemeClr val="lt1"/>
                </a:solidFill>
              </a:defRPr>
            </a:lvl8pPr>
            <a:lvl9pPr lvl="8" rtl="0">
              <a:spcBef>
                <a:spcPts val="0"/>
              </a:spcBef>
              <a:spcAft>
                <a:spcPts val="0"/>
              </a:spcAft>
              <a:buClr>
                <a:schemeClr val="lt1"/>
              </a:buClr>
              <a:buSzPts val="4400"/>
              <a:buNone/>
              <a:defRPr sz="4400">
                <a:solidFill>
                  <a:schemeClr val="lt1"/>
                </a:solidFill>
              </a:defRPr>
            </a:lvl9pPr>
          </a:lstStyle>
          <a:p>
            <a:endParaRPr/>
          </a:p>
        </p:txBody>
      </p:sp>
      <p:sp>
        <p:nvSpPr>
          <p:cNvPr id="18" name="Google Shape;18;p3"/>
          <p:cNvSpPr txBox="1">
            <a:spLocks noGrp="1"/>
          </p:cNvSpPr>
          <p:nvPr>
            <p:ph type="subTitle" idx="1"/>
          </p:nvPr>
        </p:nvSpPr>
        <p:spPr>
          <a:xfrm>
            <a:off x="1561925" y="3533375"/>
            <a:ext cx="7003800" cy="279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SzPts val="1800"/>
              <a:buNone/>
              <a:defRPr sz="1800">
                <a:solidFill>
                  <a:schemeClr val="dk2"/>
                </a:solidFill>
              </a:defRPr>
            </a:lvl3pPr>
            <a:lvl4pPr lvl="3" rtl="0">
              <a:spcBef>
                <a:spcPts val="0"/>
              </a:spcBef>
              <a:spcAft>
                <a:spcPts val="0"/>
              </a:spcAft>
              <a:buSzPts val="1800"/>
              <a:buNone/>
              <a:defRPr sz="1800">
                <a:solidFill>
                  <a:schemeClr val="dk2"/>
                </a:solidFill>
              </a:defRPr>
            </a:lvl4pPr>
            <a:lvl5pPr lvl="4" rtl="0">
              <a:spcBef>
                <a:spcPts val="0"/>
              </a:spcBef>
              <a:spcAft>
                <a:spcPts val="0"/>
              </a:spcAft>
              <a:buSzPts val="1800"/>
              <a:buNone/>
              <a:defRPr sz="1800">
                <a:solidFill>
                  <a:schemeClr val="dk2"/>
                </a:solidFill>
              </a:defRPr>
            </a:lvl5pPr>
            <a:lvl6pPr lvl="5" rtl="0">
              <a:spcBef>
                <a:spcPts val="0"/>
              </a:spcBef>
              <a:spcAft>
                <a:spcPts val="0"/>
              </a:spcAft>
              <a:buSzPts val="1800"/>
              <a:buNone/>
              <a:defRPr sz="1800">
                <a:solidFill>
                  <a:schemeClr val="dk2"/>
                </a:solidFill>
              </a:defRPr>
            </a:lvl6pPr>
            <a:lvl7pPr lvl="6" rtl="0">
              <a:spcBef>
                <a:spcPts val="0"/>
              </a:spcBef>
              <a:spcAft>
                <a:spcPts val="0"/>
              </a:spcAft>
              <a:buSzPts val="1800"/>
              <a:buNone/>
              <a:defRPr sz="1800">
                <a:solidFill>
                  <a:schemeClr val="dk2"/>
                </a:solidFill>
              </a:defRPr>
            </a:lvl7pPr>
            <a:lvl8pPr lvl="7" rtl="0">
              <a:spcBef>
                <a:spcPts val="0"/>
              </a:spcBef>
              <a:spcAft>
                <a:spcPts val="0"/>
              </a:spcAft>
              <a:buSzPts val="1800"/>
              <a:buNone/>
              <a:defRPr sz="1800">
                <a:solidFill>
                  <a:schemeClr val="dk2"/>
                </a:solidFill>
              </a:defRPr>
            </a:lvl8pPr>
            <a:lvl9pPr lvl="8" rtl="0">
              <a:spcBef>
                <a:spcPts val="0"/>
              </a:spcBef>
              <a:spcAft>
                <a:spcPts val="0"/>
              </a:spcAft>
              <a:buSzPts val="1800"/>
              <a:buNone/>
              <a:defRPr sz="1800">
                <a:solidFill>
                  <a:schemeClr val="dk2"/>
                </a:solidFill>
              </a:defRPr>
            </a:lvl9pPr>
          </a:lstStyle>
          <a:p>
            <a:endParaRPr/>
          </a:p>
        </p:txBody>
      </p:sp>
      <p:sp>
        <p:nvSpPr>
          <p:cNvPr id="19" name="Google Shape;19;p3"/>
          <p:cNvSpPr/>
          <p:nvPr/>
        </p:nvSpPr>
        <p:spPr>
          <a:xfrm>
            <a:off x="0" y="1998300"/>
            <a:ext cx="1430700" cy="14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grpSp>
        <p:nvGrpSpPr>
          <p:cNvPr id="29" name="Google Shape;29;p5"/>
          <p:cNvGrpSpPr/>
          <p:nvPr/>
        </p:nvGrpSpPr>
        <p:grpSpPr>
          <a:xfrm>
            <a:off x="0" y="-50"/>
            <a:ext cx="9144000" cy="5143575"/>
            <a:chOff x="0" y="-50"/>
            <a:chExt cx="9144000" cy="5143575"/>
          </a:xfrm>
        </p:grpSpPr>
        <p:sp>
          <p:nvSpPr>
            <p:cNvPr id="30" name="Google Shape;30;p5"/>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5"/>
            <p:cNvGrpSpPr/>
            <p:nvPr/>
          </p:nvGrpSpPr>
          <p:grpSpPr>
            <a:xfrm>
              <a:off x="0" y="-50"/>
              <a:ext cx="9144000" cy="5143575"/>
              <a:chOff x="0" y="-250"/>
              <a:chExt cx="9144000" cy="5143575"/>
            </a:xfrm>
          </p:grpSpPr>
          <p:sp>
            <p:nvSpPr>
              <p:cNvPr id="32" name="Google Shape;32;p5"/>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5"/>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6" name="Google Shape;36;p5"/>
          <p:cNvSpPr txBox="1">
            <a:spLocks noGrp="1"/>
          </p:cNvSpPr>
          <p:nvPr>
            <p:ph type="body" idx="1"/>
          </p:nvPr>
        </p:nvSpPr>
        <p:spPr>
          <a:xfrm>
            <a:off x="913175" y="1746150"/>
            <a:ext cx="5944800" cy="26337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7" name="Google Shape;37;p5"/>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grpSp>
        <p:nvGrpSpPr>
          <p:cNvPr id="45" name="Google Shape;45;p7"/>
          <p:cNvGrpSpPr/>
          <p:nvPr/>
        </p:nvGrpSpPr>
        <p:grpSpPr>
          <a:xfrm>
            <a:off x="0" y="-50"/>
            <a:ext cx="9144000" cy="5143575"/>
            <a:chOff x="0" y="-50"/>
            <a:chExt cx="9144000" cy="5143575"/>
          </a:xfrm>
        </p:grpSpPr>
        <p:sp>
          <p:nvSpPr>
            <p:cNvPr id="46" name="Google Shape;46;p7"/>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7"/>
            <p:cNvGrpSpPr/>
            <p:nvPr/>
          </p:nvGrpSpPr>
          <p:grpSpPr>
            <a:xfrm>
              <a:off x="0" y="-50"/>
              <a:ext cx="9144000" cy="5143575"/>
              <a:chOff x="0" y="-250"/>
              <a:chExt cx="9144000" cy="5143575"/>
            </a:xfrm>
          </p:grpSpPr>
          <p:sp>
            <p:nvSpPr>
              <p:cNvPr id="48" name="Google Shape;48;p7"/>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7"/>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52" name="Google Shape;52;p7"/>
          <p:cNvSpPr txBox="1">
            <a:spLocks noGrp="1"/>
          </p:cNvSpPr>
          <p:nvPr>
            <p:ph type="body" idx="1"/>
          </p:nvPr>
        </p:nvSpPr>
        <p:spPr>
          <a:xfrm>
            <a:off x="913175" y="1746150"/>
            <a:ext cx="3419100" cy="2633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3" name="Google Shape;53;p7"/>
          <p:cNvSpPr txBox="1">
            <a:spLocks noGrp="1"/>
          </p:cNvSpPr>
          <p:nvPr>
            <p:ph type="body" idx="2"/>
          </p:nvPr>
        </p:nvSpPr>
        <p:spPr>
          <a:xfrm>
            <a:off x="4811921" y="1746150"/>
            <a:ext cx="3419100" cy="2633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4" name="Google Shape;54;p7"/>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60475" y="4759953"/>
            <a:ext cx="383400" cy="383400"/>
          </a:xfrm>
          <a:prstGeom prst="rect">
            <a:avLst/>
          </a:prstGeom>
          <a:noFill/>
          <a:ln>
            <a:noFill/>
          </a:ln>
        </p:spPr>
        <p:txBody>
          <a:bodyPr spcFirstLastPara="1" wrap="square" lIns="0" tIns="0" rIns="0" bIns="0" anchor="ctr" anchorCtr="0">
            <a:noAutofit/>
          </a:bodyPr>
          <a:lstStyle>
            <a:lvl1pPr lvl="0" algn="ctr" rtl="0">
              <a:buNone/>
              <a:defRPr sz="1000" b="1">
                <a:solidFill>
                  <a:schemeClr val="dk2"/>
                </a:solidFill>
                <a:latin typeface="Red Hat Display"/>
                <a:ea typeface="Red Hat Display"/>
                <a:cs typeface="Red Hat Display"/>
                <a:sym typeface="Red Hat Display"/>
              </a:defRPr>
            </a:lvl1pPr>
            <a:lvl2pPr lvl="1" algn="ctr" rtl="0">
              <a:buNone/>
              <a:defRPr sz="1000" b="1">
                <a:solidFill>
                  <a:schemeClr val="dk2"/>
                </a:solidFill>
                <a:latin typeface="Red Hat Display"/>
                <a:ea typeface="Red Hat Display"/>
                <a:cs typeface="Red Hat Display"/>
                <a:sym typeface="Red Hat Display"/>
              </a:defRPr>
            </a:lvl2pPr>
            <a:lvl3pPr lvl="2" algn="ctr" rtl="0">
              <a:buNone/>
              <a:defRPr sz="1000" b="1">
                <a:solidFill>
                  <a:schemeClr val="dk2"/>
                </a:solidFill>
                <a:latin typeface="Red Hat Display"/>
                <a:ea typeface="Red Hat Display"/>
                <a:cs typeface="Red Hat Display"/>
                <a:sym typeface="Red Hat Display"/>
              </a:defRPr>
            </a:lvl3pPr>
            <a:lvl4pPr lvl="3" algn="ctr" rtl="0">
              <a:buNone/>
              <a:defRPr sz="1000" b="1">
                <a:solidFill>
                  <a:schemeClr val="dk2"/>
                </a:solidFill>
                <a:latin typeface="Red Hat Display"/>
                <a:ea typeface="Red Hat Display"/>
                <a:cs typeface="Red Hat Display"/>
                <a:sym typeface="Red Hat Display"/>
              </a:defRPr>
            </a:lvl4pPr>
            <a:lvl5pPr lvl="4" algn="ctr" rtl="0">
              <a:buNone/>
              <a:defRPr sz="1000" b="1">
                <a:solidFill>
                  <a:schemeClr val="dk2"/>
                </a:solidFill>
                <a:latin typeface="Red Hat Display"/>
                <a:ea typeface="Red Hat Display"/>
                <a:cs typeface="Red Hat Display"/>
                <a:sym typeface="Red Hat Display"/>
              </a:defRPr>
            </a:lvl5pPr>
            <a:lvl6pPr lvl="5" algn="ctr" rtl="0">
              <a:buNone/>
              <a:defRPr sz="1000" b="1">
                <a:solidFill>
                  <a:schemeClr val="dk2"/>
                </a:solidFill>
                <a:latin typeface="Red Hat Display"/>
                <a:ea typeface="Red Hat Display"/>
                <a:cs typeface="Red Hat Display"/>
                <a:sym typeface="Red Hat Display"/>
              </a:defRPr>
            </a:lvl6pPr>
            <a:lvl7pPr lvl="6" algn="ctr" rtl="0">
              <a:buNone/>
              <a:defRPr sz="1000" b="1">
                <a:solidFill>
                  <a:schemeClr val="dk2"/>
                </a:solidFill>
                <a:latin typeface="Red Hat Display"/>
                <a:ea typeface="Red Hat Display"/>
                <a:cs typeface="Red Hat Display"/>
                <a:sym typeface="Red Hat Display"/>
              </a:defRPr>
            </a:lvl7pPr>
            <a:lvl8pPr lvl="7" algn="ctr" rtl="0">
              <a:buNone/>
              <a:defRPr sz="1000" b="1">
                <a:solidFill>
                  <a:schemeClr val="dk2"/>
                </a:solidFill>
                <a:latin typeface="Red Hat Display"/>
                <a:ea typeface="Red Hat Display"/>
                <a:cs typeface="Red Hat Display"/>
                <a:sym typeface="Red Hat Display"/>
              </a:defRPr>
            </a:lvl8pPr>
            <a:lvl9pPr lvl="8" algn="ctr" rtl="0">
              <a:buNone/>
              <a:defRPr sz="10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0"/>
            <a:ext cx="3171300" cy="141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9pPr>
          </a:lstStyle>
          <a:p>
            <a:endParaRPr/>
          </a:p>
        </p:txBody>
      </p:sp>
      <p:sp>
        <p:nvSpPr>
          <p:cNvPr id="8" name="Google Shape;8;p1"/>
          <p:cNvSpPr txBox="1">
            <a:spLocks noGrp="1"/>
          </p:cNvSpPr>
          <p:nvPr>
            <p:ph type="body" idx="1"/>
          </p:nvPr>
        </p:nvSpPr>
        <p:spPr>
          <a:xfrm>
            <a:off x="913175" y="1746150"/>
            <a:ext cx="5944800" cy="263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Raleway"/>
              <a:buChar char="╸"/>
              <a:defRPr sz="2400">
                <a:solidFill>
                  <a:schemeClr val="lt1"/>
                </a:solidFill>
                <a:latin typeface="Raleway"/>
                <a:ea typeface="Raleway"/>
                <a:cs typeface="Raleway"/>
                <a:sym typeface="Raleway"/>
              </a:defRPr>
            </a:lvl1pPr>
            <a:lvl2pPr marL="914400" lvl="1" indent="-381000" rtl="0">
              <a:spcBef>
                <a:spcPts val="0"/>
              </a:spcBef>
              <a:spcAft>
                <a:spcPts val="0"/>
              </a:spcAft>
              <a:buClr>
                <a:schemeClr val="lt2"/>
              </a:buClr>
              <a:buSzPts val="2400"/>
              <a:buFont typeface="Raleway"/>
              <a:buChar char="╶"/>
              <a:defRPr sz="2400">
                <a:solidFill>
                  <a:schemeClr val="lt1"/>
                </a:solidFill>
                <a:latin typeface="Raleway"/>
                <a:ea typeface="Raleway"/>
                <a:cs typeface="Raleway"/>
                <a:sym typeface="Raleway"/>
              </a:defRPr>
            </a:lvl2pPr>
            <a:lvl3pPr marL="1371600" lvl="2"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3pPr>
            <a:lvl4pPr marL="1828800" lvl="3"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4pPr>
            <a:lvl5pPr marL="2286000" lvl="4"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5pPr>
            <a:lvl6pPr marL="2743200" lvl="5"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6pPr>
            <a:lvl7pPr marL="3200400" lvl="6"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7pPr>
            <a:lvl8pPr marL="3657600" lvl="7"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8pPr>
            <a:lvl9pPr marL="4114800" lvl="8"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456600" y="459275"/>
            <a:ext cx="5150400" cy="1844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COURSERA CAPSTONE – THE BATTLE OF NEIGHBORHOODS</a:t>
            </a:r>
            <a:endParaRPr sz="2800" dirty="0"/>
          </a:p>
        </p:txBody>
      </p:sp>
      <p:grpSp>
        <p:nvGrpSpPr>
          <p:cNvPr id="100" name="Google Shape;100;p14"/>
          <p:cNvGrpSpPr/>
          <p:nvPr/>
        </p:nvGrpSpPr>
        <p:grpSpPr>
          <a:xfrm>
            <a:off x="8292959" y="4339371"/>
            <a:ext cx="660182" cy="586527"/>
            <a:chOff x="5292575" y="3681900"/>
            <a:chExt cx="420150" cy="373275"/>
          </a:xfrm>
        </p:grpSpPr>
        <p:sp>
          <p:nvSpPr>
            <p:cNvPr id="101" name="Google Shape;101;p14"/>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7"/>
          <p:cNvSpPr txBox="1">
            <a:spLocks noGrp="1"/>
          </p:cNvSpPr>
          <p:nvPr>
            <p:ph type="ctrTitle"/>
          </p:nvPr>
        </p:nvSpPr>
        <p:spPr>
          <a:xfrm>
            <a:off x="1561925" y="3020412"/>
            <a:ext cx="7003800" cy="54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Contents</a:t>
            </a:r>
            <a:endParaRPr dirty="0"/>
          </a:p>
        </p:txBody>
      </p:sp>
      <p:sp>
        <p:nvSpPr>
          <p:cNvPr id="130" name="Google Shape;130;p17"/>
          <p:cNvSpPr txBox="1">
            <a:spLocks noGrp="1"/>
          </p:cNvSpPr>
          <p:nvPr>
            <p:ph type="subTitle" idx="1"/>
          </p:nvPr>
        </p:nvSpPr>
        <p:spPr>
          <a:xfrm>
            <a:off x="1561925" y="3533375"/>
            <a:ext cx="7003800" cy="148237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600" dirty="0"/>
              <a:t>Introduction</a:t>
            </a:r>
          </a:p>
          <a:p>
            <a:pPr marL="0" lvl="0" indent="0" algn="l" rtl="0">
              <a:spcBef>
                <a:spcPts val="0"/>
              </a:spcBef>
              <a:spcAft>
                <a:spcPts val="0"/>
              </a:spcAft>
              <a:buNone/>
            </a:pPr>
            <a:r>
              <a:rPr lang="en-US" sz="1600" dirty="0"/>
              <a:t>Data Description</a:t>
            </a:r>
          </a:p>
          <a:p>
            <a:pPr marL="0" lvl="0" indent="0" algn="l" rtl="0">
              <a:spcBef>
                <a:spcPts val="0"/>
              </a:spcBef>
              <a:spcAft>
                <a:spcPts val="0"/>
              </a:spcAft>
              <a:buNone/>
            </a:pPr>
            <a:r>
              <a:rPr lang="en-US" sz="1600" dirty="0"/>
              <a:t>Data Transformation</a:t>
            </a:r>
          </a:p>
          <a:p>
            <a:pPr marL="0" lvl="0" indent="0" algn="l" rtl="0">
              <a:spcBef>
                <a:spcPts val="0"/>
              </a:spcBef>
              <a:spcAft>
                <a:spcPts val="0"/>
              </a:spcAft>
              <a:buNone/>
            </a:pPr>
            <a:r>
              <a:rPr lang="en-US" sz="1600" dirty="0"/>
              <a:t>Methodology</a:t>
            </a:r>
          </a:p>
          <a:p>
            <a:pPr marL="0" lvl="0" indent="0" algn="l" rtl="0">
              <a:spcBef>
                <a:spcPts val="0"/>
              </a:spcBef>
              <a:spcAft>
                <a:spcPts val="0"/>
              </a:spcAft>
              <a:buNone/>
            </a:pPr>
            <a:r>
              <a:rPr lang="en-US" sz="1600" dirty="0"/>
              <a:t>Results</a:t>
            </a:r>
          </a:p>
          <a:p>
            <a:pPr marL="0" lvl="0" indent="0" algn="l" rtl="0">
              <a:spcBef>
                <a:spcPts val="0"/>
              </a:spcBef>
              <a:spcAft>
                <a:spcPts val="0"/>
              </a:spcAft>
              <a:buNone/>
            </a:pPr>
            <a:r>
              <a:rPr lang="en-US" sz="1600" dirty="0"/>
              <a:t>Conclusion</a:t>
            </a: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Introduction</a:t>
            </a:r>
            <a:endParaRPr dirty="0">
              <a:solidFill>
                <a:schemeClr val="accent1"/>
              </a:solidFill>
            </a:endParaRPr>
          </a:p>
        </p:txBody>
      </p:sp>
      <p:sp>
        <p:nvSpPr>
          <p:cNvPr id="114" name="Google Shape;114;p15"/>
          <p:cNvSpPr txBox="1">
            <a:spLocks noGrp="1"/>
          </p:cNvSpPr>
          <p:nvPr>
            <p:ph type="body" idx="1"/>
          </p:nvPr>
        </p:nvSpPr>
        <p:spPr>
          <a:xfrm>
            <a:off x="913175" y="1573306"/>
            <a:ext cx="7188678" cy="2245659"/>
          </a:xfrm>
          <a:prstGeom prst="rect">
            <a:avLst/>
          </a:prstGeom>
        </p:spPr>
        <p:txBody>
          <a:bodyPr spcFirstLastPara="1" wrap="square" lIns="0" tIns="0" rIns="0" bIns="0" anchor="t" anchorCtr="0">
            <a:noAutofit/>
          </a:bodyPr>
          <a:lstStyle/>
          <a:p>
            <a:pPr marL="342900" indent="-342900">
              <a:buClr>
                <a:schemeClr val="dk1"/>
              </a:buClr>
              <a:buSzPts val="1100"/>
              <a:buFont typeface="Wingdings" panose="05000000000000000000" pitchFamily="2" charset="2"/>
              <a:buChar char="§"/>
            </a:pPr>
            <a:r>
              <a:rPr lang="en-US" sz="1800" dirty="0"/>
              <a:t>The aim of this project is to select an ideal location for opening a shopping mall in the city of Toronto, Canada. </a:t>
            </a:r>
          </a:p>
          <a:p>
            <a:pPr marL="342900" indent="-342900">
              <a:buClr>
                <a:schemeClr val="dk1"/>
              </a:buClr>
              <a:buSzPts val="1100"/>
              <a:buFont typeface="Wingdings" panose="05000000000000000000" pitchFamily="2" charset="2"/>
              <a:buChar char="§"/>
            </a:pPr>
            <a:r>
              <a:rPr lang="en-US" sz="1800" dirty="0"/>
              <a:t>Stakeholders - who wants to invest in a shopping mall in the city. </a:t>
            </a:r>
          </a:p>
          <a:p>
            <a:pPr marL="342900" indent="-342900">
              <a:buClr>
                <a:schemeClr val="dk1"/>
              </a:buClr>
              <a:buSzPts val="1100"/>
              <a:buFont typeface="Wingdings" panose="05000000000000000000" pitchFamily="2" charset="2"/>
              <a:buChar char="§"/>
            </a:pPr>
            <a:r>
              <a:rPr lang="en-US" sz="1800" dirty="0"/>
              <a:t>Clustering methodology to cluster the neighborhoods.</a:t>
            </a:r>
            <a:endParaRPr sz="1800" dirty="0"/>
          </a:p>
        </p:txBody>
      </p:sp>
      <p:sp>
        <p:nvSpPr>
          <p:cNvPr id="116" name="Google Shape;116;p15"/>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457200" lvl="0" indent="-381000">
              <a:spcBef>
                <a:spcPts val="600"/>
              </a:spcBef>
              <a:buSzPts val="2400"/>
              <a:buChar char="╸"/>
            </a:pPr>
            <a:r>
              <a:rPr lang="en-US" b="1" dirty="0"/>
              <a:t>DATA DESCRIPTION</a:t>
            </a:r>
            <a:endParaRPr lang="en-US" dirty="0"/>
          </a:p>
        </p:txBody>
      </p:sp>
      <p:sp>
        <p:nvSpPr>
          <p:cNvPr id="162" name="Google Shape;162;p20"/>
          <p:cNvSpPr txBox="1">
            <a:spLocks noGrp="1"/>
          </p:cNvSpPr>
          <p:nvPr>
            <p:ph type="body" idx="1"/>
          </p:nvPr>
        </p:nvSpPr>
        <p:spPr>
          <a:xfrm>
            <a:off x="913175" y="1746150"/>
            <a:ext cx="5944800" cy="2633700"/>
          </a:xfrm>
          <a:prstGeom prst="rect">
            <a:avLst/>
          </a:prstGeom>
        </p:spPr>
        <p:txBody>
          <a:bodyPr spcFirstLastPara="1" wrap="square" lIns="0" tIns="0" rIns="0" bIns="0" anchor="t" anchorCtr="0">
            <a:noAutofit/>
          </a:bodyPr>
          <a:lstStyle/>
          <a:p>
            <a:pPr marL="76200" indent="0">
              <a:buNone/>
            </a:pPr>
            <a:r>
              <a:rPr lang="en-US" dirty="0"/>
              <a:t>Data Sources</a:t>
            </a:r>
          </a:p>
          <a:p>
            <a:pPr>
              <a:buFont typeface="Wingdings" panose="05000000000000000000" pitchFamily="2" charset="2"/>
              <a:buChar char="§"/>
            </a:pPr>
            <a:r>
              <a:rPr lang="en-US" dirty="0"/>
              <a:t>Wikipedia</a:t>
            </a:r>
          </a:p>
          <a:p>
            <a:pPr>
              <a:buFont typeface="Wingdings" panose="05000000000000000000" pitchFamily="2" charset="2"/>
              <a:buChar char="§"/>
            </a:pPr>
            <a:r>
              <a:rPr lang="en-US" dirty="0"/>
              <a:t>Foursquare.com</a:t>
            </a:r>
          </a:p>
          <a:p>
            <a:pPr>
              <a:buFont typeface="Wingdings" panose="05000000000000000000" pitchFamily="2" charset="2"/>
              <a:buChar char="§"/>
            </a:pPr>
            <a:r>
              <a:rPr lang="en-US" u="sng" dirty="0">
                <a:hlinkClick r:id="rId3"/>
              </a:rPr>
              <a:t>http://cocl.us/Geospatial_data</a:t>
            </a:r>
            <a:endParaRPr dirty="0"/>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457200" lvl="0" indent="-381000">
              <a:spcBef>
                <a:spcPts val="600"/>
              </a:spcBef>
              <a:buSzPts val="2400"/>
              <a:buChar char="╸"/>
            </a:pPr>
            <a:r>
              <a:rPr lang="en-US" b="1" dirty="0"/>
              <a:t>DATA Transformation</a:t>
            </a:r>
            <a:endParaRPr lang="en-US" dirty="0"/>
          </a:p>
        </p:txBody>
      </p:sp>
      <p:sp>
        <p:nvSpPr>
          <p:cNvPr id="162" name="Google Shape;162;p20"/>
          <p:cNvSpPr txBox="1">
            <a:spLocks noGrp="1"/>
          </p:cNvSpPr>
          <p:nvPr>
            <p:ph type="body" idx="1"/>
          </p:nvPr>
        </p:nvSpPr>
        <p:spPr>
          <a:xfrm>
            <a:off x="913174" y="1746150"/>
            <a:ext cx="7424001" cy="2852744"/>
          </a:xfrm>
          <a:prstGeom prst="rect">
            <a:avLst/>
          </a:prstGeom>
        </p:spPr>
        <p:txBody>
          <a:bodyPr spcFirstLastPara="1" wrap="square" lIns="0" tIns="0" rIns="0" bIns="0" anchor="t" anchorCtr="0">
            <a:noAutofit/>
          </a:bodyPr>
          <a:lstStyle/>
          <a:p>
            <a:pPr>
              <a:buFont typeface="Wingdings" panose="05000000000000000000" pitchFamily="2" charset="2"/>
              <a:buChar char="§"/>
            </a:pPr>
            <a:r>
              <a:rPr lang="en-US" dirty="0"/>
              <a:t>Dropped boroughs with unassigned values.</a:t>
            </a:r>
          </a:p>
          <a:p>
            <a:pPr>
              <a:buFont typeface="Wingdings" panose="05000000000000000000" pitchFamily="2" charset="2"/>
              <a:buChar char="§"/>
            </a:pPr>
            <a:r>
              <a:rPr lang="en-US" dirty="0"/>
              <a:t>Neighborhoods which were unassigned are changed to the respective borough names. </a:t>
            </a:r>
          </a:p>
          <a:p>
            <a:pPr>
              <a:buFont typeface="Wingdings" panose="05000000000000000000" pitchFamily="2" charset="2"/>
              <a:buChar char="§"/>
            </a:pPr>
            <a:r>
              <a:rPr lang="en-US" dirty="0"/>
              <a:t>Joined with the latitude and longitude data.</a:t>
            </a:r>
          </a:p>
          <a:p>
            <a:pPr>
              <a:buFont typeface="Wingdings" panose="05000000000000000000" pitchFamily="2" charset="2"/>
              <a:buChar char="§"/>
            </a:pPr>
            <a:r>
              <a:rPr lang="en-US" dirty="0"/>
              <a:t>Venues in the neighborhoods is got through the Foursquare API for analysis.</a:t>
            </a:r>
            <a:endParaRPr dirty="0"/>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02802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457200" lvl="0" indent="-381000">
              <a:spcBef>
                <a:spcPts val="600"/>
              </a:spcBef>
              <a:buSzPts val="2400"/>
              <a:buChar char="╸"/>
            </a:pPr>
            <a:r>
              <a:rPr lang="en-US" sz="2400" b="1" dirty="0"/>
              <a:t>METHODOLOGY</a:t>
            </a:r>
            <a:endParaRPr lang="en-US" sz="2400" dirty="0"/>
          </a:p>
        </p:txBody>
      </p:sp>
      <p:sp>
        <p:nvSpPr>
          <p:cNvPr id="162" name="Google Shape;162;p20"/>
          <p:cNvSpPr txBox="1">
            <a:spLocks noGrp="1"/>
          </p:cNvSpPr>
          <p:nvPr>
            <p:ph type="body" idx="1"/>
          </p:nvPr>
        </p:nvSpPr>
        <p:spPr>
          <a:xfrm>
            <a:off x="913174" y="1746150"/>
            <a:ext cx="7323149" cy="2633700"/>
          </a:xfrm>
          <a:prstGeom prst="rect">
            <a:avLst/>
          </a:prstGeom>
        </p:spPr>
        <p:txBody>
          <a:bodyPr spcFirstLastPara="1" wrap="square" lIns="0" tIns="0" rIns="0" bIns="0" anchor="t" anchorCtr="0">
            <a:noAutofit/>
          </a:bodyPr>
          <a:lstStyle/>
          <a:p>
            <a:pPr>
              <a:buFont typeface="Wingdings" panose="05000000000000000000" pitchFamily="2" charset="2"/>
              <a:buChar char="§"/>
            </a:pPr>
            <a:r>
              <a:rPr lang="en-US" dirty="0"/>
              <a:t>The data is segmented using k-means clustering in Python. </a:t>
            </a:r>
          </a:p>
          <a:p>
            <a:pPr>
              <a:buFont typeface="Wingdings" panose="05000000000000000000" pitchFamily="2" charset="2"/>
              <a:buChar char="§"/>
            </a:pPr>
            <a:r>
              <a:rPr lang="en-US" dirty="0"/>
              <a:t>The neighborhoods are divided into 3 clusters which is calculated based on the similarity.</a:t>
            </a:r>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46676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ACF610-576C-461C-8F82-834C237CCE9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5" name="Picture 4">
            <a:extLst>
              <a:ext uri="{FF2B5EF4-FFF2-40B4-BE49-F238E27FC236}">
                <a16:creationId xmlns:a16="http://schemas.microsoft.com/office/drawing/2014/main" id="{132CFF9A-4270-4860-A476-643D70FAB6C8}"/>
              </a:ext>
            </a:extLst>
          </p:cNvPr>
          <p:cNvPicPr/>
          <p:nvPr/>
        </p:nvPicPr>
        <p:blipFill>
          <a:blip r:embed="rId2"/>
          <a:stretch>
            <a:fillRect/>
          </a:stretch>
        </p:blipFill>
        <p:spPr>
          <a:xfrm>
            <a:off x="430306" y="47065"/>
            <a:ext cx="8377518" cy="4908177"/>
          </a:xfrm>
          <a:prstGeom prst="rect">
            <a:avLst/>
          </a:prstGeom>
        </p:spPr>
      </p:pic>
    </p:spTree>
    <p:extLst>
      <p:ext uri="{BB962C8B-B14F-4D97-AF65-F5344CB8AC3E}">
        <p14:creationId xmlns:p14="http://schemas.microsoft.com/office/powerpoint/2010/main" val="32132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457200" lvl="0" indent="-381000">
              <a:spcBef>
                <a:spcPts val="600"/>
              </a:spcBef>
              <a:buSzPts val="2400"/>
              <a:buChar char="╸"/>
            </a:pPr>
            <a:r>
              <a:rPr lang="en-US" sz="2400" b="1" dirty="0"/>
              <a:t>RESULTS</a:t>
            </a:r>
            <a:endParaRPr lang="en-US" sz="2400" dirty="0"/>
          </a:p>
        </p:txBody>
      </p:sp>
      <p:sp>
        <p:nvSpPr>
          <p:cNvPr id="162" name="Google Shape;162;p20"/>
          <p:cNvSpPr txBox="1">
            <a:spLocks noGrp="1"/>
          </p:cNvSpPr>
          <p:nvPr>
            <p:ph type="body" idx="1"/>
          </p:nvPr>
        </p:nvSpPr>
        <p:spPr>
          <a:xfrm>
            <a:off x="913174" y="1746150"/>
            <a:ext cx="7323149" cy="2633700"/>
          </a:xfrm>
          <a:prstGeom prst="rect">
            <a:avLst/>
          </a:prstGeom>
        </p:spPr>
        <p:txBody>
          <a:bodyPr spcFirstLastPara="1" wrap="square" lIns="0" tIns="0" rIns="0" bIns="0" anchor="t" anchorCtr="0">
            <a:noAutofit/>
          </a:bodyPr>
          <a:lstStyle/>
          <a:p>
            <a:pPr>
              <a:buFont typeface="Wingdings" panose="05000000000000000000" pitchFamily="2" charset="2"/>
              <a:buChar char="§"/>
            </a:pPr>
            <a:r>
              <a:rPr lang="en-US" dirty="0"/>
              <a:t>It can be been seen the cluster 1 has very few to no shopping malls present in it, cluster 0 has moderate number of shopping malls whereas cluster 2 has many. </a:t>
            </a:r>
          </a:p>
          <a:p>
            <a:pPr>
              <a:buFont typeface="Wingdings" panose="05000000000000000000" pitchFamily="2" charset="2"/>
              <a:buChar char="§"/>
            </a:pPr>
            <a:r>
              <a:rPr lang="en-US" dirty="0"/>
              <a:t>On further analysis of clusters, it can been seen that the Boroughs like Scarborough, Etobicoke and Central Toronto are highly sparse.</a:t>
            </a:r>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48494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457200" lvl="0" indent="-381000">
              <a:spcBef>
                <a:spcPts val="600"/>
              </a:spcBef>
              <a:buSzPts val="2400"/>
              <a:buChar char="╸"/>
            </a:pPr>
            <a:r>
              <a:rPr lang="en-US" b="1" dirty="0"/>
              <a:t>CONCLUSION</a:t>
            </a:r>
            <a:endParaRPr lang="en-US" sz="2400" dirty="0"/>
          </a:p>
        </p:txBody>
      </p:sp>
      <p:sp>
        <p:nvSpPr>
          <p:cNvPr id="162" name="Google Shape;162;p20"/>
          <p:cNvSpPr txBox="1">
            <a:spLocks noGrp="1"/>
          </p:cNvSpPr>
          <p:nvPr>
            <p:ph type="body" idx="1"/>
          </p:nvPr>
        </p:nvSpPr>
        <p:spPr>
          <a:xfrm>
            <a:off x="913174" y="1746150"/>
            <a:ext cx="7323149" cy="2633700"/>
          </a:xfrm>
          <a:prstGeom prst="rect">
            <a:avLst/>
          </a:prstGeom>
        </p:spPr>
        <p:txBody>
          <a:bodyPr spcFirstLastPara="1" wrap="square" lIns="0" tIns="0" rIns="0" bIns="0" anchor="t" anchorCtr="0">
            <a:noAutofit/>
          </a:bodyPr>
          <a:lstStyle/>
          <a:p>
            <a:pPr algn="just"/>
            <a:r>
              <a:rPr lang="en-US" sz="1400" dirty="0"/>
              <a:t>As It can be seen from the model,  building a shopping mall in the neighborhoods in cluster 2 is highly optimal as there are very few malls present and so, there are little to no competition in these areas.  As previously discussed, targeting boroughs like Scarborough, Etobicoke and Central Toronto is  highly recommended as not only in the sense that  there are little  competition in these areas but also people are more likely to visit the mall which are nearer to them, and that will attract more stores and thereby increase the profits of the stakeholders. From another perspective, if the stakeholders are already well established in similar cities, they can target neighborhoods in cluster 0 too, as there are only moderate number of competition and an already well-established name will give them an edge.</a:t>
            </a:r>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815196932"/>
      </p:ext>
    </p:extLst>
  </p:cSld>
  <p:clrMapOvr>
    <a:masterClrMapping/>
  </p:clrMapOvr>
</p:sld>
</file>

<file path=ppt/theme/theme1.xml><?xml version="1.0" encoding="utf-8"?>
<a:theme xmlns:a="http://schemas.openxmlformats.org/drawingml/2006/main"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358</Words>
  <Application>Microsoft Office PowerPoint</Application>
  <PresentationFormat>On-screen Show (16:9)</PresentationFormat>
  <Paragraphs>37</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Wingdings</vt:lpstr>
      <vt:lpstr>Red Hat Display Black</vt:lpstr>
      <vt:lpstr>Arial</vt:lpstr>
      <vt:lpstr>Raleway</vt:lpstr>
      <vt:lpstr>Red Hat Display</vt:lpstr>
      <vt:lpstr>Rutland template</vt:lpstr>
      <vt:lpstr>COURSERA CAPSTONE – THE BATTLE OF NEIGHBORHOODS</vt:lpstr>
      <vt:lpstr>Contents</vt:lpstr>
      <vt:lpstr>Introduction</vt:lpstr>
      <vt:lpstr>DATA DESCRIPTION</vt:lpstr>
      <vt:lpstr>DATA Transformation</vt:lpstr>
      <vt:lpstr>METHODOLOGY</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 THE BATTLE OF NEIGHBORHOODS</dc:title>
  <dc:creator>Sanjana Jay</dc:creator>
  <cp:lastModifiedBy>Sanjana Jay</cp:lastModifiedBy>
  <cp:revision>4</cp:revision>
  <dcterms:modified xsi:type="dcterms:W3CDTF">2020-06-18T22:02:32Z</dcterms:modified>
</cp:coreProperties>
</file>