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LIBT9lnkt2AU0IusKb1j4HX55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7C9C93-FD52-4A31-93F8-6725D2D48520}">
  <a:tblStyle styleId="{3E7C9C93-FD52-4A31-93F8-6725D2D4852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Mihir: 2 min  - to present and </a:t>
            </a:r>
            <a:r>
              <a:rPr b="1" lang="en" u="sng"/>
              <a:t>conclude</a:t>
            </a:r>
            <a:endParaRPr b="1" u="sn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a8cadf4d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a8cadf4d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a8cadf4d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a8cadf4d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Chisom - 2 mins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/>
              <a:t>Sanjana - minimum 30 seconds - more time is fine</a:t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Sanjana - </a:t>
            </a:r>
            <a:r>
              <a:rPr lang="en" sz="1400"/>
              <a:t>minimum 30 seconds - more time is fine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Is this a new or existing Google Ads account?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Who has been managing the account?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How did the nonprofit feel the account is performing before the OMC?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Ashish - 2 mins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Website needs to be secured website i.e. having https URL instead of http as it throws warning message to users when they click the website link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Website needs to be updated with the new UI framework, need to work enhance website which can be compatible with devices with different screen sizes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Streaming Media redirection page takes a very long to load up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Home Page needs more information about the organization first before the donations section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Content is not properly structured, too much clustered information needs HCI professional to work upon the website.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---Not on Slide---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Too many hyperlinks in homepage making it less effective of users.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 Tech stacks used for creating website seems to never be updated.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Maleeha: 2 min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Describe how you set up their campaigns (what type of keywords, ad copy, conversion goals, and Google Ads product features did you employ?)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/>
              <a:t>Maleeha - 2 mins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/>
              <a:t>Bhoomi - 1 min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Earlier generic keywords were performing well, therefore, the ctr was high. However, after taking them out, we are only considering performance of credible keywords.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Bhoomi- 2 mins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Describe what actions you took in each week to optimize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Section Header Green">
    <p:bg>
      <p:bgPr>
        <a:solidFill>
          <a:srgbClr val="34A85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13" name="Google Shape;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Blank Blue Foot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4" name="Google Shape;74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21"/>
          <p:cNvGrpSpPr/>
          <p:nvPr/>
        </p:nvGrpSpPr>
        <p:grpSpPr>
          <a:xfrm>
            <a:off x="-19032" y="4626756"/>
            <a:ext cx="9182148" cy="548400"/>
            <a:chOff x="-19032" y="4617750"/>
            <a:chExt cx="9182148" cy="548400"/>
          </a:xfrm>
        </p:grpSpPr>
        <p:sp>
          <p:nvSpPr>
            <p:cNvPr id="76" name="Google Shape;76;p21"/>
            <p:cNvSpPr/>
            <p:nvPr/>
          </p:nvSpPr>
          <p:spPr>
            <a:xfrm flipH="1">
              <a:off x="19115" y="4617750"/>
              <a:ext cx="9144000" cy="548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68" y="0"/>
                  </a:lnTo>
                  <a:lnTo>
                    <a:pt x="120000" y="68165"/>
                  </a:lnTo>
                  <a:lnTo>
                    <a:pt x="119832" y="113092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77" name="Google Shape;77;p21"/>
            <p:cNvSpPr/>
            <p:nvPr/>
          </p:nvSpPr>
          <p:spPr>
            <a:xfrm flipH="1">
              <a:off x="-19032" y="4677825"/>
              <a:ext cx="4769700" cy="474000"/>
            </a:xfrm>
            <a:custGeom>
              <a:rect b="b" l="l" r="r" t="t"/>
              <a:pathLst>
                <a:path extrusionOk="0" h="120000" w="120000">
                  <a:moveTo>
                    <a:pt x="0" y="117227"/>
                  </a:moveTo>
                  <a:lnTo>
                    <a:pt x="120000" y="0"/>
                  </a:lnTo>
                  <a:lnTo>
                    <a:pt x="119904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78" name="Google Shape;7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Half Color Blue &amp; 3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Red Footer - Title &amp; 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1" name="Google Shape;91;p23"/>
          <p:cNvSpPr/>
          <p:nvPr/>
        </p:nvSpPr>
        <p:spPr>
          <a:xfrm flipH="1">
            <a:off x="25697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92" name="Google Shape;92;p23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93" name="Google Shape;9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Yellow Footer - Title &amp; 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9" name="Google Shape;99;p24"/>
          <p:cNvSpPr/>
          <p:nvPr/>
        </p:nvSpPr>
        <p:spPr>
          <a:xfrm flipH="1">
            <a:off x="25697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24"/>
          <p:cNvSpPr/>
          <p:nvPr/>
        </p:nvSpPr>
        <p:spPr>
          <a:xfrm flipH="1">
            <a:off x="-12450" y="4677825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102" name="Google Shape;10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Gray Footer - Title &amp; 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/>
          <p:nvPr/>
        </p:nvSpPr>
        <p:spPr>
          <a:xfrm flipH="1">
            <a:off x="25697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07" name="Google Shape;107;p25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108" name="Google Shape;10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1" name="Google Shape;111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Blank Red Foot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/>
          <p:nvPr/>
        </p:nvSpPr>
        <p:spPr>
          <a:xfrm flipH="1">
            <a:off x="-19300" y="4617750"/>
            <a:ext cx="9189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5" name="Google Shape;115;p2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" name="Google Shape;116;p26"/>
          <p:cNvSpPr/>
          <p:nvPr/>
        </p:nvSpPr>
        <p:spPr>
          <a:xfrm flipH="1">
            <a:off x="-21457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17" name="Google Shape;117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Blank Yellow Foot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2" name="Google Shape;122;p27"/>
          <p:cNvSpPr/>
          <p:nvPr/>
        </p:nvSpPr>
        <p:spPr>
          <a:xfrm flipH="1">
            <a:off x="25697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23" name="Google Shape;123;p27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24" name="Google Shape;124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Blank Gray Foot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/>
          <p:nvPr/>
        </p:nvSpPr>
        <p:spPr>
          <a:xfrm flipH="1">
            <a:off x="63499" y="4617750"/>
            <a:ext cx="91062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29" name="Google Shape;129;p28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30" name="Google Shape;130;p2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1" name="Google Shape;13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Half Color Blu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Half Color Blue &amp; 1 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Blank Green Foot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" name="Google Shape;18;p13"/>
          <p:cNvSpPr/>
          <p:nvPr/>
        </p:nvSpPr>
        <p:spPr>
          <a:xfrm flipH="1">
            <a:off x="71898" y="4617750"/>
            <a:ext cx="90978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" name="Google Shape;19;p13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20" name="Google Shape;20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Half Color Red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0" name="Google Shape;150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Half Color Red &amp; 1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Google Shape;157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Half Color Red &amp; 3 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3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33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Half Color Yellow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2" name="Google Shape;172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Half Color Yellow &amp; 1 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9" name="Google Shape;179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Half Color Yellow &amp; 3 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6" name="Google Shape;186;p3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3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Half Color Green &amp; 1 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Google Shape;195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 Header Red">
    <p:bg>
      <p:bgPr>
        <a:solidFill>
          <a:srgbClr val="EA433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1"/>
              </a:solidFill>
            </a:endParaRPr>
          </a:p>
        </p:txBody>
      </p:sp>
      <p:sp>
        <p:nvSpPr>
          <p:cNvPr id="200" name="Google Shape;200;p3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8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8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04" name="Google Shape;20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 Header Yellow">
    <p:bg>
      <p:bgPr>
        <a:solidFill>
          <a:srgbClr val="F4B4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9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10" name="Google Shape;21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 Header Gray">
    <p:bg>
      <p:bgPr>
        <a:solidFill>
          <a:srgbClr val="999999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0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17" name="Google Shape;21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Green Footer - Title &amp;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" name="Google Shape;25;p14"/>
          <p:cNvSpPr/>
          <p:nvPr/>
        </p:nvSpPr>
        <p:spPr>
          <a:xfrm>
            <a:off x="81075" y="4617750"/>
            <a:ext cx="9088500" cy="548400"/>
          </a:xfrm>
          <a:custGeom>
            <a:rect b="b" l="l" r="r" t="t"/>
            <a:pathLst>
              <a:path extrusionOk="0" h="120000" w="120000">
                <a:moveTo>
                  <a:pt x="119999" y="120000"/>
                </a:moveTo>
                <a:lnTo>
                  <a:pt x="119831" y="0"/>
                </a:lnTo>
                <a:lnTo>
                  <a:pt x="0" y="69713"/>
                </a:lnTo>
                <a:lnTo>
                  <a:pt x="286" y="113095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26" name="Google Shape;26;p14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27" name="Google Shape;2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Half Color Gree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Half Color Green &amp; 3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Google Shape;43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 Header Blue">
    <p:bg>
      <p:bgPr>
        <a:solidFill>
          <a:srgbClr val="4285F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1"/>
              </a:solidFill>
            </a:endParaRPr>
          </a:p>
        </p:txBody>
      </p:sp>
      <p:sp>
        <p:nvSpPr>
          <p:cNvPr id="51" name="Google Shape;51;p1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Blue Footer - Title &amp; 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-19032" y="4626756"/>
            <a:ext cx="9182148" cy="548400"/>
            <a:chOff x="-19032" y="4617750"/>
            <a:chExt cx="9182148" cy="548400"/>
          </a:xfrm>
        </p:grpSpPr>
        <p:sp>
          <p:nvSpPr>
            <p:cNvPr id="59" name="Google Shape;59;p19"/>
            <p:cNvSpPr/>
            <p:nvPr/>
          </p:nvSpPr>
          <p:spPr>
            <a:xfrm flipH="1">
              <a:off x="19115" y="4617750"/>
              <a:ext cx="9144000" cy="548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68" y="0"/>
                  </a:lnTo>
                  <a:lnTo>
                    <a:pt x="120000" y="68165"/>
                  </a:lnTo>
                  <a:lnTo>
                    <a:pt x="119832" y="113092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60" name="Google Shape;60;p19"/>
            <p:cNvSpPr/>
            <p:nvPr/>
          </p:nvSpPr>
          <p:spPr>
            <a:xfrm flipH="1">
              <a:off x="-19032" y="4677825"/>
              <a:ext cx="4769700" cy="474000"/>
            </a:xfrm>
            <a:custGeom>
              <a:rect b="b" l="l" r="r" t="t"/>
              <a:pathLst>
                <a:path extrusionOk="0" h="120000" w="120000">
                  <a:moveTo>
                    <a:pt x="0" y="117227"/>
                  </a:moveTo>
                  <a:lnTo>
                    <a:pt x="120000" y="0"/>
                  </a:lnTo>
                  <a:lnTo>
                    <a:pt x="119904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61" name="Google Shape;6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Blank - 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8" name="Google Shape;68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"/>
          <p:cNvSpPr txBox="1"/>
          <p:nvPr>
            <p:ph type="title"/>
          </p:nvPr>
        </p:nvSpPr>
        <p:spPr>
          <a:xfrm>
            <a:off x="460950" y="1933750"/>
            <a:ext cx="54204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</a:pPr>
            <a:r>
              <a:rPr lang="en" sz="1800">
                <a:solidFill>
                  <a:schemeClr val="lt1"/>
                </a:solidFill>
              </a:rPr>
              <a:t>Group 7 – Maleeha Mohiuddin, Bhoomi Naik, Sanjana Jayasekar, Chisom Ughamadu, Ashish Bisht, Mihir Raikar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</a:pPr>
            <a:r>
              <a:rPr lang="en" sz="1800"/>
              <a:t>The University of Texas Dallas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</a:pPr>
            <a:r>
              <a:rPr lang="en" sz="1800"/>
              <a:t>December 4, 2019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"/>
          <p:cNvSpPr txBox="1"/>
          <p:nvPr>
            <p:ph type="title"/>
          </p:nvPr>
        </p:nvSpPr>
        <p:spPr>
          <a:xfrm>
            <a:off x="200325" y="599650"/>
            <a:ext cx="83022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</a:pPr>
            <a:r>
              <a:rPr lang="en"/>
              <a:t>Ad Grants OMC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</a:pPr>
            <a:r>
              <a:rPr lang="en"/>
              <a:t>Post-campaign Report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1"/>
          <p:cNvCxnSpPr/>
          <p:nvPr/>
        </p:nvCxnSpPr>
        <p:spPr>
          <a:xfrm>
            <a:off x="280425" y="1989350"/>
            <a:ext cx="560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7" name="Google Shape;22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375" y="173200"/>
            <a:ext cx="1577851" cy="17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 txBox="1"/>
          <p:nvPr>
            <p:ph type="title"/>
          </p:nvPr>
        </p:nvSpPr>
        <p:spPr>
          <a:xfrm>
            <a:off x="692700" y="2834313"/>
            <a:ext cx="4779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November 1, 2019 - December 1, 2019</a:t>
            </a:r>
            <a:endParaRPr sz="1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4668825" y="482900"/>
            <a:ext cx="4369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25" y="1405738"/>
            <a:ext cx="4158300" cy="17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0"/>
          <p:cNvSpPr txBox="1"/>
          <p:nvPr>
            <p:ph type="title"/>
          </p:nvPr>
        </p:nvSpPr>
        <p:spPr>
          <a:xfrm>
            <a:off x="337325" y="3590025"/>
            <a:ext cx="39807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200" u="sng">
                <a:solidFill>
                  <a:srgbClr val="000000"/>
                </a:solidFill>
              </a:rPr>
              <a:t>Mertics:</a:t>
            </a:r>
            <a:endParaRPr b="1" sz="12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000000"/>
                </a:solidFill>
              </a:rPr>
              <a:t>Impressions</a:t>
            </a:r>
            <a:r>
              <a:rPr lang="en" sz="1200">
                <a:solidFill>
                  <a:srgbClr val="000000"/>
                </a:solidFill>
              </a:rPr>
              <a:t>: 5.07K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000000"/>
                </a:solidFill>
              </a:rPr>
              <a:t>Clicks: 254.00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000000"/>
                </a:solidFill>
              </a:rPr>
              <a:t>CTR: 5.01%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340" name="Google Shape;340;p10"/>
          <p:cNvSpPr txBox="1"/>
          <p:nvPr>
            <p:ph type="title"/>
          </p:nvPr>
        </p:nvSpPr>
        <p:spPr>
          <a:xfrm>
            <a:off x="159725" y="182925"/>
            <a:ext cx="41583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Nonprofit’s post-account performance assessment 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cxnSp>
        <p:nvCxnSpPr>
          <p:cNvPr id="341" name="Google Shape;341;p10"/>
          <p:cNvCxnSpPr/>
          <p:nvPr/>
        </p:nvCxnSpPr>
        <p:spPr>
          <a:xfrm flipH="1" rot="10800000">
            <a:off x="213200" y="1212525"/>
            <a:ext cx="4050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42" name="Google Shape;342;p10"/>
          <p:cNvSpPr txBox="1"/>
          <p:nvPr/>
        </p:nvSpPr>
        <p:spPr>
          <a:xfrm>
            <a:off x="4668825" y="1001000"/>
            <a:ext cx="4237500" cy="4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Working: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Location change made sure that the ad copies are visible all over the US instead of specific city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a result, impressions and clicks increased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Adding specific keywords, call to action, brief descriptions, sitelinks worked</a:t>
            </a: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Working: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Call extensions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specific change observed for new Campaign created, specifically volunteer and donations Ad groups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a8cadf4d8_0_48"/>
          <p:cNvSpPr txBox="1"/>
          <p:nvPr>
            <p:ph type="title"/>
          </p:nvPr>
        </p:nvSpPr>
        <p:spPr>
          <a:xfrm>
            <a:off x="2901800" y="1958975"/>
            <a:ext cx="24909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49" name="Google Shape;349;g7a8cadf4d8_0_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a8cadf4d8_0_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g7a8cadf4d8_0_42"/>
          <p:cNvSpPr txBox="1"/>
          <p:nvPr>
            <p:ph type="title"/>
          </p:nvPr>
        </p:nvSpPr>
        <p:spPr>
          <a:xfrm>
            <a:off x="460950" y="19876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Your first Impression is not your last Impression!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-Google Ads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g7a8cadf4d8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875" y="3000475"/>
            <a:ext cx="1596975" cy="15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/>
          <p:nvPr>
            <p:ph type="title"/>
          </p:nvPr>
        </p:nvSpPr>
        <p:spPr>
          <a:xfrm>
            <a:off x="167100" y="181050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Campaign Overview 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"/>
          <p:cNvSpPr txBox="1"/>
          <p:nvPr/>
        </p:nvSpPr>
        <p:spPr>
          <a:xfrm>
            <a:off x="247950" y="983350"/>
            <a:ext cx="8648100" cy="3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Innervision Mission Statement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ission of Innervision is to have an open dialog about disabled issues, showcase the talents of  physically challenged grass-roots musical artists through televised and live performances to enrich  the Denver community.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Summary of the account’s performance before OMC</a:t>
            </a:r>
            <a:endParaRPr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Low impression, clicks, and conversions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Poor campaign structure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Lack of understanding of conversion objective and goals</a:t>
            </a:r>
            <a:endParaRPr b="1"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Recommendations to the nonprofit for them to further improve account performance </a:t>
            </a:r>
            <a:endParaRPr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Improve website’s landing pages to help users navigate to find relevant information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Improve content to build positive appeal to users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Utilizing Google Ad recommendations to get valuable feedback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Create Ads for Google Display Network, it will help reach broader audience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Increase the use of social media platforms like Facebook and Instagram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2"/>
          <p:cNvCxnSpPr/>
          <p:nvPr/>
        </p:nvCxnSpPr>
        <p:spPr>
          <a:xfrm>
            <a:off x="225175" y="895700"/>
            <a:ext cx="6037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descr="Image result for overview icon" id="236" name="Google Shape;236;p2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324000" y="2568800"/>
            <a:ext cx="1408233" cy="152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7" name="Google Shape;23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"/>
          <p:cNvSpPr txBox="1"/>
          <p:nvPr>
            <p:ph type="title"/>
          </p:nvPr>
        </p:nvSpPr>
        <p:spPr>
          <a:xfrm>
            <a:off x="167100" y="268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r>
              <a:rPr lang="en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3" name="Google Shape;243;p3"/>
          <p:cNvGraphicFramePr/>
          <p:nvPr/>
        </p:nvGraphicFramePr>
        <p:xfrm>
          <a:off x="343325" y="123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{3E7C9C93-FD52-4A31-93F8-6725D2D48520}</a:tableStyleId>
              </a:tblPr>
              <a:tblGrid>
                <a:gridCol w="602050"/>
                <a:gridCol w="7147900"/>
              </a:tblGrid>
              <a:tr h="47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 control over campaigns, Ad words, Ad copies, and Keywords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7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control over website’s UI, content, and other social media platforms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7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F0F0F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 u="none" cap="none" strike="noStrike">
                        <a:solidFill>
                          <a:srgbClr val="F0F0F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Goal is to increase awareness about Innervision services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7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F0F0F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 u="none" cap="none" strike="noStrike">
                        <a:solidFill>
                          <a:srgbClr val="F0F0F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Goal is to improve number of impressions and clicks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7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F0F0F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 u="none" cap="none" strike="noStrike">
                        <a:solidFill>
                          <a:srgbClr val="F0F0F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Goal is to get more people attend events, thus increasing donations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7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0F0F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 u="none" cap="none" strike="noStrike">
                        <a:solidFill>
                          <a:srgbClr val="F0F0F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However, there is no way the website keeps track of attendees, 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i.e. no sign up link for events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cxnSp>
        <p:nvCxnSpPr>
          <p:cNvPr id="244" name="Google Shape;244;p3"/>
          <p:cNvCxnSpPr/>
          <p:nvPr/>
        </p:nvCxnSpPr>
        <p:spPr>
          <a:xfrm>
            <a:off x="225175" y="971900"/>
            <a:ext cx="6037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45" name="Google Shape;24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"/>
          <p:cNvPicPr preferRelativeResize="0"/>
          <p:nvPr/>
        </p:nvPicPr>
        <p:blipFill rotWithShape="1">
          <a:blip r:embed="rId3">
            <a:alphaModFix/>
          </a:blip>
          <a:srcRect b="0" l="22088" r="0" t="0"/>
          <a:stretch/>
        </p:blipFill>
        <p:spPr>
          <a:xfrm>
            <a:off x="8093275" y="2751475"/>
            <a:ext cx="1012200" cy="18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"/>
          <p:cNvSpPr txBox="1"/>
          <p:nvPr>
            <p:ph type="title"/>
          </p:nvPr>
        </p:nvSpPr>
        <p:spPr>
          <a:xfrm>
            <a:off x="167100" y="252500"/>
            <a:ext cx="7645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Non-profit’s Context 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4"/>
          <p:cNvCxnSpPr/>
          <p:nvPr/>
        </p:nvCxnSpPr>
        <p:spPr>
          <a:xfrm>
            <a:off x="225175" y="971900"/>
            <a:ext cx="6037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53" name="Google Shape;253;p4"/>
          <p:cNvSpPr txBox="1"/>
          <p:nvPr/>
        </p:nvSpPr>
        <p:spPr>
          <a:xfrm>
            <a:off x="167100" y="1327625"/>
            <a:ext cx="54246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Google Ads account management </a:t>
            </a:r>
            <a:endParaRPr b="1" sz="1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Calibri"/>
              <a:buChar char="●"/>
            </a:pPr>
            <a:r>
              <a:rPr i="0" lang="en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 is an </a:t>
            </a:r>
            <a:r>
              <a:rPr i="0" lang="en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existing Google Ads account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account is managed by the founder of Innervision, Johnnie J.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Observation of a</a:t>
            </a:r>
            <a:r>
              <a:rPr b="1" i="0" lang="en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ccount </a:t>
            </a:r>
            <a:r>
              <a:rPr b="1" lang="en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b="1" i="0" lang="en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before the OMC</a:t>
            </a:r>
            <a:r>
              <a:rPr lang="en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i="0" sz="16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non-profit was not actively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the account performance. 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They did not have a dedicated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 personnel to look over. </a:t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nervision Graphic" id="254" name="Google Shape;25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350" y="2139075"/>
            <a:ext cx="3587925" cy="10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"/>
          <p:cNvSpPr txBox="1"/>
          <p:nvPr>
            <p:ph type="title"/>
          </p:nvPr>
        </p:nvSpPr>
        <p:spPr>
          <a:xfrm>
            <a:off x="87725" y="220750"/>
            <a:ext cx="7645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Non-profit’s website readiness 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5"/>
          <p:cNvSpPr txBox="1"/>
          <p:nvPr/>
        </p:nvSpPr>
        <p:spPr>
          <a:xfrm>
            <a:off x="240125" y="1352725"/>
            <a:ext cx="6258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Calibri"/>
              <a:buChar char="●"/>
            </a:pPr>
            <a:r>
              <a:rPr lang="en" sz="1250">
                <a:latin typeface="Calibri"/>
                <a:ea typeface="Calibri"/>
                <a:cs typeface="Calibri"/>
                <a:sym typeface="Calibri"/>
              </a:rPr>
              <a:t>Ea</a:t>
            </a:r>
            <a:r>
              <a:rPr lang="en" sz="1250">
                <a:latin typeface="Calibri"/>
                <a:ea typeface="Calibri"/>
                <a:cs typeface="Calibri"/>
                <a:sym typeface="Calibri"/>
              </a:rPr>
              <a:t>sy to navigate</a:t>
            </a:r>
            <a:endParaRPr sz="1250"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Calibri"/>
              <a:buChar char="●"/>
            </a:pPr>
            <a:r>
              <a:rPr lang="en" sz="1250">
                <a:latin typeface="Calibri"/>
                <a:ea typeface="Calibri"/>
                <a:cs typeface="Calibri"/>
                <a:sym typeface="Calibri"/>
              </a:rPr>
              <a:t>Clearly displays Organization’s mission and goals</a:t>
            </a:r>
            <a:endParaRPr sz="1250"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Calibri"/>
              <a:buChar char="●"/>
            </a:pPr>
            <a:r>
              <a:rPr lang="en" sz="125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Clearly displays </a:t>
            </a:r>
            <a:r>
              <a:rPr lang="en" sz="1250">
                <a:latin typeface="Calibri"/>
                <a:ea typeface="Calibri"/>
                <a:cs typeface="Calibri"/>
                <a:sym typeface="Calibri"/>
              </a:rPr>
              <a:t>available buying and donation subscription options</a:t>
            </a:r>
            <a:endParaRPr sz="1250"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Calibri"/>
              <a:buChar char="●"/>
            </a:pPr>
            <a:r>
              <a:rPr lang="en" sz="125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Clearly displays Innervision’s services</a:t>
            </a:r>
            <a:endParaRPr sz="12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i="0" sz="125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125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i="0" sz="125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5"/>
          <p:cNvSpPr txBox="1"/>
          <p:nvPr/>
        </p:nvSpPr>
        <p:spPr>
          <a:xfrm>
            <a:off x="240125" y="976449"/>
            <a:ext cx="3420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Website Readiness Before OMC</a:t>
            </a:r>
            <a:endParaRPr b="1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5"/>
          <p:cNvSpPr txBox="1"/>
          <p:nvPr/>
        </p:nvSpPr>
        <p:spPr>
          <a:xfrm>
            <a:off x="240125" y="2595525"/>
            <a:ext cx="87312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alibri"/>
              <a:buChar char="●"/>
            </a:pPr>
            <a:r>
              <a:rPr lang="en" sz="125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Website needs to be secured website i.e. having https URL instead of http as it throws warning message to users when they click the website link</a:t>
            </a:r>
            <a:endParaRPr sz="125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alibri"/>
              <a:buChar char="●"/>
            </a:pPr>
            <a:r>
              <a:rPr lang="en" sz="125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Website needs to be updated with the new UI framework, need to enhance website which can be compatible with devices with different screen sizes </a:t>
            </a:r>
            <a:endParaRPr sz="125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alibri"/>
              <a:buChar char="●"/>
            </a:pPr>
            <a:r>
              <a:rPr lang="en" sz="125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Streaming Media redirection page takes a very long to load up</a:t>
            </a:r>
            <a:endParaRPr sz="1250"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Calibri"/>
              <a:buChar char="●"/>
            </a:pPr>
            <a:r>
              <a:rPr lang="en" sz="1250">
                <a:latin typeface="Calibri"/>
                <a:ea typeface="Calibri"/>
                <a:cs typeface="Calibri"/>
                <a:sym typeface="Calibri"/>
              </a:rPr>
              <a:t>Home Page needs more information about the organization first before the donations section</a:t>
            </a:r>
            <a:endParaRPr sz="1250"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alibri"/>
              <a:buChar char="●"/>
            </a:pPr>
            <a:r>
              <a:rPr lang="en" sz="125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Content is not properly structured, too much clustered information needs HCI professional to work upon the website. </a:t>
            </a:r>
            <a:endParaRPr sz="125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5"/>
          <p:cNvSpPr txBox="1"/>
          <p:nvPr/>
        </p:nvSpPr>
        <p:spPr>
          <a:xfrm>
            <a:off x="213200" y="2376400"/>
            <a:ext cx="6746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What website optimization advice would you offer?</a:t>
            </a:r>
            <a:endParaRPr b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80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5"/>
          <p:cNvCxnSpPr/>
          <p:nvPr/>
        </p:nvCxnSpPr>
        <p:spPr>
          <a:xfrm>
            <a:off x="225175" y="895700"/>
            <a:ext cx="6037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66" name="Google Shape;26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website icon" id="267" name="Google Shape;267;p5"/>
          <p:cNvPicPr preferRelativeResize="0"/>
          <p:nvPr/>
        </p:nvPicPr>
        <p:blipFill rotWithShape="1">
          <a:blip r:embed="rId3">
            <a:alphaModFix/>
          </a:blip>
          <a:srcRect b="14054" l="8066" r="7991" t="7212"/>
          <a:stretch/>
        </p:blipFill>
        <p:spPr>
          <a:xfrm>
            <a:off x="6729475" y="1432756"/>
            <a:ext cx="548700" cy="555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agnifying glass icon" id="268" name="Google Shape;268;p5"/>
          <p:cNvPicPr preferRelativeResize="0"/>
          <p:nvPr/>
        </p:nvPicPr>
        <p:blipFill>
          <a:blip r:embed="rId4">
            <a:alphaModFix amt="78000"/>
          </a:blip>
          <a:stretch>
            <a:fillRect/>
          </a:stretch>
        </p:blipFill>
        <p:spPr>
          <a:xfrm>
            <a:off x="6414538" y="1128800"/>
            <a:ext cx="1327325" cy="13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 txBox="1"/>
          <p:nvPr>
            <p:ph type="title"/>
          </p:nvPr>
        </p:nvSpPr>
        <p:spPr>
          <a:xfrm>
            <a:off x="103500" y="34550"/>
            <a:ext cx="46386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Nonprofit’s pre-account performance assessment 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6"/>
          <p:cNvSpPr txBox="1"/>
          <p:nvPr>
            <p:ph type="title"/>
          </p:nvPr>
        </p:nvSpPr>
        <p:spPr>
          <a:xfrm>
            <a:off x="885050" y="3032875"/>
            <a:ext cx="4050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September 1, 2019  - November 1, 2019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6"/>
          <p:cNvSpPr txBox="1"/>
          <p:nvPr/>
        </p:nvSpPr>
        <p:spPr>
          <a:xfrm>
            <a:off x="4726250" y="477050"/>
            <a:ext cx="4122300" cy="4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Working: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Radio campaign was performing well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Landing page was accurate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KW “Online Radio” received most impressions and clicks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Credit Repair campaign ranked 2nd 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 copies were descriptive and had good call to action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Working: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Lack of clarity on conversion objective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similar keywords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They had generic keywords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Quality score of some keywords was under 2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 copies were repeated in other Ad group campaigns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 copies were not complete, missing description and sitelinks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use of ad extensions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Geographic location was limited one city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5" y="1561200"/>
            <a:ext cx="4276349" cy="17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6"/>
          <p:cNvSpPr txBox="1"/>
          <p:nvPr>
            <p:ph type="title"/>
          </p:nvPr>
        </p:nvSpPr>
        <p:spPr>
          <a:xfrm>
            <a:off x="268025" y="3619925"/>
            <a:ext cx="40500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200" u="sng">
                <a:solidFill>
                  <a:srgbClr val="000000"/>
                </a:solidFill>
              </a:rPr>
              <a:t>Metrics</a:t>
            </a:r>
            <a:endParaRPr b="1" sz="12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000000"/>
                </a:solidFill>
              </a:rPr>
              <a:t>Impressions: 3.11K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000000"/>
                </a:solidFill>
              </a:rPr>
              <a:t>Clicks: 163.00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000000"/>
                </a:solidFill>
              </a:rPr>
              <a:t>CTR: 5.84%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cxnSp>
        <p:nvCxnSpPr>
          <p:cNvPr id="278" name="Google Shape;278;p6"/>
          <p:cNvCxnSpPr/>
          <p:nvPr/>
        </p:nvCxnSpPr>
        <p:spPr>
          <a:xfrm>
            <a:off x="154925" y="1216563"/>
            <a:ext cx="4122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79" name="Google Shape;27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/>
          <p:nvPr/>
        </p:nvSpPr>
        <p:spPr>
          <a:xfrm>
            <a:off x="-59925" y="598425"/>
            <a:ext cx="4483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Setting up </a:t>
            </a: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endParaRPr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Created unique campaigns with Ad groups that had distinct objectives.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Utilized SMART framework to set up campaign goals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7"/>
          <p:cNvSpPr txBox="1"/>
          <p:nvPr>
            <p:ph type="title"/>
          </p:nvPr>
        </p:nvSpPr>
        <p:spPr>
          <a:xfrm>
            <a:off x="167100" y="91025"/>
            <a:ext cx="89769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Nonprofit’s campaign set-up 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7"/>
          <p:cNvCxnSpPr/>
          <p:nvPr/>
        </p:nvCxnSpPr>
        <p:spPr>
          <a:xfrm flipH="1" rot="10800000">
            <a:off x="213200" y="717550"/>
            <a:ext cx="60228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87" name="Google Shape;28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design icon" id="288" name="Google Shape;288;p7"/>
          <p:cNvPicPr preferRelativeResize="0"/>
          <p:nvPr/>
        </p:nvPicPr>
        <p:blipFill rotWithShape="1">
          <a:blip r:embed="rId3">
            <a:alphaModFix/>
          </a:blip>
          <a:srcRect b="0" l="36646" r="37404" t="33315"/>
          <a:stretch/>
        </p:blipFill>
        <p:spPr>
          <a:xfrm>
            <a:off x="7462075" y="2107775"/>
            <a:ext cx="1110000" cy="249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7"/>
          <p:cNvPicPr preferRelativeResize="0"/>
          <p:nvPr/>
        </p:nvPicPr>
        <p:blipFill rotWithShape="1">
          <a:blip r:embed="rId4">
            <a:alphaModFix/>
          </a:blip>
          <a:srcRect b="0" l="2836" r="8251" t="0"/>
          <a:stretch/>
        </p:blipFill>
        <p:spPr>
          <a:xfrm>
            <a:off x="4423600" y="757450"/>
            <a:ext cx="4681874" cy="13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7"/>
          <p:cNvSpPr txBox="1"/>
          <p:nvPr/>
        </p:nvSpPr>
        <p:spPr>
          <a:xfrm>
            <a:off x="-59925" y="1749850"/>
            <a:ext cx="729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Defining </a:t>
            </a: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Conversion goals</a:t>
            </a:r>
            <a:endParaRPr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Conversion objective is to get more people to attend Innervision’s concert and volunteer for them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Raising Brand Awareness through informing people about Innervision events 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Increase Web Traffic by increasing number of impressions and clicks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Selecting  keywords</a:t>
            </a:r>
            <a:endParaRPr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Created seedlist and refined KW selection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Utilized Keyword Planner to estimate CTR performance of proposed keywords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Optimizing Ad copy</a:t>
            </a:r>
            <a:endParaRPr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Focused on creating attractive headlines and description to give access relevant </a:t>
            </a: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Linked sitelinks to right landing pages to make sure it meets audience’s expectation 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Implemented Ad extensions to connect better with audience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"/>
          <p:cNvSpPr txBox="1"/>
          <p:nvPr>
            <p:ph type="title"/>
          </p:nvPr>
        </p:nvSpPr>
        <p:spPr>
          <a:xfrm>
            <a:off x="6975" y="107225"/>
            <a:ext cx="4456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Account </a:t>
            </a:r>
            <a:r>
              <a:rPr lang="en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performance over time</a:t>
            </a:r>
            <a:r>
              <a:rPr lang="en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8"/>
          <p:cNvSpPr txBox="1"/>
          <p:nvPr>
            <p:ph type="title"/>
          </p:nvPr>
        </p:nvSpPr>
        <p:spPr>
          <a:xfrm>
            <a:off x="194838" y="1071175"/>
            <a:ext cx="38928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Pre-Campaign</a:t>
            </a:r>
            <a:endParaRPr b="1"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(</a:t>
            </a:r>
            <a:r>
              <a:rPr lang="en" sz="1200">
                <a:solidFill>
                  <a:schemeClr val="accent2"/>
                </a:solidFill>
              </a:rPr>
              <a:t>September 1, 2019  - November 1, 2019)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000"/>
          </a:p>
        </p:txBody>
      </p:sp>
      <p:sp>
        <p:nvSpPr>
          <p:cNvPr id="297" name="Google Shape;297;p8"/>
          <p:cNvSpPr txBox="1"/>
          <p:nvPr>
            <p:ph type="title"/>
          </p:nvPr>
        </p:nvSpPr>
        <p:spPr>
          <a:xfrm>
            <a:off x="4597088" y="1050925"/>
            <a:ext cx="38928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Post-Campaign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>
                <a:solidFill>
                  <a:srgbClr val="FFFFFF"/>
                </a:solidFill>
              </a:rPr>
              <a:t>November 1, 2019 - December 1, 2019)</a:t>
            </a:r>
            <a:endParaRPr sz="3000"/>
          </a:p>
        </p:txBody>
      </p:sp>
      <p:sp>
        <p:nvSpPr>
          <p:cNvPr id="298" name="Google Shape;298;p8"/>
          <p:cNvSpPr txBox="1"/>
          <p:nvPr/>
        </p:nvSpPr>
        <p:spPr>
          <a:xfrm>
            <a:off x="90013" y="4006325"/>
            <a:ext cx="1058100" cy="469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55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CLICKS/TRAFFIC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163.00</a:t>
            </a:r>
            <a:endParaRPr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1713563" y="4006329"/>
            <a:ext cx="920400" cy="469500"/>
          </a:xfrm>
          <a:prstGeom prst="rect">
            <a:avLst/>
          </a:prstGeom>
          <a:noFill/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CLICK THROUGH Rate %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5.19%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3199413" y="4016200"/>
            <a:ext cx="1058100" cy="4695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Impression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3.11K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4528663" y="4006325"/>
            <a:ext cx="1058100" cy="469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55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CLICKS/TRAFFIC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254.00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6152213" y="4006328"/>
            <a:ext cx="920400" cy="469500"/>
          </a:xfrm>
          <a:prstGeom prst="rect">
            <a:avLst/>
          </a:prstGeom>
          <a:noFill/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CLICK THROUGH Rate %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5.01%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8"/>
          <p:cNvSpPr txBox="1"/>
          <p:nvPr/>
        </p:nvSpPr>
        <p:spPr>
          <a:xfrm>
            <a:off x="7638063" y="4016200"/>
            <a:ext cx="1058100" cy="4695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Impression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5.07K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50" y="2026063"/>
            <a:ext cx="4081050" cy="18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087" y="2026075"/>
            <a:ext cx="4456900" cy="17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8"/>
          <p:cNvSpPr txBox="1"/>
          <p:nvPr>
            <p:ph type="title"/>
          </p:nvPr>
        </p:nvSpPr>
        <p:spPr>
          <a:xfrm>
            <a:off x="4476388" y="4485725"/>
            <a:ext cx="45009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FFFF"/>
                </a:solidFill>
              </a:rPr>
              <a:t>Impresion % Change: 59.63%          Click % Change: 55.82%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6600113" y="4591350"/>
            <a:ext cx="199800" cy="199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8"/>
          <p:cNvCxnSpPr/>
          <p:nvPr/>
        </p:nvCxnSpPr>
        <p:spPr>
          <a:xfrm flipH="1" rot="10800000">
            <a:off x="110025" y="1057975"/>
            <a:ext cx="4250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309" name="Google Shape;30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9200" y="692825"/>
            <a:ext cx="1058100" cy="10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"/>
          <p:cNvSpPr txBox="1"/>
          <p:nvPr>
            <p:ph type="title"/>
          </p:nvPr>
        </p:nvSpPr>
        <p:spPr>
          <a:xfrm>
            <a:off x="265150" y="248725"/>
            <a:ext cx="7645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Strategies Implemented</a:t>
            </a:r>
            <a:r>
              <a:rPr lang="en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0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9"/>
          <p:cNvSpPr txBox="1"/>
          <p:nvPr/>
        </p:nvSpPr>
        <p:spPr>
          <a:xfrm>
            <a:off x="111375" y="1532475"/>
            <a:ext cx="20904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Rearranging Ad groups in each campaign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Filtering out generic keywords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Utilized Keyword Planner to plan and add new keywords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Changed phrase match to </a:t>
            </a: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broad</a:t>
            </a: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match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Designed long tail KWs  to market Innervision’s services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9"/>
          <p:cNvCxnSpPr/>
          <p:nvPr/>
        </p:nvCxnSpPr>
        <p:spPr>
          <a:xfrm>
            <a:off x="2332688" y="1696400"/>
            <a:ext cx="9900" cy="18516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9"/>
          <p:cNvSpPr txBox="1"/>
          <p:nvPr/>
        </p:nvSpPr>
        <p:spPr>
          <a:xfrm>
            <a:off x="628374" y="1135275"/>
            <a:ext cx="10200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latin typeface="Calibri"/>
                <a:ea typeface="Calibri"/>
                <a:cs typeface="Calibri"/>
                <a:sym typeface="Calibri"/>
              </a:rPr>
              <a:t>Week 1</a:t>
            </a:r>
            <a:endParaRPr b="1"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9"/>
          <p:cNvSpPr txBox="1"/>
          <p:nvPr/>
        </p:nvSpPr>
        <p:spPr>
          <a:xfrm>
            <a:off x="2478173" y="1135275"/>
            <a:ext cx="1849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latin typeface="Calibri"/>
                <a:ea typeface="Calibri"/>
                <a:cs typeface="Calibri"/>
                <a:sym typeface="Calibri"/>
              </a:rPr>
              <a:t>Week 2</a:t>
            </a:r>
            <a:endParaRPr b="1"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9"/>
          <p:cNvSpPr txBox="1"/>
          <p:nvPr/>
        </p:nvSpPr>
        <p:spPr>
          <a:xfrm>
            <a:off x="2337675" y="1532475"/>
            <a:ext cx="21369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Optimized Ad copies by making it descriptive, including call to action headlines, and informative sitelinks.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Created Ad copies for Ad groups that </a:t>
            </a: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didn't</a:t>
            </a: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have one.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9"/>
          <p:cNvSpPr txBox="1"/>
          <p:nvPr/>
        </p:nvSpPr>
        <p:spPr>
          <a:xfrm>
            <a:off x="4475925" y="1532475"/>
            <a:ext cx="22824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Created campaign called “Conversion”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Added Ad groups named Volunteer and Donation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Selected appropriate KWs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Created Ad copies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Set Maximum clicks bidding strategy.</a:t>
            </a:r>
            <a:endParaRPr i="0" sz="12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p9"/>
          <p:cNvCxnSpPr/>
          <p:nvPr/>
        </p:nvCxnSpPr>
        <p:spPr>
          <a:xfrm>
            <a:off x="6759663" y="1609225"/>
            <a:ext cx="7500" cy="18144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9"/>
          <p:cNvSpPr txBox="1"/>
          <p:nvPr/>
        </p:nvSpPr>
        <p:spPr>
          <a:xfrm>
            <a:off x="4528548" y="1135275"/>
            <a:ext cx="1849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latin typeface="Calibri"/>
                <a:ea typeface="Calibri"/>
                <a:cs typeface="Calibri"/>
                <a:sym typeface="Calibri"/>
              </a:rPr>
              <a:t>Week 3</a:t>
            </a:r>
            <a:endParaRPr b="1"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9"/>
          <p:cNvSpPr txBox="1"/>
          <p:nvPr/>
        </p:nvSpPr>
        <p:spPr>
          <a:xfrm>
            <a:off x="6904323" y="1135275"/>
            <a:ext cx="1849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latin typeface="Calibri"/>
                <a:ea typeface="Calibri"/>
                <a:cs typeface="Calibri"/>
                <a:sym typeface="Calibri"/>
              </a:rPr>
              <a:t>Week 4</a:t>
            </a:r>
            <a:endParaRPr b="1"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9"/>
          <p:cNvSpPr txBox="1"/>
          <p:nvPr/>
        </p:nvSpPr>
        <p:spPr>
          <a:xfrm>
            <a:off x="6673150" y="1511388"/>
            <a:ext cx="21369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Inserted Call Extension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Changed location setting for all campaigns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Monitored campaign performance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9"/>
          <p:cNvCxnSpPr/>
          <p:nvPr/>
        </p:nvCxnSpPr>
        <p:spPr>
          <a:xfrm>
            <a:off x="4466625" y="1675100"/>
            <a:ext cx="7800" cy="18942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9"/>
          <p:cNvCxnSpPr/>
          <p:nvPr/>
        </p:nvCxnSpPr>
        <p:spPr>
          <a:xfrm>
            <a:off x="341350" y="1499900"/>
            <a:ext cx="85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9"/>
          <p:cNvCxnSpPr/>
          <p:nvPr/>
        </p:nvCxnSpPr>
        <p:spPr>
          <a:xfrm flipH="1" rot="10800000">
            <a:off x="289400" y="946150"/>
            <a:ext cx="60228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29" name="Google Shape;329;p9"/>
          <p:cNvSpPr txBox="1"/>
          <p:nvPr>
            <p:ph idx="12" type="sldNum"/>
          </p:nvPr>
        </p:nvSpPr>
        <p:spPr>
          <a:xfrm>
            <a:off x="8556784" y="45974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strategy icon" id="330" name="Google Shape;33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750" y="3077175"/>
            <a:ext cx="1279775" cy="12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523" y="3548010"/>
            <a:ext cx="4008713" cy="110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