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CF31-9002-2533-8A30-64E4272E93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42F4EC-21C1-D31E-DE31-438A3AD7B8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6A6A63-B200-D92A-44AB-0381ABB78710}"/>
              </a:ext>
            </a:extLst>
          </p:cNvPr>
          <p:cNvSpPr>
            <a:spLocks noGrp="1"/>
          </p:cNvSpPr>
          <p:nvPr>
            <p:ph type="dt" sz="half" idx="10"/>
          </p:nvPr>
        </p:nvSpPr>
        <p:spPr/>
        <p:txBody>
          <a:bodyPr/>
          <a:lstStyle/>
          <a:p>
            <a:fld id="{82DA518D-82C3-408A-8EB9-8D84B117D160}" type="datetimeFigureOut">
              <a:rPr lang="en-IN" smtClean="0"/>
              <a:t>11-03-2023</a:t>
            </a:fld>
            <a:endParaRPr lang="en-IN"/>
          </a:p>
        </p:txBody>
      </p:sp>
      <p:sp>
        <p:nvSpPr>
          <p:cNvPr id="5" name="Footer Placeholder 4">
            <a:extLst>
              <a:ext uri="{FF2B5EF4-FFF2-40B4-BE49-F238E27FC236}">
                <a16:creationId xmlns:a16="http://schemas.microsoft.com/office/drawing/2014/main" id="{10CCCC77-DF0A-934F-CC1D-52D225653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F53D8-4466-69BE-E5FB-71A2BCF58E65}"/>
              </a:ext>
            </a:extLst>
          </p:cNvPr>
          <p:cNvSpPr>
            <a:spLocks noGrp="1"/>
          </p:cNvSpPr>
          <p:nvPr>
            <p:ph type="sldNum" sz="quarter" idx="12"/>
          </p:nvPr>
        </p:nvSpPr>
        <p:spPr/>
        <p:txBody>
          <a:bodyPr/>
          <a:lstStyle/>
          <a:p>
            <a:fld id="{642644AA-E082-4E8F-8C2F-E0035257AC6F}" type="slidenum">
              <a:rPr lang="en-IN" smtClean="0"/>
              <a:t>‹#›</a:t>
            </a:fld>
            <a:endParaRPr lang="en-IN"/>
          </a:p>
        </p:txBody>
      </p:sp>
    </p:spTree>
    <p:extLst>
      <p:ext uri="{BB962C8B-B14F-4D97-AF65-F5344CB8AC3E}">
        <p14:creationId xmlns:p14="http://schemas.microsoft.com/office/powerpoint/2010/main" val="2807150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E108-F8FB-9930-F1F4-629278E782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76421C-47BC-BFF6-EF9B-C3196189A7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8EAFF9-2419-F8B7-A539-D33C30FB07C1}"/>
              </a:ext>
            </a:extLst>
          </p:cNvPr>
          <p:cNvSpPr>
            <a:spLocks noGrp="1"/>
          </p:cNvSpPr>
          <p:nvPr>
            <p:ph type="dt" sz="half" idx="10"/>
          </p:nvPr>
        </p:nvSpPr>
        <p:spPr/>
        <p:txBody>
          <a:bodyPr/>
          <a:lstStyle/>
          <a:p>
            <a:fld id="{82DA518D-82C3-408A-8EB9-8D84B117D160}" type="datetimeFigureOut">
              <a:rPr lang="en-IN" smtClean="0"/>
              <a:t>11-03-2023</a:t>
            </a:fld>
            <a:endParaRPr lang="en-IN"/>
          </a:p>
        </p:txBody>
      </p:sp>
      <p:sp>
        <p:nvSpPr>
          <p:cNvPr id="5" name="Footer Placeholder 4">
            <a:extLst>
              <a:ext uri="{FF2B5EF4-FFF2-40B4-BE49-F238E27FC236}">
                <a16:creationId xmlns:a16="http://schemas.microsoft.com/office/drawing/2014/main" id="{08B6B952-A271-7F8F-BCE0-0FAEACF178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8A3949-937D-22EB-0FBB-E4013D176CFB}"/>
              </a:ext>
            </a:extLst>
          </p:cNvPr>
          <p:cNvSpPr>
            <a:spLocks noGrp="1"/>
          </p:cNvSpPr>
          <p:nvPr>
            <p:ph type="sldNum" sz="quarter" idx="12"/>
          </p:nvPr>
        </p:nvSpPr>
        <p:spPr/>
        <p:txBody>
          <a:bodyPr/>
          <a:lstStyle/>
          <a:p>
            <a:fld id="{642644AA-E082-4E8F-8C2F-E0035257AC6F}" type="slidenum">
              <a:rPr lang="en-IN" smtClean="0"/>
              <a:t>‹#›</a:t>
            </a:fld>
            <a:endParaRPr lang="en-IN"/>
          </a:p>
        </p:txBody>
      </p:sp>
    </p:spTree>
    <p:extLst>
      <p:ext uri="{BB962C8B-B14F-4D97-AF65-F5344CB8AC3E}">
        <p14:creationId xmlns:p14="http://schemas.microsoft.com/office/powerpoint/2010/main" val="252046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A4180-0E39-1CE6-D587-9BF598DFEA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49EE6F-C000-A34D-01BD-0537AF7C9B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98F23-97A4-49D5-59F0-1666E6813CC4}"/>
              </a:ext>
            </a:extLst>
          </p:cNvPr>
          <p:cNvSpPr>
            <a:spLocks noGrp="1"/>
          </p:cNvSpPr>
          <p:nvPr>
            <p:ph type="dt" sz="half" idx="10"/>
          </p:nvPr>
        </p:nvSpPr>
        <p:spPr/>
        <p:txBody>
          <a:bodyPr/>
          <a:lstStyle/>
          <a:p>
            <a:fld id="{82DA518D-82C3-408A-8EB9-8D84B117D160}" type="datetimeFigureOut">
              <a:rPr lang="en-IN" smtClean="0"/>
              <a:t>11-03-2023</a:t>
            </a:fld>
            <a:endParaRPr lang="en-IN"/>
          </a:p>
        </p:txBody>
      </p:sp>
      <p:sp>
        <p:nvSpPr>
          <p:cNvPr id="5" name="Footer Placeholder 4">
            <a:extLst>
              <a:ext uri="{FF2B5EF4-FFF2-40B4-BE49-F238E27FC236}">
                <a16:creationId xmlns:a16="http://schemas.microsoft.com/office/drawing/2014/main" id="{16E0F64C-81DE-5415-4CBC-DCCAF99F4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505C74-1DAF-0AB7-2F59-53EAD06A3A94}"/>
              </a:ext>
            </a:extLst>
          </p:cNvPr>
          <p:cNvSpPr>
            <a:spLocks noGrp="1"/>
          </p:cNvSpPr>
          <p:nvPr>
            <p:ph type="sldNum" sz="quarter" idx="12"/>
          </p:nvPr>
        </p:nvSpPr>
        <p:spPr/>
        <p:txBody>
          <a:bodyPr/>
          <a:lstStyle/>
          <a:p>
            <a:fld id="{642644AA-E082-4E8F-8C2F-E0035257AC6F}" type="slidenum">
              <a:rPr lang="en-IN" smtClean="0"/>
              <a:t>‹#›</a:t>
            </a:fld>
            <a:endParaRPr lang="en-IN"/>
          </a:p>
        </p:txBody>
      </p:sp>
    </p:spTree>
    <p:extLst>
      <p:ext uri="{BB962C8B-B14F-4D97-AF65-F5344CB8AC3E}">
        <p14:creationId xmlns:p14="http://schemas.microsoft.com/office/powerpoint/2010/main" val="4164407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9C22-1E13-FB26-FA7F-E64363A59D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A33F45-C796-AC27-7FB8-6C19C7B14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E530F4-A752-D2AC-5333-B049CE2D9E40}"/>
              </a:ext>
            </a:extLst>
          </p:cNvPr>
          <p:cNvSpPr>
            <a:spLocks noGrp="1"/>
          </p:cNvSpPr>
          <p:nvPr>
            <p:ph type="dt" sz="half" idx="10"/>
          </p:nvPr>
        </p:nvSpPr>
        <p:spPr/>
        <p:txBody>
          <a:bodyPr/>
          <a:lstStyle/>
          <a:p>
            <a:fld id="{82DA518D-82C3-408A-8EB9-8D84B117D160}" type="datetimeFigureOut">
              <a:rPr lang="en-IN" smtClean="0"/>
              <a:t>11-03-2023</a:t>
            </a:fld>
            <a:endParaRPr lang="en-IN"/>
          </a:p>
        </p:txBody>
      </p:sp>
      <p:sp>
        <p:nvSpPr>
          <p:cNvPr id="5" name="Footer Placeholder 4">
            <a:extLst>
              <a:ext uri="{FF2B5EF4-FFF2-40B4-BE49-F238E27FC236}">
                <a16:creationId xmlns:a16="http://schemas.microsoft.com/office/drawing/2014/main" id="{7442FCA2-8C24-4D99-5448-77B46C266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6D6D3-EFEA-8C40-5B22-5EF9D5E87A03}"/>
              </a:ext>
            </a:extLst>
          </p:cNvPr>
          <p:cNvSpPr>
            <a:spLocks noGrp="1"/>
          </p:cNvSpPr>
          <p:nvPr>
            <p:ph type="sldNum" sz="quarter" idx="12"/>
          </p:nvPr>
        </p:nvSpPr>
        <p:spPr/>
        <p:txBody>
          <a:bodyPr/>
          <a:lstStyle/>
          <a:p>
            <a:fld id="{642644AA-E082-4E8F-8C2F-E0035257AC6F}" type="slidenum">
              <a:rPr lang="en-IN" smtClean="0"/>
              <a:t>‹#›</a:t>
            </a:fld>
            <a:endParaRPr lang="en-IN"/>
          </a:p>
        </p:txBody>
      </p:sp>
    </p:spTree>
    <p:extLst>
      <p:ext uri="{BB962C8B-B14F-4D97-AF65-F5344CB8AC3E}">
        <p14:creationId xmlns:p14="http://schemas.microsoft.com/office/powerpoint/2010/main" val="68167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7726-1224-6DEE-B17D-561E008B7C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18EC5E-5D66-D27F-8EB6-462B293AB9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37DE24-BB18-7815-39A7-2F907C8347E8}"/>
              </a:ext>
            </a:extLst>
          </p:cNvPr>
          <p:cNvSpPr>
            <a:spLocks noGrp="1"/>
          </p:cNvSpPr>
          <p:nvPr>
            <p:ph type="dt" sz="half" idx="10"/>
          </p:nvPr>
        </p:nvSpPr>
        <p:spPr/>
        <p:txBody>
          <a:bodyPr/>
          <a:lstStyle/>
          <a:p>
            <a:fld id="{82DA518D-82C3-408A-8EB9-8D84B117D160}" type="datetimeFigureOut">
              <a:rPr lang="en-IN" smtClean="0"/>
              <a:t>11-03-2023</a:t>
            </a:fld>
            <a:endParaRPr lang="en-IN"/>
          </a:p>
        </p:txBody>
      </p:sp>
      <p:sp>
        <p:nvSpPr>
          <p:cNvPr id="5" name="Footer Placeholder 4">
            <a:extLst>
              <a:ext uri="{FF2B5EF4-FFF2-40B4-BE49-F238E27FC236}">
                <a16:creationId xmlns:a16="http://schemas.microsoft.com/office/drawing/2014/main" id="{D6F85DA6-E2AF-018C-05DE-E80CFF942C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70AC00-D2B0-988C-E0EB-C00F2EF36E6A}"/>
              </a:ext>
            </a:extLst>
          </p:cNvPr>
          <p:cNvSpPr>
            <a:spLocks noGrp="1"/>
          </p:cNvSpPr>
          <p:nvPr>
            <p:ph type="sldNum" sz="quarter" idx="12"/>
          </p:nvPr>
        </p:nvSpPr>
        <p:spPr/>
        <p:txBody>
          <a:bodyPr/>
          <a:lstStyle/>
          <a:p>
            <a:fld id="{642644AA-E082-4E8F-8C2F-E0035257AC6F}" type="slidenum">
              <a:rPr lang="en-IN" smtClean="0"/>
              <a:t>‹#›</a:t>
            </a:fld>
            <a:endParaRPr lang="en-IN"/>
          </a:p>
        </p:txBody>
      </p:sp>
    </p:spTree>
    <p:extLst>
      <p:ext uri="{BB962C8B-B14F-4D97-AF65-F5344CB8AC3E}">
        <p14:creationId xmlns:p14="http://schemas.microsoft.com/office/powerpoint/2010/main" val="408765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EE8D-E8F9-7309-3305-7088C148A2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665D7B-85D3-528B-6065-386977F023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32FD2E-E1E0-2530-BE88-1EA381593B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732BD7-0FF7-A584-99BF-732B3E8BD3A2}"/>
              </a:ext>
            </a:extLst>
          </p:cNvPr>
          <p:cNvSpPr>
            <a:spLocks noGrp="1"/>
          </p:cNvSpPr>
          <p:nvPr>
            <p:ph type="dt" sz="half" idx="10"/>
          </p:nvPr>
        </p:nvSpPr>
        <p:spPr/>
        <p:txBody>
          <a:bodyPr/>
          <a:lstStyle/>
          <a:p>
            <a:fld id="{82DA518D-82C3-408A-8EB9-8D84B117D160}" type="datetimeFigureOut">
              <a:rPr lang="en-IN" smtClean="0"/>
              <a:t>11-03-2023</a:t>
            </a:fld>
            <a:endParaRPr lang="en-IN"/>
          </a:p>
        </p:txBody>
      </p:sp>
      <p:sp>
        <p:nvSpPr>
          <p:cNvPr id="6" name="Footer Placeholder 5">
            <a:extLst>
              <a:ext uri="{FF2B5EF4-FFF2-40B4-BE49-F238E27FC236}">
                <a16:creationId xmlns:a16="http://schemas.microsoft.com/office/drawing/2014/main" id="{B97E1191-84E0-A69E-ED37-3392367E31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4DB4FB-6430-37E9-A03B-47F4893154B7}"/>
              </a:ext>
            </a:extLst>
          </p:cNvPr>
          <p:cNvSpPr>
            <a:spLocks noGrp="1"/>
          </p:cNvSpPr>
          <p:nvPr>
            <p:ph type="sldNum" sz="quarter" idx="12"/>
          </p:nvPr>
        </p:nvSpPr>
        <p:spPr/>
        <p:txBody>
          <a:bodyPr/>
          <a:lstStyle/>
          <a:p>
            <a:fld id="{642644AA-E082-4E8F-8C2F-E0035257AC6F}" type="slidenum">
              <a:rPr lang="en-IN" smtClean="0"/>
              <a:t>‹#›</a:t>
            </a:fld>
            <a:endParaRPr lang="en-IN"/>
          </a:p>
        </p:txBody>
      </p:sp>
    </p:spTree>
    <p:extLst>
      <p:ext uri="{BB962C8B-B14F-4D97-AF65-F5344CB8AC3E}">
        <p14:creationId xmlns:p14="http://schemas.microsoft.com/office/powerpoint/2010/main" val="303655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1458-4A5E-D6B0-4D39-E8296D5A22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ED614A-19F1-BD53-787C-C845A1ADB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E4359C-5B36-33F0-D7D5-356E1B6E6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F400D0-E083-F824-5AFE-D5615A787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C99D17-FAF7-4E24-8B01-014FE0555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9EBFB6-87D1-C5F1-34BF-7D2D42A36085}"/>
              </a:ext>
            </a:extLst>
          </p:cNvPr>
          <p:cNvSpPr>
            <a:spLocks noGrp="1"/>
          </p:cNvSpPr>
          <p:nvPr>
            <p:ph type="dt" sz="half" idx="10"/>
          </p:nvPr>
        </p:nvSpPr>
        <p:spPr/>
        <p:txBody>
          <a:bodyPr/>
          <a:lstStyle/>
          <a:p>
            <a:fld id="{82DA518D-82C3-408A-8EB9-8D84B117D160}" type="datetimeFigureOut">
              <a:rPr lang="en-IN" smtClean="0"/>
              <a:t>11-03-2023</a:t>
            </a:fld>
            <a:endParaRPr lang="en-IN"/>
          </a:p>
        </p:txBody>
      </p:sp>
      <p:sp>
        <p:nvSpPr>
          <p:cNvPr id="8" name="Footer Placeholder 7">
            <a:extLst>
              <a:ext uri="{FF2B5EF4-FFF2-40B4-BE49-F238E27FC236}">
                <a16:creationId xmlns:a16="http://schemas.microsoft.com/office/drawing/2014/main" id="{42BA6B00-E742-B654-B0C9-6BE573CB98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20119B-B1F5-79E8-0094-D384CC1DDE4A}"/>
              </a:ext>
            </a:extLst>
          </p:cNvPr>
          <p:cNvSpPr>
            <a:spLocks noGrp="1"/>
          </p:cNvSpPr>
          <p:nvPr>
            <p:ph type="sldNum" sz="quarter" idx="12"/>
          </p:nvPr>
        </p:nvSpPr>
        <p:spPr/>
        <p:txBody>
          <a:bodyPr/>
          <a:lstStyle/>
          <a:p>
            <a:fld id="{642644AA-E082-4E8F-8C2F-E0035257AC6F}" type="slidenum">
              <a:rPr lang="en-IN" smtClean="0"/>
              <a:t>‹#›</a:t>
            </a:fld>
            <a:endParaRPr lang="en-IN"/>
          </a:p>
        </p:txBody>
      </p:sp>
    </p:spTree>
    <p:extLst>
      <p:ext uri="{BB962C8B-B14F-4D97-AF65-F5344CB8AC3E}">
        <p14:creationId xmlns:p14="http://schemas.microsoft.com/office/powerpoint/2010/main" val="85551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5306-FF8C-04FB-F8D3-EDABF68771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44C1E4-47E6-C4DA-C4E4-7D57A8726C5D}"/>
              </a:ext>
            </a:extLst>
          </p:cNvPr>
          <p:cNvSpPr>
            <a:spLocks noGrp="1"/>
          </p:cNvSpPr>
          <p:nvPr>
            <p:ph type="dt" sz="half" idx="10"/>
          </p:nvPr>
        </p:nvSpPr>
        <p:spPr/>
        <p:txBody>
          <a:bodyPr/>
          <a:lstStyle/>
          <a:p>
            <a:fld id="{82DA518D-82C3-408A-8EB9-8D84B117D160}" type="datetimeFigureOut">
              <a:rPr lang="en-IN" smtClean="0"/>
              <a:t>11-03-2023</a:t>
            </a:fld>
            <a:endParaRPr lang="en-IN"/>
          </a:p>
        </p:txBody>
      </p:sp>
      <p:sp>
        <p:nvSpPr>
          <p:cNvPr id="4" name="Footer Placeholder 3">
            <a:extLst>
              <a:ext uri="{FF2B5EF4-FFF2-40B4-BE49-F238E27FC236}">
                <a16:creationId xmlns:a16="http://schemas.microsoft.com/office/drawing/2014/main" id="{14AFC7DE-5818-07FD-73EB-F1F1997242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4E6BE3-192F-29EF-F880-FCAD47D2CF96}"/>
              </a:ext>
            </a:extLst>
          </p:cNvPr>
          <p:cNvSpPr>
            <a:spLocks noGrp="1"/>
          </p:cNvSpPr>
          <p:nvPr>
            <p:ph type="sldNum" sz="quarter" idx="12"/>
          </p:nvPr>
        </p:nvSpPr>
        <p:spPr/>
        <p:txBody>
          <a:bodyPr/>
          <a:lstStyle/>
          <a:p>
            <a:fld id="{642644AA-E082-4E8F-8C2F-E0035257AC6F}" type="slidenum">
              <a:rPr lang="en-IN" smtClean="0"/>
              <a:t>‹#›</a:t>
            </a:fld>
            <a:endParaRPr lang="en-IN"/>
          </a:p>
        </p:txBody>
      </p:sp>
    </p:spTree>
    <p:extLst>
      <p:ext uri="{BB962C8B-B14F-4D97-AF65-F5344CB8AC3E}">
        <p14:creationId xmlns:p14="http://schemas.microsoft.com/office/powerpoint/2010/main" val="335239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26130-E874-494E-2B73-930EE9DE0644}"/>
              </a:ext>
            </a:extLst>
          </p:cNvPr>
          <p:cNvSpPr>
            <a:spLocks noGrp="1"/>
          </p:cNvSpPr>
          <p:nvPr>
            <p:ph type="dt" sz="half" idx="10"/>
          </p:nvPr>
        </p:nvSpPr>
        <p:spPr/>
        <p:txBody>
          <a:bodyPr/>
          <a:lstStyle/>
          <a:p>
            <a:fld id="{82DA518D-82C3-408A-8EB9-8D84B117D160}" type="datetimeFigureOut">
              <a:rPr lang="en-IN" smtClean="0"/>
              <a:t>11-03-2023</a:t>
            </a:fld>
            <a:endParaRPr lang="en-IN"/>
          </a:p>
        </p:txBody>
      </p:sp>
      <p:sp>
        <p:nvSpPr>
          <p:cNvPr id="3" name="Footer Placeholder 2">
            <a:extLst>
              <a:ext uri="{FF2B5EF4-FFF2-40B4-BE49-F238E27FC236}">
                <a16:creationId xmlns:a16="http://schemas.microsoft.com/office/drawing/2014/main" id="{70FA073F-D72D-64D0-5364-CEAA86DFEB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A1CF07-EE06-84A1-B510-2947812AFE65}"/>
              </a:ext>
            </a:extLst>
          </p:cNvPr>
          <p:cNvSpPr>
            <a:spLocks noGrp="1"/>
          </p:cNvSpPr>
          <p:nvPr>
            <p:ph type="sldNum" sz="quarter" idx="12"/>
          </p:nvPr>
        </p:nvSpPr>
        <p:spPr/>
        <p:txBody>
          <a:bodyPr/>
          <a:lstStyle/>
          <a:p>
            <a:fld id="{642644AA-E082-4E8F-8C2F-E0035257AC6F}" type="slidenum">
              <a:rPr lang="en-IN" smtClean="0"/>
              <a:t>‹#›</a:t>
            </a:fld>
            <a:endParaRPr lang="en-IN"/>
          </a:p>
        </p:txBody>
      </p:sp>
    </p:spTree>
    <p:extLst>
      <p:ext uri="{BB962C8B-B14F-4D97-AF65-F5344CB8AC3E}">
        <p14:creationId xmlns:p14="http://schemas.microsoft.com/office/powerpoint/2010/main" val="3670235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C0F5-C957-30BF-7852-58396DB34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A2112E-D25B-48F6-0BE6-48262FADC9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A32234-17D6-130D-2D7E-F12AFB740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03CE8-10B4-E0E0-97E3-A3603EEF2BAF}"/>
              </a:ext>
            </a:extLst>
          </p:cNvPr>
          <p:cNvSpPr>
            <a:spLocks noGrp="1"/>
          </p:cNvSpPr>
          <p:nvPr>
            <p:ph type="dt" sz="half" idx="10"/>
          </p:nvPr>
        </p:nvSpPr>
        <p:spPr/>
        <p:txBody>
          <a:bodyPr/>
          <a:lstStyle/>
          <a:p>
            <a:fld id="{82DA518D-82C3-408A-8EB9-8D84B117D160}" type="datetimeFigureOut">
              <a:rPr lang="en-IN" smtClean="0"/>
              <a:t>11-03-2023</a:t>
            </a:fld>
            <a:endParaRPr lang="en-IN"/>
          </a:p>
        </p:txBody>
      </p:sp>
      <p:sp>
        <p:nvSpPr>
          <p:cNvPr id="6" name="Footer Placeholder 5">
            <a:extLst>
              <a:ext uri="{FF2B5EF4-FFF2-40B4-BE49-F238E27FC236}">
                <a16:creationId xmlns:a16="http://schemas.microsoft.com/office/drawing/2014/main" id="{A4124762-CD94-1E73-F56A-A397B88333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373869-75EC-B724-F35A-DCBB43947B30}"/>
              </a:ext>
            </a:extLst>
          </p:cNvPr>
          <p:cNvSpPr>
            <a:spLocks noGrp="1"/>
          </p:cNvSpPr>
          <p:nvPr>
            <p:ph type="sldNum" sz="quarter" idx="12"/>
          </p:nvPr>
        </p:nvSpPr>
        <p:spPr/>
        <p:txBody>
          <a:bodyPr/>
          <a:lstStyle/>
          <a:p>
            <a:fld id="{642644AA-E082-4E8F-8C2F-E0035257AC6F}" type="slidenum">
              <a:rPr lang="en-IN" smtClean="0"/>
              <a:t>‹#›</a:t>
            </a:fld>
            <a:endParaRPr lang="en-IN"/>
          </a:p>
        </p:txBody>
      </p:sp>
    </p:spTree>
    <p:extLst>
      <p:ext uri="{BB962C8B-B14F-4D97-AF65-F5344CB8AC3E}">
        <p14:creationId xmlns:p14="http://schemas.microsoft.com/office/powerpoint/2010/main" val="296667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EB9E-8523-A7B4-4286-E9E8C9B08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CAE946-CD54-C02C-1B3E-2DC4B4A354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36F6DE-E352-9392-77FE-C6356BD44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43854-30E9-3549-5C00-DB118C38163A}"/>
              </a:ext>
            </a:extLst>
          </p:cNvPr>
          <p:cNvSpPr>
            <a:spLocks noGrp="1"/>
          </p:cNvSpPr>
          <p:nvPr>
            <p:ph type="dt" sz="half" idx="10"/>
          </p:nvPr>
        </p:nvSpPr>
        <p:spPr/>
        <p:txBody>
          <a:bodyPr/>
          <a:lstStyle/>
          <a:p>
            <a:fld id="{82DA518D-82C3-408A-8EB9-8D84B117D160}" type="datetimeFigureOut">
              <a:rPr lang="en-IN" smtClean="0"/>
              <a:t>11-03-2023</a:t>
            </a:fld>
            <a:endParaRPr lang="en-IN"/>
          </a:p>
        </p:txBody>
      </p:sp>
      <p:sp>
        <p:nvSpPr>
          <p:cNvPr id="6" name="Footer Placeholder 5">
            <a:extLst>
              <a:ext uri="{FF2B5EF4-FFF2-40B4-BE49-F238E27FC236}">
                <a16:creationId xmlns:a16="http://schemas.microsoft.com/office/drawing/2014/main" id="{177B558D-F3A9-CC07-B226-2C97D1654F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8A10E-C79D-5E35-2CD6-1CEBA2D05C27}"/>
              </a:ext>
            </a:extLst>
          </p:cNvPr>
          <p:cNvSpPr>
            <a:spLocks noGrp="1"/>
          </p:cNvSpPr>
          <p:nvPr>
            <p:ph type="sldNum" sz="quarter" idx="12"/>
          </p:nvPr>
        </p:nvSpPr>
        <p:spPr/>
        <p:txBody>
          <a:bodyPr/>
          <a:lstStyle/>
          <a:p>
            <a:fld id="{642644AA-E082-4E8F-8C2F-E0035257AC6F}" type="slidenum">
              <a:rPr lang="en-IN" smtClean="0"/>
              <a:t>‹#›</a:t>
            </a:fld>
            <a:endParaRPr lang="en-IN"/>
          </a:p>
        </p:txBody>
      </p:sp>
    </p:spTree>
    <p:extLst>
      <p:ext uri="{BB962C8B-B14F-4D97-AF65-F5344CB8AC3E}">
        <p14:creationId xmlns:p14="http://schemas.microsoft.com/office/powerpoint/2010/main" val="59246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5068E4-88C3-38E1-4123-E76EDD14C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53C600-C405-9520-0E04-9E5852528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2F8CB6-6E39-2C13-F16F-F0E76D6132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A518D-82C3-408A-8EB9-8D84B117D160}" type="datetimeFigureOut">
              <a:rPr lang="en-IN" smtClean="0"/>
              <a:t>11-03-2023</a:t>
            </a:fld>
            <a:endParaRPr lang="en-IN"/>
          </a:p>
        </p:txBody>
      </p:sp>
      <p:sp>
        <p:nvSpPr>
          <p:cNvPr id="5" name="Footer Placeholder 4">
            <a:extLst>
              <a:ext uri="{FF2B5EF4-FFF2-40B4-BE49-F238E27FC236}">
                <a16:creationId xmlns:a16="http://schemas.microsoft.com/office/drawing/2014/main" id="{B2446AAA-A40F-3AF5-4DD3-FDEC85652D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1A7BEA-72FB-B1D6-43E8-F1FE198DC9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644AA-E082-4E8F-8C2F-E0035257AC6F}" type="slidenum">
              <a:rPr lang="en-IN" smtClean="0"/>
              <a:t>‹#›</a:t>
            </a:fld>
            <a:endParaRPr lang="en-IN"/>
          </a:p>
        </p:txBody>
      </p:sp>
    </p:spTree>
    <p:extLst>
      <p:ext uri="{BB962C8B-B14F-4D97-AF65-F5344CB8AC3E}">
        <p14:creationId xmlns:p14="http://schemas.microsoft.com/office/powerpoint/2010/main" val="289308197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809E-C2ED-07E0-54B5-A496AEA5F818}"/>
              </a:ext>
            </a:extLst>
          </p:cNvPr>
          <p:cNvSpPr>
            <a:spLocks noGrp="1"/>
          </p:cNvSpPr>
          <p:nvPr>
            <p:ph type="ctrTitle"/>
          </p:nvPr>
        </p:nvSpPr>
        <p:spPr>
          <a:xfrm>
            <a:off x="1524000" y="1122363"/>
            <a:ext cx="9144000" cy="1655762"/>
          </a:xfrm>
        </p:spPr>
        <p:txBody>
          <a:bodyPr>
            <a:normAutofit/>
          </a:bodyPr>
          <a:lstStyle/>
          <a:p>
            <a:r>
              <a:rPr lang="en-IN" sz="5400" dirty="0">
                <a:solidFill>
                  <a:schemeClr val="bg1"/>
                </a:solidFill>
                <a:latin typeface="+mn-lt"/>
              </a:rPr>
              <a:t>Market and Retail Analytics - 2</a:t>
            </a:r>
          </a:p>
        </p:txBody>
      </p:sp>
      <p:sp>
        <p:nvSpPr>
          <p:cNvPr id="3" name="Subtitle 2">
            <a:extLst>
              <a:ext uri="{FF2B5EF4-FFF2-40B4-BE49-F238E27FC236}">
                <a16:creationId xmlns:a16="http://schemas.microsoft.com/office/drawing/2014/main" id="{E74CF6F8-6EF8-64AD-EA02-13E48424E703}"/>
              </a:ext>
            </a:extLst>
          </p:cNvPr>
          <p:cNvSpPr>
            <a:spLocks noGrp="1"/>
          </p:cNvSpPr>
          <p:nvPr>
            <p:ph type="subTitle" idx="1"/>
          </p:nvPr>
        </p:nvSpPr>
        <p:spPr>
          <a:xfrm>
            <a:off x="1524000" y="3429000"/>
            <a:ext cx="9144000" cy="1655762"/>
          </a:xfrm>
        </p:spPr>
        <p:txBody>
          <a:bodyPr/>
          <a:lstStyle/>
          <a:p>
            <a:r>
              <a:rPr lang="en-IN" sz="3200" dirty="0">
                <a:solidFill>
                  <a:schemeClr val="bg1"/>
                </a:solidFill>
              </a:rPr>
              <a:t>Sanjana M</a:t>
            </a:r>
            <a:r>
              <a:rPr lang="en-IN" sz="500" dirty="0">
                <a:solidFill>
                  <a:schemeClr val="bg1"/>
                </a:solidFill>
              </a:rPr>
              <a:t> </a:t>
            </a:r>
            <a:br>
              <a:rPr lang="en-IN" dirty="0">
                <a:solidFill>
                  <a:schemeClr val="bg1"/>
                </a:solidFill>
              </a:rPr>
            </a:br>
            <a:r>
              <a:rPr lang="en-IN" dirty="0">
                <a:solidFill>
                  <a:schemeClr val="bg1"/>
                </a:solidFill>
              </a:rPr>
              <a:t>2OA0CSPH75</a:t>
            </a:r>
          </a:p>
        </p:txBody>
      </p:sp>
    </p:spTree>
    <p:extLst>
      <p:ext uri="{BB962C8B-B14F-4D97-AF65-F5344CB8AC3E}">
        <p14:creationId xmlns:p14="http://schemas.microsoft.com/office/powerpoint/2010/main" val="3793361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F8C73C-10DD-8407-67D5-4652F7936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14" y="1720645"/>
            <a:ext cx="5552786" cy="4258280"/>
          </a:xfrm>
          <a:prstGeom prst="rect">
            <a:avLst/>
          </a:prstGeom>
        </p:spPr>
      </p:pic>
      <p:pic>
        <p:nvPicPr>
          <p:cNvPr id="9" name="Picture 8">
            <a:extLst>
              <a:ext uri="{FF2B5EF4-FFF2-40B4-BE49-F238E27FC236}">
                <a16:creationId xmlns:a16="http://schemas.microsoft.com/office/drawing/2014/main" id="{816A7F68-6733-242C-9508-C7344BD55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960" y="1720645"/>
            <a:ext cx="5552786" cy="4209119"/>
          </a:xfrm>
          <a:prstGeom prst="rect">
            <a:avLst/>
          </a:prstGeom>
        </p:spPr>
      </p:pic>
      <p:sp>
        <p:nvSpPr>
          <p:cNvPr id="10" name="TextBox 9">
            <a:extLst>
              <a:ext uri="{FF2B5EF4-FFF2-40B4-BE49-F238E27FC236}">
                <a16:creationId xmlns:a16="http://schemas.microsoft.com/office/drawing/2014/main" id="{BB0974DD-4105-8E0F-45DF-30B8F0BAFD8C}"/>
              </a:ext>
            </a:extLst>
          </p:cNvPr>
          <p:cNvSpPr txBox="1"/>
          <p:nvPr/>
        </p:nvSpPr>
        <p:spPr>
          <a:xfrm>
            <a:off x="459921" y="363795"/>
            <a:ext cx="11732079" cy="923330"/>
          </a:xfrm>
          <a:prstGeom prst="rect">
            <a:avLst/>
          </a:prstGeom>
          <a:noFill/>
        </p:spPr>
        <p:txBody>
          <a:bodyPr wrap="square" rtlCol="0">
            <a:spAutoFit/>
          </a:bodyPr>
          <a:lstStyle/>
          <a:p>
            <a:r>
              <a:rPr lang="en-IN" dirty="0">
                <a:solidFill>
                  <a:schemeClr val="bg1"/>
                </a:solidFill>
              </a:rPr>
              <a:t>Quarterly and Monthly sales of each product is in declining trend.</a:t>
            </a:r>
            <a:br>
              <a:rPr lang="en-IN" dirty="0">
                <a:solidFill>
                  <a:schemeClr val="bg1"/>
                </a:solidFill>
              </a:rPr>
            </a:br>
            <a:r>
              <a:rPr lang="en-IN" dirty="0">
                <a:solidFill>
                  <a:schemeClr val="bg1"/>
                </a:solidFill>
              </a:rPr>
              <a:t>There are no products with stable or improved sales</a:t>
            </a:r>
            <a:br>
              <a:rPr lang="en-IN" dirty="0"/>
            </a:br>
            <a:endParaRPr lang="en-IN" dirty="0"/>
          </a:p>
        </p:txBody>
      </p:sp>
    </p:spTree>
    <p:extLst>
      <p:ext uri="{BB962C8B-B14F-4D97-AF65-F5344CB8AC3E}">
        <p14:creationId xmlns:p14="http://schemas.microsoft.com/office/powerpoint/2010/main" val="2554132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82C9F-0010-376A-B562-70A46D8AF3E8}"/>
              </a:ext>
            </a:extLst>
          </p:cNvPr>
          <p:cNvSpPr txBox="1"/>
          <p:nvPr/>
        </p:nvSpPr>
        <p:spPr>
          <a:xfrm>
            <a:off x="578498" y="485192"/>
            <a:ext cx="11318032" cy="5570756"/>
          </a:xfrm>
          <a:prstGeom prst="rect">
            <a:avLst/>
          </a:prstGeom>
          <a:noFill/>
        </p:spPr>
        <p:txBody>
          <a:bodyPr wrap="square" rtlCol="0">
            <a:spAutoFit/>
          </a:bodyPr>
          <a:lstStyle/>
          <a:p>
            <a:r>
              <a:rPr lang="en-IN" sz="2800" i="1" dirty="0"/>
              <a:t>Market Basket Analysis :</a:t>
            </a:r>
            <a:br>
              <a:rPr lang="en-IN" sz="2800" i="1" dirty="0"/>
            </a:br>
            <a:br>
              <a:rPr lang="en-IN" sz="2800" i="1" dirty="0"/>
            </a:br>
            <a:r>
              <a:rPr lang="en-IN" sz="2000" dirty="0">
                <a:solidFill>
                  <a:schemeClr val="bg1"/>
                </a:solidFill>
              </a:rPr>
              <a:t>Market Basket Analysis is a technique used to better understand customer purchasing patterns.</a:t>
            </a:r>
            <a:br>
              <a:rPr lang="en-IN" sz="2000" dirty="0">
                <a:solidFill>
                  <a:schemeClr val="bg1"/>
                </a:solidFill>
              </a:rPr>
            </a:br>
            <a:r>
              <a:rPr lang="en-IN" sz="2000" dirty="0">
                <a:solidFill>
                  <a:schemeClr val="bg1"/>
                </a:solidFill>
              </a:rPr>
              <a:t>It involves analysing data sets, to reveal product groupings, as well as products that are likely to be purchased together</a:t>
            </a:r>
            <a:br>
              <a:rPr lang="en-IN" sz="2000" dirty="0">
                <a:solidFill>
                  <a:schemeClr val="bg1"/>
                </a:solidFill>
              </a:rPr>
            </a:br>
            <a:br>
              <a:rPr lang="en-IN" sz="2000" dirty="0">
                <a:solidFill>
                  <a:schemeClr val="bg1"/>
                </a:solidFill>
              </a:rPr>
            </a:br>
            <a:r>
              <a:rPr lang="en-IN" sz="2000" dirty="0">
                <a:solidFill>
                  <a:schemeClr val="bg1"/>
                </a:solidFill>
              </a:rPr>
              <a:t>In market basket analysis, association rules are used to predict the likelihood of products being purchased together. Association rules count the frequency of items that occur together, seeking to find associations that occur far more often than expected.</a:t>
            </a:r>
            <a:br>
              <a:rPr lang="en-IN" sz="2000" dirty="0">
                <a:solidFill>
                  <a:schemeClr val="bg1"/>
                </a:solidFill>
              </a:rPr>
            </a:br>
            <a:br>
              <a:rPr lang="en-IN" sz="2000" dirty="0">
                <a:solidFill>
                  <a:schemeClr val="bg1"/>
                </a:solidFill>
              </a:rPr>
            </a:br>
            <a:r>
              <a:rPr lang="en-IN" sz="2000" dirty="0" err="1">
                <a:solidFill>
                  <a:schemeClr val="bg1"/>
                </a:solidFill>
              </a:rPr>
              <a:t>Eg</a:t>
            </a:r>
            <a:r>
              <a:rPr lang="en-IN" sz="2000" dirty="0">
                <a:solidFill>
                  <a:schemeClr val="bg1"/>
                </a:solidFill>
              </a:rPr>
              <a:t>: When a customer purchases All-purpose flour, eggs, butter</a:t>
            </a:r>
            <a:br>
              <a:rPr lang="en-IN" sz="2000" dirty="0">
                <a:solidFill>
                  <a:schemeClr val="bg1"/>
                </a:solidFill>
              </a:rPr>
            </a:br>
            <a:r>
              <a:rPr lang="en-IN" sz="2000" dirty="0">
                <a:solidFill>
                  <a:schemeClr val="bg1"/>
                </a:solidFill>
              </a:rPr>
              <a:t>       there is a high chance of customer also purchasing milk, vanilla essence.</a:t>
            </a:r>
            <a:br>
              <a:rPr lang="en-IN" sz="2000" dirty="0">
                <a:solidFill>
                  <a:schemeClr val="bg1"/>
                </a:solidFill>
              </a:rPr>
            </a:br>
            <a:br>
              <a:rPr lang="en-IN" sz="2000" dirty="0">
                <a:solidFill>
                  <a:schemeClr val="bg1"/>
                </a:solidFill>
              </a:rPr>
            </a:br>
            <a:r>
              <a:rPr lang="en-IN" sz="2000" dirty="0">
                <a:solidFill>
                  <a:schemeClr val="bg1"/>
                </a:solidFill>
              </a:rPr>
              <a:t>Similarly, in this case, we recommend a product (with/without offers) to the customer based on the products that they have already chosen in the basket.</a:t>
            </a:r>
            <a:br>
              <a:rPr lang="en-IN" sz="2000" dirty="0">
                <a:solidFill>
                  <a:schemeClr val="bg1"/>
                </a:solidFill>
              </a:rPr>
            </a:br>
            <a:br>
              <a:rPr lang="en-IN" sz="2000" dirty="0">
                <a:solidFill>
                  <a:schemeClr val="bg1"/>
                </a:solidFill>
              </a:rPr>
            </a:br>
            <a:r>
              <a:rPr lang="en-IN" sz="2000" dirty="0">
                <a:solidFill>
                  <a:schemeClr val="bg1"/>
                </a:solidFill>
              </a:rPr>
              <a:t>This analysis is both beneficial to the customer and the business.</a:t>
            </a:r>
          </a:p>
        </p:txBody>
      </p:sp>
    </p:spTree>
    <p:extLst>
      <p:ext uri="{BB962C8B-B14F-4D97-AF65-F5344CB8AC3E}">
        <p14:creationId xmlns:p14="http://schemas.microsoft.com/office/powerpoint/2010/main" val="183066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93C68F-C107-FCA9-1073-4F155E569D27}"/>
              </a:ext>
            </a:extLst>
          </p:cNvPr>
          <p:cNvSpPr txBox="1"/>
          <p:nvPr/>
        </p:nvSpPr>
        <p:spPr>
          <a:xfrm>
            <a:off x="575388" y="335902"/>
            <a:ext cx="11041224" cy="4370427"/>
          </a:xfrm>
          <a:prstGeom prst="rect">
            <a:avLst/>
          </a:prstGeom>
          <a:noFill/>
        </p:spPr>
        <p:txBody>
          <a:bodyPr wrap="square" rtlCol="0">
            <a:spAutoFit/>
          </a:bodyPr>
          <a:lstStyle/>
          <a:p>
            <a:pPr algn="l"/>
            <a:r>
              <a:rPr lang="en-US" sz="2000" b="1" i="0" dirty="0">
                <a:solidFill>
                  <a:schemeClr val="bg1"/>
                </a:solidFill>
                <a:effectLst/>
                <a:latin typeface="Inter"/>
              </a:rPr>
              <a:t>Support:</a:t>
            </a:r>
            <a:br>
              <a:rPr lang="en-US" sz="2000" i="0" dirty="0">
                <a:solidFill>
                  <a:schemeClr val="bg1"/>
                </a:solidFill>
                <a:effectLst/>
                <a:latin typeface="Inter"/>
              </a:rPr>
            </a:br>
            <a:endParaRPr lang="en-US" sz="2000" i="0" dirty="0">
              <a:solidFill>
                <a:schemeClr val="bg1"/>
              </a:solidFill>
              <a:effectLst/>
              <a:latin typeface="Inter"/>
            </a:endParaRPr>
          </a:p>
          <a:p>
            <a:pPr algn="l"/>
            <a:r>
              <a:rPr lang="en-US" sz="2000" b="0" i="0" dirty="0">
                <a:solidFill>
                  <a:schemeClr val="bg1"/>
                </a:solidFill>
                <a:effectLst/>
                <a:latin typeface="Inter"/>
              </a:rPr>
              <a:t>Within a dataset, i.e. a list of transactions, how many transactions contain </a:t>
            </a:r>
            <a:r>
              <a:rPr lang="en-US" sz="2000" b="1" i="0" dirty="0">
                <a:solidFill>
                  <a:schemeClr val="bg1"/>
                </a:solidFill>
                <a:effectLst/>
                <a:latin typeface="Inter"/>
              </a:rPr>
              <a:t>item A</a:t>
            </a:r>
            <a:r>
              <a:rPr lang="en-US" sz="2000" b="0" i="0" dirty="0">
                <a:solidFill>
                  <a:schemeClr val="bg1"/>
                </a:solidFill>
                <a:effectLst/>
                <a:latin typeface="Inter"/>
              </a:rPr>
              <a:t>, so it is just the probability of </a:t>
            </a:r>
            <a:r>
              <a:rPr lang="en-US" sz="2000" b="1" i="0" dirty="0">
                <a:solidFill>
                  <a:schemeClr val="bg1"/>
                </a:solidFill>
                <a:effectLst/>
                <a:latin typeface="Inter"/>
              </a:rPr>
              <a:t>item A</a:t>
            </a:r>
            <a:r>
              <a:rPr lang="en-US" sz="2000" b="0" i="0" dirty="0">
                <a:solidFill>
                  <a:schemeClr val="bg1"/>
                </a:solidFill>
                <a:effectLst/>
                <a:latin typeface="Inter"/>
              </a:rPr>
              <a:t> occurring. Statistically speaking, it is a frequentist's estimate of the probability.</a:t>
            </a:r>
            <a:br>
              <a:rPr lang="en-US" sz="2000" b="0" i="0" dirty="0">
                <a:solidFill>
                  <a:schemeClr val="bg1"/>
                </a:solidFill>
                <a:effectLst/>
                <a:latin typeface="Inter"/>
              </a:rPr>
            </a:br>
            <a:endParaRPr lang="en-US" sz="2000" b="0" i="0" dirty="0">
              <a:solidFill>
                <a:schemeClr val="bg1"/>
              </a:solidFill>
              <a:effectLst/>
              <a:latin typeface="Inter"/>
            </a:endParaRPr>
          </a:p>
          <a:p>
            <a:pPr algn="l"/>
            <a:endParaRPr lang="en-US" sz="2000" b="0" i="0" dirty="0">
              <a:solidFill>
                <a:schemeClr val="bg1"/>
              </a:solidFill>
              <a:effectLst/>
              <a:latin typeface="Inter"/>
            </a:endParaRPr>
          </a:p>
          <a:p>
            <a:pPr algn="l"/>
            <a:endParaRPr lang="en-US" sz="2000" dirty="0">
              <a:solidFill>
                <a:schemeClr val="bg1"/>
              </a:solidFill>
              <a:latin typeface="Inter"/>
            </a:endParaRPr>
          </a:p>
          <a:p>
            <a:pPr algn="l"/>
            <a:endParaRPr lang="en-US" sz="2000" b="0" i="0" dirty="0">
              <a:solidFill>
                <a:schemeClr val="bg1"/>
              </a:solidFill>
              <a:effectLst/>
              <a:latin typeface="Inter"/>
            </a:endParaRPr>
          </a:p>
          <a:p>
            <a:pPr algn="l"/>
            <a:endParaRPr lang="en-US" sz="2000" dirty="0">
              <a:solidFill>
                <a:schemeClr val="bg1"/>
              </a:solidFill>
              <a:latin typeface="Inter"/>
            </a:endParaRPr>
          </a:p>
          <a:p>
            <a:pPr algn="l"/>
            <a:endParaRPr lang="en-US" sz="2000" b="0" i="0" dirty="0">
              <a:solidFill>
                <a:schemeClr val="bg1"/>
              </a:solidFill>
              <a:effectLst/>
              <a:latin typeface="Inter"/>
            </a:endParaRPr>
          </a:p>
          <a:p>
            <a:pPr algn="l"/>
            <a:br>
              <a:rPr lang="en-US" sz="2000" b="0" i="0" dirty="0">
                <a:solidFill>
                  <a:schemeClr val="bg1"/>
                </a:solidFill>
                <a:effectLst/>
                <a:latin typeface="Inter"/>
              </a:rPr>
            </a:br>
            <a:endParaRPr lang="en-US" sz="2000" b="0" i="0" dirty="0">
              <a:solidFill>
                <a:schemeClr val="bg1"/>
              </a:solidFill>
              <a:effectLst/>
              <a:latin typeface="Inter"/>
            </a:endParaRPr>
          </a:p>
          <a:p>
            <a:pPr algn="l"/>
            <a:endParaRPr lang="en-US" sz="2000" dirty="0">
              <a:solidFill>
                <a:schemeClr val="bg1"/>
              </a:solidFill>
              <a:latin typeface="Inter"/>
            </a:endParaRPr>
          </a:p>
          <a:p>
            <a:pPr algn="l"/>
            <a:endParaRPr lang="en-US" b="0" i="0" dirty="0">
              <a:solidFill>
                <a:srgbClr val="4A5568"/>
              </a:solidFill>
              <a:effectLst/>
              <a:latin typeface="Inter"/>
            </a:endParaRPr>
          </a:p>
        </p:txBody>
      </p:sp>
      <p:pic>
        <p:nvPicPr>
          <p:cNvPr id="4" name="Picture 3">
            <a:extLst>
              <a:ext uri="{FF2B5EF4-FFF2-40B4-BE49-F238E27FC236}">
                <a16:creationId xmlns:a16="http://schemas.microsoft.com/office/drawing/2014/main" id="{258BDC4D-60DC-8209-3A92-EFD5CAC6B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823" y="2507119"/>
            <a:ext cx="4516156" cy="3321698"/>
          </a:xfrm>
          <a:prstGeom prst="rect">
            <a:avLst/>
          </a:prstGeom>
        </p:spPr>
      </p:pic>
    </p:spTree>
    <p:extLst>
      <p:ext uri="{BB962C8B-B14F-4D97-AF65-F5344CB8AC3E}">
        <p14:creationId xmlns:p14="http://schemas.microsoft.com/office/powerpoint/2010/main" val="177737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0DD6E7-6185-F248-1514-3A1397089CA1}"/>
              </a:ext>
            </a:extLst>
          </p:cNvPr>
          <p:cNvSpPr txBox="1"/>
          <p:nvPr/>
        </p:nvSpPr>
        <p:spPr>
          <a:xfrm>
            <a:off x="653142" y="541176"/>
            <a:ext cx="11019453" cy="1477328"/>
          </a:xfrm>
          <a:prstGeom prst="rect">
            <a:avLst/>
          </a:prstGeom>
          <a:noFill/>
        </p:spPr>
        <p:txBody>
          <a:bodyPr wrap="square" rtlCol="0">
            <a:spAutoFit/>
          </a:bodyPr>
          <a:lstStyle/>
          <a:p>
            <a:pPr algn="l"/>
            <a:r>
              <a:rPr lang="en-US" sz="1800" b="1" i="0" dirty="0">
                <a:solidFill>
                  <a:schemeClr val="bg1"/>
                </a:solidFill>
                <a:effectLst/>
                <a:latin typeface="Inter"/>
              </a:rPr>
              <a:t>Confidence:</a:t>
            </a:r>
            <a:br>
              <a:rPr lang="en-US" sz="1800" i="0" dirty="0">
                <a:solidFill>
                  <a:schemeClr val="bg1"/>
                </a:solidFill>
                <a:effectLst/>
                <a:latin typeface="Inter"/>
              </a:rPr>
            </a:br>
            <a:endParaRPr lang="en-US" sz="1800" i="0" dirty="0">
              <a:solidFill>
                <a:schemeClr val="bg1"/>
              </a:solidFill>
              <a:effectLst/>
              <a:latin typeface="Inter"/>
            </a:endParaRPr>
          </a:p>
          <a:p>
            <a:pPr algn="l"/>
            <a:r>
              <a:rPr lang="en-US" sz="1800" b="0" i="0" dirty="0">
                <a:solidFill>
                  <a:schemeClr val="bg1"/>
                </a:solidFill>
                <a:effectLst/>
                <a:latin typeface="Inter"/>
              </a:rPr>
              <a:t>Out of the transactions that contains </a:t>
            </a:r>
            <a:r>
              <a:rPr lang="en-US" sz="1800" b="1" i="0" dirty="0">
                <a:solidFill>
                  <a:schemeClr val="bg1"/>
                </a:solidFill>
                <a:effectLst/>
                <a:latin typeface="Inter"/>
              </a:rPr>
              <a:t>item A</a:t>
            </a:r>
            <a:r>
              <a:rPr lang="en-US" sz="1800" b="0" i="0" dirty="0">
                <a:solidFill>
                  <a:schemeClr val="bg1"/>
                </a:solidFill>
                <a:effectLst/>
                <a:latin typeface="Inter"/>
              </a:rPr>
              <a:t>, how many also contains </a:t>
            </a:r>
            <a:r>
              <a:rPr lang="en-US" sz="1800" b="1" i="0" dirty="0">
                <a:solidFill>
                  <a:schemeClr val="bg1"/>
                </a:solidFill>
                <a:effectLst/>
                <a:latin typeface="Inter"/>
              </a:rPr>
              <a:t>item B</a:t>
            </a:r>
            <a:r>
              <a:rPr lang="en-US" sz="1800" b="0" i="0" dirty="0">
                <a:solidFill>
                  <a:schemeClr val="bg1"/>
                </a:solidFill>
                <a:effectLst/>
                <a:latin typeface="Inter"/>
              </a:rPr>
              <a:t>. </a:t>
            </a:r>
            <a:br>
              <a:rPr lang="en-US" sz="1800" b="0" i="0" dirty="0">
                <a:solidFill>
                  <a:schemeClr val="bg1"/>
                </a:solidFill>
                <a:effectLst/>
                <a:latin typeface="Inter"/>
              </a:rPr>
            </a:br>
            <a:r>
              <a:rPr lang="en-US" sz="1800" b="0" dirty="0">
                <a:solidFill>
                  <a:schemeClr val="bg1"/>
                </a:solidFill>
                <a:effectLst/>
                <a:latin typeface="Inter"/>
              </a:rPr>
              <a:t>The bigger the overlap, the greater the confidence we have that people who are buying item A also buys </a:t>
            </a:r>
            <a:r>
              <a:rPr lang="en-US" sz="1800" b="0" dirty="0" err="1">
                <a:solidFill>
                  <a:schemeClr val="bg1"/>
                </a:solidFill>
                <a:effectLst/>
                <a:latin typeface="Inter"/>
              </a:rPr>
              <a:t>itemB</a:t>
            </a:r>
            <a:r>
              <a:rPr lang="en-US" sz="1800" b="0" i="0" dirty="0">
                <a:solidFill>
                  <a:schemeClr val="bg1"/>
                </a:solidFill>
                <a:effectLst/>
                <a:latin typeface="Inter"/>
              </a:rPr>
              <a:t>.  </a:t>
            </a:r>
            <a:br>
              <a:rPr lang="en-US" sz="1800" b="0" i="0" dirty="0">
                <a:solidFill>
                  <a:schemeClr val="bg1"/>
                </a:solidFill>
                <a:effectLst/>
                <a:latin typeface="Inter"/>
              </a:rPr>
            </a:br>
            <a:r>
              <a:rPr lang="en-US" sz="1800" b="0" i="0" dirty="0">
                <a:solidFill>
                  <a:schemeClr val="bg1"/>
                </a:solidFill>
                <a:effectLst/>
                <a:latin typeface="Inter"/>
              </a:rPr>
              <a:t>Statistically speaking, it is (estimated) conditional probably of </a:t>
            </a:r>
            <a:r>
              <a:rPr lang="en-US" sz="1800" b="1" i="0" dirty="0">
                <a:solidFill>
                  <a:schemeClr val="bg1"/>
                </a:solidFill>
                <a:effectLst/>
                <a:latin typeface="Inter"/>
              </a:rPr>
              <a:t>item B</a:t>
            </a:r>
            <a:r>
              <a:rPr lang="en-US" sz="1800" b="0" i="0" dirty="0">
                <a:solidFill>
                  <a:schemeClr val="bg1"/>
                </a:solidFill>
                <a:effectLst/>
                <a:latin typeface="Inter"/>
              </a:rPr>
              <a:t> given </a:t>
            </a:r>
            <a:r>
              <a:rPr lang="en-US" sz="1800" b="1" i="0" dirty="0">
                <a:solidFill>
                  <a:schemeClr val="bg1"/>
                </a:solidFill>
                <a:effectLst/>
                <a:latin typeface="Inter"/>
              </a:rPr>
              <a:t>item A</a:t>
            </a:r>
            <a:r>
              <a:rPr lang="en-US" sz="1800" b="0" i="0" dirty="0">
                <a:solidFill>
                  <a:schemeClr val="bg1"/>
                </a:solidFill>
                <a:effectLst/>
                <a:latin typeface="Inter"/>
              </a:rPr>
              <a:t>, i.e. </a:t>
            </a:r>
            <a:r>
              <a:rPr lang="en-US" sz="1800" b="1" i="0" dirty="0">
                <a:solidFill>
                  <a:schemeClr val="bg1"/>
                </a:solidFill>
                <a:effectLst/>
                <a:latin typeface="Inter"/>
              </a:rPr>
              <a:t>P(B|A)</a:t>
            </a:r>
            <a:r>
              <a:rPr lang="en-US" sz="1800" b="0" i="0" dirty="0">
                <a:solidFill>
                  <a:schemeClr val="bg1"/>
                </a:solidFill>
                <a:effectLst/>
                <a:latin typeface="Inter"/>
              </a:rPr>
              <a:t>.</a:t>
            </a:r>
          </a:p>
        </p:txBody>
      </p:sp>
      <p:pic>
        <p:nvPicPr>
          <p:cNvPr id="4" name="Picture 3">
            <a:extLst>
              <a:ext uri="{FF2B5EF4-FFF2-40B4-BE49-F238E27FC236}">
                <a16:creationId xmlns:a16="http://schemas.microsoft.com/office/drawing/2014/main" id="{C6553201-7CF2-914F-C3EB-8076CF6C8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900" y="2500604"/>
            <a:ext cx="4595326" cy="3676261"/>
          </a:xfrm>
          <a:prstGeom prst="rect">
            <a:avLst/>
          </a:prstGeom>
        </p:spPr>
      </p:pic>
    </p:spTree>
    <p:extLst>
      <p:ext uri="{BB962C8B-B14F-4D97-AF65-F5344CB8AC3E}">
        <p14:creationId xmlns:p14="http://schemas.microsoft.com/office/powerpoint/2010/main" val="2511235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A34717-F22E-699B-5BD9-90220535CABA}"/>
              </a:ext>
            </a:extLst>
          </p:cNvPr>
          <p:cNvSpPr txBox="1"/>
          <p:nvPr/>
        </p:nvSpPr>
        <p:spPr>
          <a:xfrm>
            <a:off x="419878" y="373224"/>
            <a:ext cx="11448661" cy="1477328"/>
          </a:xfrm>
          <a:prstGeom prst="rect">
            <a:avLst/>
          </a:prstGeom>
          <a:noFill/>
        </p:spPr>
        <p:txBody>
          <a:bodyPr wrap="square" rtlCol="0">
            <a:spAutoFit/>
          </a:bodyPr>
          <a:lstStyle/>
          <a:p>
            <a:pPr algn="l"/>
            <a:r>
              <a:rPr lang="en-US" sz="1800" b="1" i="0" dirty="0">
                <a:solidFill>
                  <a:schemeClr val="bg1"/>
                </a:solidFill>
                <a:effectLst/>
                <a:latin typeface="Inter"/>
              </a:rPr>
              <a:t>Lift:</a:t>
            </a:r>
            <a:br>
              <a:rPr lang="en-US" sz="1800" i="0" dirty="0">
                <a:solidFill>
                  <a:schemeClr val="bg1"/>
                </a:solidFill>
                <a:effectLst/>
                <a:latin typeface="Inter"/>
              </a:rPr>
            </a:br>
            <a:endParaRPr lang="en-US" sz="1800" i="0" dirty="0">
              <a:solidFill>
                <a:schemeClr val="bg1"/>
              </a:solidFill>
              <a:effectLst/>
              <a:latin typeface="Inter"/>
            </a:endParaRPr>
          </a:p>
          <a:p>
            <a:pPr algn="l"/>
            <a:r>
              <a:rPr lang="en-US" sz="1800" b="0" i="0" dirty="0">
                <a:solidFill>
                  <a:schemeClr val="bg1"/>
                </a:solidFill>
                <a:effectLst/>
                <a:latin typeface="Inter"/>
              </a:rPr>
              <a:t>The ratio between </a:t>
            </a:r>
            <a:r>
              <a:rPr lang="en-US" sz="1800" b="1" i="0" dirty="0">
                <a:solidFill>
                  <a:schemeClr val="bg1"/>
                </a:solidFill>
                <a:effectLst/>
                <a:latin typeface="Inter"/>
              </a:rPr>
              <a:t>Confidence of A </a:t>
            </a:r>
            <a:r>
              <a:rPr lang="en-US" sz="1800" b="0" i="0" dirty="0">
                <a:solidFill>
                  <a:schemeClr val="bg1"/>
                </a:solidFill>
                <a:effectLst/>
                <a:latin typeface="Inter"/>
              </a:rPr>
              <a:t>and </a:t>
            </a:r>
            <a:r>
              <a:rPr lang="en-US" sz="1800" b="1" i="0" dirty="0">
                <a:solidFill>
                  <a:schemeClr val="bg1"/>
                </a:solidFill>
                <a:effectLst/>
                <a:latin typeface="Inter"/>
              </a:rPr>
              <a:t>Support B</a:t>
            </a:r>
            <a:r>
              <a:rPr lang="en-US" sz="1800" b="0" i="0" dirty="0">
                <a:solidFill>
                  <a:schemeClr val="bg1"/>
                </a:solidFill>
                <a:effectLst/>
                <a:latin typeface="Inter"/>
              </a:rPr>
              <a:t>, it is less intuitive with the description, so let's try to visualize it better. First let's see the formula below.</a:t>
            </a:r>
          </a:p>
          <a:p>
            <a:endParaRPr lang="en-IN" dirty="0"/>
          </a:p>
        </p:txBody>
      </p:sp>
      <p:pic>
        <p:nvPicPr>
          <p:cNvPr id="5" name="Picture 4">
            <a:extLst>
              <a:ext uri="{FF2B5EF4-FFF2-40B4-BE49-F238E27FC236}">
                <a16:creationId xmlns:a16="http://schemas.microsoft.com/office/drawing/2014/main" id="{0B7C5231-2725-CEDF-324B-FA53F9142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327" y="2330716"/>
            <a:ext cx="4147710" cy="2196568"/>
          </a:xfrm>
          <a:prstGeom prst="rect">
            <a:avLst/>
          </a:prstGeom>
        </p:spPr>
      </p:pic>
    </p:spTree>
    <p:extLst>
      <p:ext uri="{BB962C8B-B14F-4D97-AF65-F5344CB8AC3E}">
        <p14:creationId xmlns:p14="http://schemas.microsoft.com/office/powerpoint/2010/main" val="312335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1129198-DD9E-C81E-0C71-DCBF6F247E08}"/>
              </a:ext>
            </a:extLst>
          </p:cNvPr>
          <p:cNvGraphicFramePr>
            <a:graphicFrameLocks noGrp="1"/>
          </p:cNvGraphicFramePr>
          <p:nvPr>
            <p:extLst>
              <p:ext uri="{D42A27DB-BD31-4B8C-83A1-F6EECF244321}">
                <p14:modId xmlns:p14="http://schemas.microsoft.com/office/powerpoint/2010/main" val="2743987288"/>
              </p:ext>
            </p:extLst>
          </p:nvPr>
        </p:nvGraphicFramePr>
        <p:xfrm>
          <a:off x="438539" y="195943"/>
          <a:ext cx="3760236" cy="6316821"/>
        </p:xfrm>
        <a:graphic>
          <a:graphicData uri="http://schemas.openxmlformats.org/drawingml/2006/table">
            <a:tbl>
              <a:tblPr firstRow="1" bandRow="1">
                <a:tableStyleId>{073A0DAA-6AF3-43AB-8588-CEC1D06C72B9}</a:tableStyleId>
              </a:tblPr>
              <a:tblGrid>
                <a:gridCol w="940059">
                  <a:extLst>
                    <a:ext uri="{9D8B030D-6E8A-4147-A177-3AD203B41FA5}">
                      <a16:colId xmlns:a16="http://schemas.microsoft.com/office/drawing/2014/main" val="2600437299"/>
                    </a:ext>
                  </a:extLst>
                </a:gridCol>
                <a:gridCol w="940059">
                  <a:extLst>
                    <a:ext uri="{9D8B030D-6E8A-4147-A177-3AD203B41FA5}">
                      <a16:colId xmlns:a16="http://schemas.microsoft.com/office/drawing/2014/main" val="2623284022"/>
                    </a:ext>
                  </a:extLst>
                </a:gridCol>
                <a:gridCol w="940059">
                  <a:extLst>
                    <a:ext uri="{9D8B030D-6E8A-4147-A177-3AD203B41FA5}">
                      <a16:colId xmlns:a16="http://schemas.microsoft.com/office/drawing/2014/main" val="2111636601"/>
                    </a:ext>
                  </a:extLst>
                </a:gridCol>
                <a:gridCol w="940059">
                  <a:extLst>
                    <a:ext uri="{9D8B030D-6E8A-4147-A177-3AD203B41FA5}">
                      <a16:colId xmlns:a16="http://schemas.microsoft.com/office/drawing/2014/main" val="541667996"/>
                    </a:ext>
                  </a:extLst>
                </a:gridCol>
              </a:tblGrid>
              <a:tr h="630749">
                <a:tc>
                  <a:txBody>
                    <a:bodyPr/>
                    <a:lstStyle/>
                    <a:p>
                      <a:r>
                        <a:rPr lang="en-IN" dirty="0"/>
                        <a:t>Basket</a:t>
                      </a:r>
                    </a:p>
                  </a:txBody>
                  <a:tcPr/>
                </a:tc>
                <a:tc>
                  <a:txBody>
                    <a:bodyPr/>
                    <a:lstStyle/>
                    <a:p>
                      <a:r>
                        <a:rPr lang="en-IN" dirty="0"/>
                        <a:t>Product1</a:t>
                      </a:r>
                    </a:p>
                  </a:txBody>
                  <a:tcPr/>
                </a:tc>
                <a:tc>
                  <a:txBody>
                    <a:bodyPr/>
                    <a:lstStyle/>
                    <a:p>
                      <a:r>
                        <a:rPr lang="en-IN" dirty="0"/>
                        <a:t>Product2</a:t>
                      </a:r>
                    </a:p>
                  </a:txBody>
                  <a:tcPr/>
                </a:tc>
                <a:tc>
                  <a:txBody>
                    <a:bodyPr/>
                    <a:lstStyle/>
                    <a:p>
                      <a:r>
                        <a:rPr lang="en-IN" dirty="0"/>
                        <a:t>Product3</a:t>
                      </a:r>
                    </a:p>
                  </a:txBody>
                  <a:tcPr/>
                </a:tc>
                <a:extLst>
                  <a:ext uri="{0D108BD9-81ED-4DB2-BD59-A6C34878D82A}">
                    <a16:rowId xmlns:a16="http://schemas.microsoft.com/office/drawing/2014/main" val="2410943021"/>
                  </a:ext>
                </a:extLst>
              </a:tr>
              <a:tr h="630749">
                <a:tc>
                  <a:txBody>
                    <a:bodyPr/>
                    <a:lstStyle/>
                    <a:p>
                      <a:r>
                        <a:rPr lang="en-IN" dirty="0"/>
                        <a:t>1</a:t>
                      </a:r>
                    </a:p>
                  </a:txBody>
                  <a:tcPr/>
                </a:tc>
                <a:tc>
                  <a:txBody>
                    <a:bodyPr/>
                    <a:lstStyle/>
                    <a:p>
                      <a:r>
                        <a:rPr lang="en-IN" dirty="0"/>
                        <a:t>Cereal</a:t>
                      </a:r>
                    </a:p>
                  </a:txBody>
                  <a:tcPr/>
                </a:tc>
                <a:tc>
                  <a:txBody>
                    <a:bodyPr/>
                    <a:lstStyle/>
                    <a:p>
                      <a:r>
                        <a:rPr lang="en-IN" dirty="0"/>
                        <a:t>Honey</a:t>
                      </a:r>
                    </a:p>
                  </a:txBody>
                  <a:tcPr/>
                </a:tc>
                <a:tc>
                  <a:txBody>
                    <a:bodyPr/>
                    <a:lstStyle/>
                    <a:p>
                      <a:endParaRPr lang="en-IN"/>
                    </a:p>
                  </a:txBody>
                  <a:tcPr/>
                </a:tc>
                <a:extLst>
                  <a:ext uri="{0D108BD9-81ED-4DB2-BD59-A6C34878D82A}">
                    <a16:rowId xmlns:a16="http://schemas.microsoft.com/office/drawing/2014/main" val="1192183455"/>
                  </a:ext>
                </a:extLst>
              </a:tr>
              <a:tr h="630749">
                <a:tc>
                  <a:txBody>
                    <a:bodyPr/>
                    <a:lstStyle/>
                    <a:p>
                      <a:r>
                        <a:rPr lang="en-IN" dirty="0"/>
                        <a:t>2</a:t>
                      </a:r>
                    </a:p>
                  </a:txBody>
                  <a:tcPr/>
                </a:tc>
                <a:tc>
                  <a:txBody>
                    <a:bodyPr/>
                    <a:lstStyle/>
                    <a:p>
                      <a:r>
                        <a:rPr lang="en-IN" dirty="0"/>
                        <a:t>Cereal</a:t>
                      </a:r>
                    </a:p>
                  </a:txBody>
                  <a:tcPr/>
                </a:tc>
                <a:tc>
                  <a:txBody>
                    <a:bodyPr/>
                    <a:lstStyle/>
                    <a:p>
                      <a:r>
                        <a:rPr lang="en-IN" dirty="0"/>
                        <a:t>Water</a:t>
                      </a:r>
                    </a:p>
                  </a:txBody>
                  <a:tcPr/>
                </a:tc>
                <a:tc>
                  <a:txBody>
                    <a:bodyPr/>
                    <a:lstStyle/>
                    <a:p>
                      <a:r>
                        <a:rPr lang="en-IN" dirty="0"/>
                        <a:t>Honey</a:t>
                      </a:r>
                    </a:p>
                  </a:txBody>
                  <a:tcPr/>
                </a:tc>
                <a:extLst>
                  <a:ext uri="{0D108BD9-81ED-4DB2-BD59-A6C34878D82A}">
                    <a16:rowId xmlns:a16="http://schemas.microsoft.com/office/drawing/2014/main" val="978453585"/>
                  </a:ext>
                </a:extLst>
              </a:tr>
              <a:tr h="630749">
                <a:tc>
                  <a:txBody>
                    <a:bodyPr/>
                    <a:lstStyle/>
                    <a:p>
                      <a:r>
                        <a:rPr lang="en-IN" dirty="0"/>
                        <a:t>3</a:t>
                      </a:r>
                    </a:p>
                  </a:txBody>
                  <a:tcPr/>
                </a:tc>
                <a:tc>
                  <a:txBody>
                    <a:bodyPr/>
                    <a:lstStyle/>
                    <a:p>
                      <a:r>
                        <a:rPr lang="en-IN" dirty="0"/>
                        <a:t>Water</a:t>
                      </a:r>
                    </a:p>
                  </a:txBody>
                  <a:tcPr/>
                </a:tc>
                <a:tc>
                  <a:txBody>
                    <a:bodyPr/>
                    <a:lstStyle/>
                    <a:p>
                      <a:r>
                        <a:rPr lang="en-IN" dirty="0"/>
                        <a:t>Diaper</a:t>
                      </a:r>
                    </a:p>
                  </a:txBody>
                  <a:tcPr/>
                </a:tc>
                <a:tc>
                  <a:txBody>
                    <a:bodyPr/>
                    <a:lstStyle/>
                    <a:p>
                      <a:endParaRPr lang="en-IN"/>
                    </a:p>
                  </a:txBody>
                  <a:tcPr/>
                </a:tc>
                <a:extLst>
                  <a:ext uri="{0D108BD9-81ED-4DB2-BD59-A6C34878D82A}">
                    <a16:rowId xmlns:a16="http://schemas.microsoft.com/office/drawing/2014/main" val="2788281101"/>
                  </a:ext>
                </a:extLst>
              </a:tr>
              <a:tr h="630749">
                <a:tc>
                  <a:txBody>
                    <a:bodyPr/>
                    <a:lstStyle/>
                    <a:p>
                      <a:r>
                        <a:rPr lang="en-IN" dirty="0"/>
                        <a:t>4</a:t>
                      </a:r>
                    </a:p>
                  </a:txBody>
                  <a:tcPr/>
                </a:tc>
                <a:tc>
                  <a:txBody>
                    <a:bodyPr/>
                    <a:lstStyle/>
                    <a:p>
                      <a:r>
                        <a:rPr lang="en-IN" dirty="0"/>
                        <a:t>Cereal</a:t>
                      </a:r>
                    </a:p>
                  </a:txBody>
                  <a:tcPr/>
                </a:tc>
                <a:tc>
                  <a:txBody>
                    <a:bodyPr/>
                    <a:lstStyle/>
                    <a:p>
                      <a:r>
                        <a:rPr lang="en-IN" dirty="0"/>
                        <a:t>Honey</a:t>
                      </a:r>
                    </a:p>
                  </a:txBody>
                  <a:tcPr/>
                </a:tc>
                <a:tc>
                  <a:txBody>
                    <a:bodyPr/>
                    <a:lstStyle/>
                    <a:p>
                      <a:endParaRPr lang="en-IN"/>
                    </a:p>
                  </a:txBody>
                  <a:tcPr/>
                </a:tc>
                <a:extLst>
                  <a:ext uri="{0D108BD9-81ED-4DB2-BD59-A6C34878D82A}">
                    <a16:rowId xmlns:a16="http://schemas.microsoft.com/office/drawing/2014/main" val="426733514"/>
                  </a:ext>
                </a:extLst>
              </a:tr>
              <a:tr h="630749">
                <a:tc>
                  <a:txBody>
                    <a:bodyPr/>
                    <a:lstStyle/>
                    <a:p>
                      <a:r>
                        <a:rPr lang="en-IN" dirty="0"/>
                        <a:t>5</a:t>
                      </a:r>
                    </a:p>
                  </a:txBody>
                  <a:tcPr/>
                </a:tc>
                <a:tc>
                  <a:txBody>
                    <a:bodyPr/>
                    <a:lstStyle/>
                    <a:p>
                      <a:r>
                        <a:rPr lang="en-IN" dirty="0"/>
                        <a:t>Water</a:t>
                      </a:r>
                    </a:p>
                  </a:txBody>
                  <a:tcPr/>
                </a:tc>
                <a:tc>
                  <a:txBody>
                    <a:bodyPr/>
                    <a:lstStyle/>
                    <a:p>
                      <a:r>
                        <a:rPr lang="en-IN" dirty="0"/>
                        <a:t>Diaper</a:t>
                      </a:r>
                    </a:p>
                  </a:txBody>
                  <a:tcPr/>
                </a:tc>
                <a:tc>
                  <a:txBody>
                    <a:bodyPr/>
                    <a:lstStyle/>
                    <a:p>
                      <a:endParaRPr lang="en-IN"/>
                    </a:p>
                  </a:txBody>
                  <a:tcPr/>
                </a:tc>
                <a:extLst>
                  <a:ext uri="{0D108BD9-81ED-4DB2-BD59-A6C34878D82A}">
                    <a16:rowId xmlns:a16="http://schemas.microsoft.com/office/drawing/2014/main" val="557611410"/>
                  </a:ext>
                </a:extLst>
              </a:tr>
              <a:tr h="630749">
                <a:tc>
                  <a:txBody>
                    <a:bodyPr/>
                    <a:lstStyle/>
                    <a:p>
                      <a:r>
                        <a:rPr lang="en-IN" dirty="0"/>
                        <a:t>6</a:t>
                      </a:r>
                    </a:p>
                  </a:txBody>
                  <a:tcPr/>
                </a:tc>
                <a:tc>
                  <a:txBody>
                    <a:bodyPr/>
                    <a:lstStyle/>
                    <a:p>
                      <a:r>
                        <a:rPr lang="en-IN" dirty="0"/>
                        <a:t>Cereal</a:t>
                      </a:r>
                    </a:p>
                  </a:txBody>
                  <a:tcPr/>
                </a:tc>
                <a:tc>
                  <a:txBody>
                    <a:bodyPr/>
                    <a:lstStyle/>
                    <a:p>
                      <a:r>
                        <a:rPr lang="en-IN" dirty="0"/>
                        <a:t>Honey</a:t>
                      </a:r>
                    </a:p>
                  </a:txBody>
                  <a:tcPr/>
                </a:tc>
                <a:tc>
                  <a:txBody>
                    <a:bodyPr/>
                    <a:lstStyle/>
                    <a:p>
                      <a:r>
                        <a:rPr lang="en-IN" dirty="0"/>
                        <a:t>Diaper</a:t>
                      </a:r>
                    </a:p>
                  </a:txBody>
                  <a:tcPr/>
                </a:tc>
                <a:extLst>
                  <a:ext uri="{0D108BD9-81ED-4DB2-BD59-A6C34878D82A}">
                    <a16:rowId xmlns:a16="http://schemas.microsoft.com/office/drawing/2014/main" val="4115314183"/>
                  </a:ext>
                </a:extLst>
              </a:tr>
              <a:tr h="630749">
                <a:tc>
                  <a:txBody>
                    <a:bodyPr/>
                    <a:lstStyle/>
                    <a:p>
                      <a:r>
                        <a:rPr lang="en-IN" dirty="0"/>
                        <a:t>7</a:t>
                      </a:r>
                    </a:p>
                  </a:txBody>
                  <a:tcPr/>
                </a:tc>
                <a:tc>
                  <a:txBody>
                    <a:bodyPr/>
                    <a:lstStyle/>
                    <a:p>
                      <a:r>
                        <a:rPr lang="en-IN" dirty="0"/>
                        <a:t>Cereal</a:t>
                      </a:r>
                    </a:p>
                  </a:txBody>
                  <a:tcPr/>
                </a:tc>
                <a:tc>
                  <a:txBody>
                    <a:bodyPr/>
                    <a:lstStyle/>
                    <a:p>
                      <a:r>
                        <a:rPr lang="en-IN" dirty="0"/>
                        <a:t>Honey</a:t>
                      </a:r>
                    </a:p>
                  </a:txBody>
                  <a:tcPr/>
                </a:tc>
                <a:tc>
                  <a:txBody>
                    <a:bodyPr/>
                    <a:lstStyle/>
                    <a:p>
                      <a:endParaRPr lang="en-IN"/>
                    </a:p>
                  </a:txBody>
                  <a:tcPr/>
                </a:tc>
                <a:extLst>
                  <a:ext uri="{0D108BD9-81ED-4DB2-BD59-A6C34878D82A}">
                    <a16:rowId xmlns:a16="http://schemas.microsoft.com/office/drawing/2014/main" val="1076560263"/>
                  </a:ext>
                </a:extLst>
              </a:tr>
              <a:tr h="630749">
                <a:tc>
                  <a:txBody>
                    <a:bodyPr/>
                    <a:lstStyle/>
                    <a:p>
                      <a:r>
                        <a:rPr lang="en-IN" dirty="0"/>
                        <a:t>8</a:t>
                      </a:r>
                    </a:p>
                  </a:txBody>
                  <a:tcPr/>
                </a:tc>
                <a:tc>
                  <a:txBody>
                    <a:bodyPr/>
                    <a:lstStyle/>
                    <a:p>
                      <a:r>
                        <a:rPr lang="en-IN" dirty="0"/>
                        <a:t>Honey</a:t>
                      </a:r>
                    </a:p>
                  </a:txBody>
                  <a:tcPr/>
                </a:tc>
                <a:tc>
                  <a:txBody>
                    <a:bodyPr/>
                    <a:lstStyle/>
                    <a:p>
                      <a:r>
                        <a:rPr lang="en-IN" dirty="0"/>
                        <a:t>Diaper</a:t>
                      </a:r>
                    </a:p>
                  </a:txBody>
                  <a:tcPr/>
                </a:tc>
                <a:tc>
                  <a:txBody>
                    <a:bodyPr/>
                    <a:lstStyle/>
                    <a:p>
                      <a:endParaRPr lang="en-IN"/>
                    </a:p>
                  </a:txBody>
                  <a:tcPr/>
                </a:tc>
                <a:extLst>
                  <a:ext uri="{0D108BD9-81ED-4DB2-BD59-A6C34878D82A}">
                    <a16:rowId xmlns:a16="http://schemas.microsoft.com/office/drawing/2014/main" val="3650438335"/>
                  </a:ext>
                </a:extLst>
              </a:tr>
              <a:tr h="630749">
                <a:tc>
                  <a:txBody>
                    <a:bodyPr/>
                    <a:lstStyle/>
                    <a:p>
                      <a:r>
                        <a:rPr lang="en-IN" dirty="0"/>
                        <a:t>9</a:t>
                      </a:r>
                    </a:p>
                  </a:txBody>
                  <a:tcPr/>
                </a:tc>
                <a:tc>
                  <a:txBody>
                    <a:bodyPr/>
                    <a:lstStyle/>
                    <a:p>
                      <a:r>
                        <a:rPr lang="en-IN" dirty="0"/>
                        <a:t>Honey</a:t>
                      </a:r>
                    </a:p>
                  </a:txBody>
                  <a:tcPr/>
                </a:tc>
                <a:tc>
                  <a:txBody>
                    <a:bodyPr/>
                    <a:lstStyle/>
                    <a:p>
                      <a:r>
                        <a:rPr lang="en-IN" dirty="0"/>
                        <a:t>Cereal</a:t>
                      </a:r>
                    </a:p>
                  </a:txBody>
                  <a:tcPr/>
                </a:tc>
                <a:tc>
                  <a:txBody>
                    <a:bodyPr/>
                    <a:lstStyle/>
                    <a:p>
                      <a:endParaRPr lang="en-IN" dirty="0"/>
                    </a:p>
                  </a:txBody>
                  <a:tcPr/>
                </a:tc>
                <a:extLst>
                  <a:ext uri="{0D108BD9-81ED-4DB2-BD59-A6C34878D82A}">
                    <a16:rowId xmlns:a16="http://schemas.microsoft.com/office/drawing/2014/main" val="2043372556"/>
                  </a:ext>
                </a:extLst>
              </a:tr>
            </a:tbl>
          </a:graphicData>
        </a:graphic>
      </p:graphicFrame>
      <p:sp>
        <p:nvSpPr>
          <p:cNvPr id="5" name="TextBox 4">
            <a:extLst>
              <a:ext uri="{FF2B5EF4-FFF2-40B4-BE49-F238E27FC236}">
                <a16:creationId xmlns:a16="http://schemas.microsoft.com/office/drawing/2014/main" id="{BCE7D1CB-6121-80D2-4C82-EB1ED5CE93B9}"/>
              </a:ext>
            </a:extLst>
          </p:cNvPr>
          <p:cNvSpPr txBox="1"/>
          <p:nvPr/>
        </p:nvSpPr>
        <p:spPr>
          <a:xfrm>
            <a:off x="6095999" y="195943"/>
            <a:ext cx="5657461" cy="5909310"/>
          </a:xfrm>
          <a:prstGeom prst="rect">
            <a:avLst/>
          </a:prstGeom>
          <a:noFill/>
        </p:spPr>
        <p:txBody>
          <a:bodyPr wrap="square" rtlCol="0">
            <a:spAutoFit/>
          </a:bodyPr>
          <a:lstStyle/>
          <a:p>
            <a:br>
              <a:rPr lang="en-IN" dirty="0">
                <a:solidFill>
                  <a:schemeClr val="bg1"/>
                </a:solidFill>
              </a:rPr>
            </a:br>
            <a:r>
              <a:rPr lang="en-IN" u="sng" dirty="0">
                <a:solidFill>
                  <a:schemeClr val="bg1"/>
                </a:solidFill>
              </a:rPr>
              <a:t>Example:</a:t>
            </a:r>
            <a:br>
              <a:rPr lang="en-IN" dirty="0">
                <a:solidFill>
                  <a:schemeClr val="bg1"/>
                </a:solidFill>
              </a:rPr>
            </a:br>
            <a:br>
              <a:rPr lang="en-IN" dirty="0">
                <a:solidFill>
                  <a:schemeClr val="bg1"/>
                </a:solidFill>
              </a:rPr>
            </a:br>
            <a:r>
              <a:rPr lang="en-IN" dirty="0">
                <a:solidFill>
                  <a:schemeClr val="bg1"/>
                </a:solidFill>
              </a:rPr>
              <a:t>setA : Water+Cereal</a:t>
            </a:r>
            <a:br>
              <a:rPr lang="en-IN" dirty="0">
                <a:solidFill>
                  <a:schemeClr val="bg1"/>
                </a:solidFill>
              </a:rPr>
            </a:br>
            <a:r>
              <a:rPr lang="en-IN" dirty="0">
                <a:solidFill>
                  <a:schemeClr val="bg1"/>
                </a:solidFill>
              </a:rPr>
              <a:t>setB: Honey</a:t>
            </a:r>
            <a:br>
              <a:rPr lang="en-IN" dirty="0">
                <a:solidFill>
                  <a:schemeClr val="bg1"/>
                </a:solidFill>
              </a:rPr>
            </a:br>
            <a:br>
              <a:rPr lang="en-IN" dirty="0">
                <a:solidFill>
                  <a:schemeClr val="bg1"/>
                </a:solidFill>
              </a:rPr>
            </a:br>
            <a:r>
              <a:rPr lang="en-IN" dirty="0">
                <a:solidFill>
                  <a:schemeClr val="bg1"/>
                </a:solidFill>
              </a:rPr>
              <a:t>in this data set, </a:t>
            </a:r>
            <a:br>
              <a:rPr lang="en-IN" dirty="0">
                <a:solidFill>
                  <a:schemeClr val="bg1"/>
                </a:solidFill>
              </a:rPr>
            </a:br>
            <a:r>
              <a:rPr lang="en-IN" dirty="0">
                <a:solidFill>
                  <a:schemeClr val="bg1"/>
                </a:solidFill>
              </a:rPr>
              <a:t>setA occurs 1 time </a:t>
            </a:r>
            <a:br>
              <a:rPr lang="en-IN" dirty="0">
                <a:solidFill>
                  <a:schemeClr val="bg1"/>
                </a:solidFill>
              </a:rPr>
            </a:br>
            <a:r>
              <a:rPr lang="en-IN" dirty="0">
                <a:solidFill>
                  <a:schemeClr val="bg1"/>
                </a:solidFill>
              </a:rPr>
              <a:t>setB occurs 7 times</a:t>
            </a:r>
            <a:br>
              <a:rPr lang="en-IN" dirty="0">
                <a:solidFill>
                  <a:schemeClr val="bg1"/>
                </a:solidFill>
              </a:rPr>
            </a:br>
            <a:r>
              <a:rPr lang="en-IN" dirty="0">
                <a:solidFill>
                  <a:schemeClr val="bg1"/>
                </a:solidFill>
              </a:rPr>
              <a:t>setA+setB occurs 1 time</a:t>
            </a:r>
            <a:br>
              <a:rPr lang="en-IN" dirty="0">
                <a:solidFill>
                  <a:schemeClr val="bg1"/>
                </a:solidFill>
              </a:rPr>
            </a:br>
            <a:r>
              <a:rPr lang="en-IN" dirty="0">
                <a:solidFill>
                  <a:schemeClr val="bg1"/>
                </a:solidFill>
              </a:rPr>
              <a:t>Total baskets are 9</a:t>
            </a:r>
            <a:br>
              <a:rPr lang="en-IN" dirty="0">
                <a:solidFill>
                  <a:schemeClr val="bg1"/>
                </a:solidFill>
              </a:rPr>
            </a:br>
            <a:br>
              <a:rPr lang="en-IN" dirty="0">
                <a:solidFill>
                  <a:schemeClr val="bg1"/>
                </a:solidFill>
              </a:rPr>
            </a:br>
            <a:r>
              <a:rPr lang="en-IN" dirty="0">
                <a:solidFill>
                  <a:schemeClr val="bg1"/>
                </a:solidFill>
              </a:rPr>
              <a:t>Support: setA/Total baskets = 1/9 = 0.1111</a:t>
            </a:r>
            <a:br>
              <a:rPr lang="en-IN" dirty="0">
                <a:solidFill>
                  <a:schemeClr val="bg1"/>
                </a:solidFill>
              </a:rPr>
            </a:br>
            <a:r>
              <a:rPr lang="en-IN" dirty="0">
                <a:solidFill>
                  <a:schemeClr val="bg1"/>
                </a:solidFill>
              </a:rPr>
              <a:t>Higher the Support, more popular is the set</a:t>
            </a:r>
            <a:br>
              <a:rPr lang="en-IN" dirty="0">
                <a:solidFill>
                  <a:schemeClr val="bg1"/>
                </a:solidFill>
              </a:rPr>
            </a:br>
            <a:br>
              <a:rPr lang="en-IN" dirty="0">
                <a:solidFill>
                  <a:schemeClr val="bg1"/>
                </a:solidFill>
              </a:rPr>
            </a:br>
            <a:r>
              <a:rPr lang="en-IN" dirty="0">
                <a:solidFill>
                  <a:schemeClr val="bg1"/>
                </a:solidFill>
              </a:rPr>
              <a:t>Confidence: setA+setB / setA = 1/1 = 1</a:t>
            </a:r>
            <a:br>
              <a:rPr lang="en-IN" dirty="0">
                <a:solidFill>
                  <a:schemeClr val="bg1"/>
                </a:solidFill>
              </a:rPr>
            </a:br>
            <a:br>
              <a:rPr lang="en-IN" dirty="0">
                <a:solidFill>
                  <a:schemeClr val="bg1"/>
                </a:solidFill>
              </a:rPr>
            </a:br>
            <a:r>
              <a:rPr lang="en-IN" dirty="0">
                <a:solidFill>
                  <a:schemeClr val="bg1"/>
                </a:solidFill>
              </a:rPr>
              <a:t>Support and Confidence used to set the thresholds </a:t>
            </a:r>
            <a:br>
              <a:rPr lang="en-IN" dirty="0">
                <a:solidFill>
                  <a:schemeClr val="bg1"/>
                </a:solidFill>
              </a:rPr>
            </a:br>
            <a:br>
              <a:rPr lang="en-IN" dirty="0">
                <a:solidFill>
                  <a:schemeClr val="bg1"/>
                </a:solidFill>
              </a:rPr>
            </a:br>
            <a:r>
              <a:rPr lang="en-IN" dirty="0">
                <a:solidFill>
                  <a:schemeClr val="bg1"/>
                </a:solidFill>
              </a:rPr>
              <a:t>Lift: Confidence / (setB/Total) = 1/(7/9) = 1.285</a:t>
            </a:r>
            <a:br>
              <a:rPr lang="en-IN" dirty="0">
                <a:solidFill>
                  <a:schemeClr val="bg1"/>
                </a:solidFill>
              </a:rPr>
            </a:br>
            <a:r>
              <a:rPr lang="en-IN" dirty="0">
                <a:solidFill>
                  <a:schemeClr val="bg1"/>
                </a:solidFill>
              </a:rPr>
              <a:t>If a customer buys setA, buying setB increases by 1.285%</a:t>
            </a:r>
          </a:p>
        </p:txBody>
      </p:sp>
    </p:spTree>
    <p:extLst>
      <p:ext uri="{BB962C8B-B14F-4D97-AF65-F5344CB8AC3E}">
        <p14:creationId xmlns:p14="http://schemas.microsoft.com/office/powerpoint/2010/main" val="192005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6B510-5ACF-C41F-B325-28B7B7961402}"/>
              </a:ext>
            </a:extLst>
          </p:cNvPr>
          <p:cNvSpPr txBox="1"/>
          <p:nvPr/>
        </p:nvSpPr>
        <p:spPr>
          <a:xfrm>
            <a:off x="774441" y="690466"/>
            <a:ext cx="7529804" cy="523220"/>
          </a:xfrm>
          <a:prstGeom prst="rect">
            <a:avLst/>
          </a:prstGeom>
          <a:noFill/>
        </p:spPr>
        <p:txBody>
          <a:bodyPr wrap="square" rtlCol="0">
            <a:spAutoFit/>
          </a:bodyPr>
          <a:lstStyle/>
          <a:p>
            <a:r>
              <a:rPr lang="en-IN" sz="2800" i="1" dirty="0"/>
              <a:t>KNIME Workflow: </a:t>
            </a:r>
          </a:p>
        </p:txBody>
      </p:sp>
      <p:pic>
        <p:nvPicPr>
          <p:cNvPr id="6" name="Picture 5">
            <a:extLst>
              <a:ext uri="{FF2B5EF4-FFF2-40B4-BE49-F238E27FC236}">
                <a16:creationId xmlns:a16="http://schemas.microsoft.com/office/drawing/2014/main" id="{F0071BE9-1473-7C9A-B438-F3FDC71BF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441" y="1894114"/>
            <a:ext cx="10926147" cy="3303037"/>
          </a:xfrm>
          <a:prstGeom prst="rect">
            <a:avLst/>
          </a:prstGeom>
        </p:spPr>
      </p:pic>
    </p:spTree>
    <p:extLst>
      <p:ext uri="{BB962C8B-B14F-4D97-AF65-F5344CB8AC3E}">
        <p14:creationId xmlns:p14="http://schemas.microsoft.com/office/powerpoint/2010/main" val="1709076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9541C6-138D-70E3-48A1-5DBCD7313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61" y="1017035"/>
            <a:ext cx="7995400" cy="2958590"/>
          </a:xfrm>
          <a:prstGeom prst="rect">
            <a:avLst/>
          </a:prstGeom>
        </p:spPr>
      </p:pic>
      <p:sp>
        <p:nvSpPr>
          <p:cNvPr id="5" name="TextBox 4">
            <a:extLst>
              <a:ext uri="{FF2B5EF4-FFF2-40B4-BE49-F238E27FC236}">
                <a16:creationId xmlns:a16="http://schemas.microsoft.com/office/drawing/2014/main" id="{17E383E4-DC34-1B11-279C-9778A198F417}"/>
              </a:ext>
            </a:extLst>
          </p:cNvPr>
          <p:cNvSpPr txBox="1"/>
          <p:nvPr/>
        </p:nvSpPr>
        <p:spPr>
          <a:xfrm>
            <a:off x="542110" y="317241"/>
            <a:ext cx="4077478" cy="800219"/>
          </a:xfrm>
          <a:prstGeom prst="rect">
            <a:avLst/>
          </a:prstGeom>
          <a:noFill/>
        </p:spPr>
        <p:txBody>
          <a:bodyPr wrap="square" rtlCol="0">
            <a:spAutoFit/>
          </a:bodyPr>
          <a:lstStyle/>
          <a:p>
            <a:r>
              <a:rPr lang="en-IN" sz="2800" i="1" dirty="0"/>
              <a:t>Associations identified :</a:t>
            </a:r>
          </a:p>
          <a:p>
            <a:endParaRPr lang="en-IN" dirty="0"/>
          </a:p>
        </p:txBody>
      </p:sp>
      <p:sp>
        <p:nvSpPr>
          <p:cNvPr id="6" name="TextBox 5">
            <a:extLst>
              <a:ext uri="{FF2B5EF4-FFF2-40B4-BE49-F238E27FC236}">
                <a16:creationId xmlns:a16="http://schemas.microsoft.com/office/drawing/2014/main" id="{B1962AF7-EBB5-EA2D-A14D-FC5F6BF8BE6A}"/>
              </a:ext>
            </a:extLst>
          </p:cNvPr>
          <p:cNvSpPr txBox="1"/>
          <p:nvPr/>
        </p:nvSpPr>
        <p:spPr>
          <a:xfrm>
            <a:off x="542110" y="4273420"/>
            <a:ext cx="11074502" cy="2031325"/>
          </a:xfrm>
          <a:prstGeom prst="rect">
            <a:avLst/>
          </a:prstGeom>
          <a:noFill/>
        </p:spPr>
        <p:txBody>
          <a:bodyPr wrap="square" rtlCol="0">
            <a:spAutoFit/>
          </a:bodyPr>
          <a:lstStyle/>
          <a:p>
            <a:r>
              <a:rPr lang="en-IN" dirty="0">
                <a:solidFill>
                  <a:schemeClr val="bg1"/>
                </a:solidFill>
              </a:rPr>
              <a:t>The probability of a customer buying butter, poultry &amp; aluminium foil is 0.0307%</a:t>
            </a:r>
            <a:br>
              <a:rPr lang="en-IN" dirty="0">
                <a:solidFill>
                  <a:schemeClr val="bg1"/>
                </a:solidFill>
              </a:rPr>
            </a:br>
            <a:br>
              <a:rPr lang="en-IN" dirty="0">
                <a:solidFill>
                  <a:schemeClr val="bg1"/>
                </a:solidFill>
              </a:rPr>
            </a:br>
            <a:r>
              <a:rPr lang="en-IN" dirty="0">
                <a:solidFill>
                  <a:schemeClr val="bg1"/>
                </a:solidFill>
              </a:rPr>
              <a:t>The probability of a customer buying all-purpose given that the customer has already preferred butter, poultry &amp; aluminium foil is 0.4217%</a:t>
            </a:r>
            <a:br>
              <a:rPr lang="en-IN" dirty="0">
                <a:solidFill>
                  <a:schemeClr val="bg1"/>
                </a:solidFill>
              </a:rPr>
            </a:br>
            <a:br>
              <a:rPr lang="en-IN" dirty="0">
                <a:solidFill>
                  <a:schemeClr val="bg1"/>
                </a:solidFill>
              </a:rPr>
            </a:br>
            <a:r>
              <a:rPr lang="en-IN" dirty="0">
                <a:solidFill>
                  <a:schemeClr val="bg1"/>
                </a:solidFill>
              </a:rPr>
              <a:t>If a customer has purchased butter, poultry &amp; aluminium foil, we recommend the customer to buy all-purpose too.</a:t>
            </a:r>
            <a:br>
              <a:rPr lang="en-IN" dirty="0">
                <a:solidFill>
                  <a:schemeClr val="bg1"/>
                </a:solidFill>
              </a:rPr>
            </a:br>
            <a:r>
              <a:rPr lang="en-IN" dirty="0">
                <a:solidFill>
                  <a:schemeClr val="bg1"/>
                </a:solidFill>
              </a:rPr>
              <a:t>Probability of this rule being </a:t>
            </a:r>
            <a:r>
              <a:rPr lang="en-IN" dirty="0" err="1">
                <a:solidFill>
                  <a:schemeClr val="bg1"/>
                </a:solidFill>
              </a:rPr>
              <a:t>recoganised</a:t>
            </a:r>
            <a:r>
              <a:rPr lang="en-IN" dirty="0">
                <a:solidFill>
                  <a:schemeClr val="bg1"/>
                </a:solidFill>
              </a:rPr>
              <a:t> in 1.1248%</a:t>
            </a:r>
          </a:p>
        </p:txBody>
      </p:sp>
    </p:spTree>
    <p:extLst>
      <p:ext uri="{BB962C8B-B14F-4D97-AF65-F5344CB8AC3E}">
        <p14:creationId xmlns:p14="http://schemas.microsoft.com/office/powerpoint/2010/main" val="1346080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75DDEE-A024-D2E4-7EF9-3A132276B810}"/>
              </a:ext>
            </a:extLst>
          </p:cNvPr>
          <p:cNvSpPr txBox="1"/>
          <p:nvPr/>
        </p:nvSpPr>
        <p:spPr>
          <a:xfrm>
            <a:off x="363894" y="391886"/>
            <a:ext cx="11168743" cy="6063198"/>
          </a:xfrm>
          <a:prstGeom prst="rect">
            <a:avLst/>
          </a:prstGeom>
          <a:noFill/>
        </p:spPr>
        <p:txBody>
          <a:bodyPr wrap="square" rtlCol="0">
            <a:spAutoFit/>
          </a:bodyPr>
          <a:lstStyle/>
          <a:p>
            <a:r>
              <a:rPr lang="en-IN" sz="2800" i="1" dirty="0"/>
              <a:t>Recommendations : </a:t>
            </a:r>
          </a:p>
          <a:p>
            <a:r>
              <a:rPr lang="en-IN" sz="2000" dirty="0">
                <a:solidFill>
                  <a:schemeClr val="bg1"/>
                </a:solidFill>
              </a:rPr>
              <a:t>Customers who have purchased butter, poultry, aluminum foil together, we can recommend all-purpose, cheeses on an offer as a meal-combo.</a:t>
            </a:r>
            <a:br>
              <a:rPr lang="en-IN" sz="2000" dirty="0">
                <a:solidFill>
                  <a:schemeClr val="bg1"/>
                </a:solidFill>
              </a:rPr>
            </a:br>
            <a:br>
              <a:rPr lang="en-IN" sz="2000" dirty="0">
                <a:solidFill>
                  <a:schemeClr val="bg1"/>
                </a:solidFill>
              </a:rPr>
            </a:br>
            <a:r>
              <a:rPr lang="en-IN" sz="2000" dirty="0">
                <a:solidFill>
                  <a:schemeClr val="bg1"/>
                </a:solidFill>
              </a:rPr>
              <a:t>On purchase of </a:t>
            </a:r>
            <a:r>
              <a:rPr lang="fi-FI" sz="2000" dirty="0">
                <a:solidFill>
                  <a:schemeClr val="bg1"/>
                </a:solidFill>
              </a:rPr>
              <a:t>toilet paper, coffee/tea, aluminum foil, we can recommend butter and bagels as a brekfast-combo</a:t>
            </a:r>
            <a:br>
              <a:rPr lang="fi-FI" sz="2000" dirty="0">
                <a:solidFill>
                  <a:schemeClr val="bg1"/>
                </a:solidFill>
              </a:rPr>
            </a:br>
            <a:br>
              <a:rPr lang="fi-FI" sz="2000" dirty="0">
                <a:solidFill>
                  <a:schemeClr val="bg1"/>
                </a:solidFill>
              </a:rPr>
            </a:br>
            <a:r>
              <a:rPr lang="fi-FI" sz="2000" dirty="0">
                <a:solidFill>
                  <a:schemeClr val="bg1"/>
                </a:solidFill>
              </a:rPr>
              <a:t>Buy-one-get-one-free offer on cereals will increase its sales, which will in-turn increase sales of milk</a:t>
            </a:r>
            <a:br>
              <a:rPr lang="fi-FI" sz="2000" dirty="0">
                <a:solidFill>
                  <a:schemeClr val="bg1"/>
                </a:solidFill>
              </a:rPr>
            </a:br>
            <a:br>
              <a:rPr lang="fi-FI" sz="2000" dirty="0">
                <a:solidFill>
                  <a:schemeClr val="bg1"/>
                </a:solidFill>
              </a:rPr>
            </a:br>
            <a:r>
              <a:rPr lang="fi-FI" sz="2000" dirty="0">
                <a:solidFill>
                  <a:schemeClr val="bg1"/>
                </a:solidFill>
              </a:rPr>
              <a:t>Year long sale on shampoo, laundry detergent, soda and paper towel recommendation can be given. Since these products have high shelf-life, sales of these products are of low frequency. This will help boost the product movement</a:t>
            </a:r>
          </a:p>
          <a:p>
            <a:br>
              <a:rPr lang="fi-FI" sz="2000" dirty="0">
                <a:solidFill>
                  <a:schemeClr val="bg1"/>
                </a:solidFill>
              </a:rPr>
            </a:br>
            <a:r>
              <a:rPr lang="fi-FI" sz="2000" dirty="0">
                <a:solidFill>
                  <a:schemeClr val="bg1"/>
                </a:solidFill>
              </a:rPr>
              <a:t>There are 3 main sets found:</a:t>
            </a:r>
            <a:br>
              <a:rPr lang="fi-FI" sz="2000" dirty="0">
                <a:solidFill>
                  <a:schemeClr val="bg1"/>
                </a:solidFill>
              </a:rPr>
            </a:br>
            <a:r>
              <a:rPr lang="fi-FI" sz="2000" dirty="0">
                <a:solidFill>
                  <a:schemeClr val="bg1"/>
                </a:solidFill>
              </a:rPr>
              <a:t>butter, poultry, aluminum foil</a:t>
            </a:r>
            <a:br>
              <a:rPr lang="fi-FI" sz="2000" dirty="0">
                <a:solidFill>
                  <a:schemeClr val="bg1"/>
                </a:solidFill>
              </a:rPr>
            </a:br>
            <a:r>
              <a:rPr lang="fi-FI" sz="2000" dirty="0">
                <a:solidFill>
                  <a:schemeClr val="bg1"/>
                </a:solidFill>
              </a:rPr>
              <a:t>shampoo, laundry detergent, soda</a:t>
            </a:r>
            <a:br>
              <a:rPr lang="fi-FI" sz="2000" dirty="0">
                <a:solidFill>
                  <a:schemeClr val="bg1"/>
                </a:solidFill>
              </a:rPr>
            </a:br>
            <a:r>
              <a:rPr lang="fi-FI" sz="2000" dirty="0">
                <a:solidFill>
                  <a:schemeClr val="bg1"/>
                </a:solidFill>
              </a:rPr>
              <a:t>toilet paper, coffee/tea, aluminum foil</a:t>
            </a:r>
            <a:br>
              <a:rPr lang="fi-FI" sz="2000" dirty="0">
                <a:solidFill>
                  <a:schemeClr val="bg1"/>
                </a:solidFill>
              </a:rPr>
            </a:br>
            <a:r>
              <a:rPr lang="fi-FI" sz="2000" dirty="0">
                <a:solidFill>
                  <a:schemeClr val="bg1"/>
                </a:solidFill>
              </a:rPr>
              <a:t>On purchase of all these products, a bumper offer on fruits and sandwich loaves can be given</a:t>
            </a:r>
            <a:br>
              <a:rPr lang="fi-FI" sz="2000" dirty="0">
                <a:solidFill>
                  <a:schemeClr val="bg1"/>
                </a:solidFill>
              </a:rPr>
            </a:br>
            <a:r>
              <a:rPr lang="fi-FI" sz="2000" dirty="0">
                <a:solidFill>
                  <a:schemeClr val="bg1"/>
                </a:solidFill>
              </a:rPr>
              <a:t>This will push the least-sold short-shelf-life products and also attract customers</a:t>
            </a:r>
          </a:p>
        </p:txBody>
      </p:sp>
    </p:spTree>
    <p:extLst>
      <p:ext uri="{BB962C8B-B14F-4D97-AF65-F5344CB8AC3E}">
        <p14:creationId xmlns:p14="http://schemas.microsoft.com/office/powerpoint/2010/main" val="128201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A96C-D43D-4C84-B435-B2E58D0CDAB3}"/>
              </a:ext>
            </a:extLst>
          </p:cNvPr>
          <p:cNvSpPr>
            <a:spLocks noGrp="1"/>
          </p:cNvSpPr>
          <p:nvPr>
            <p:ph type="title"/>
          </p:nvPr>
        </p:nvSpPr>
        <p:spPr/>
        <p:txBody>
          <a:bodyPr>
            <a:normAutofit/>
          </a:bodyPr>
          <a:lstStyle/>
          <a:p>
            <a:r>
              <a:rPr lang="en-IN" sz="2800" dirty="0">
                <a:solidFill>
                  <a:schemeClr val="bg1"/>
                </a:solidFill>
                <a:latin typeface="+mn-lt"/>
              </a:rPr>
              <a:t>Index :</a:t>
            </a:r>
          </a:p>
        </p:txBody>
      </p:sp>
      <p:sp>
        <p:nvSpPr>
          <p:cNvPr id="3" name="Content Placeholder 2">
            <a:extLst>
              <a:ext uri="{FF2B5EF4-FFF2-40B4-BE49-F238E27FC236}">
                <a16:creationId xmlns:a16="http://schemas.microsoft.com/office/drawing/2014/main" id="{2E4E657E-F4C1-2914-6A03-B56DE8E41B83}"/>
              </a:ext>
            </a:extLst>
          </p:cNvPr>
          <p:cNvSpPr>
            <a:spLocks noGrp="1"/>
          </p:cNvSpPr>
          <p:nvPr>
            <p:ph idx="1"/>
          </p:nvPr>
        </p:nvSpPr>
        <p:spPr/>
        <p:txBody>
          <a:bodyPr/>
          <a:lstStyle/>
          <a:p>
            <a:r>
              <a:rPr lang="en-IN" sz="2800" i="1" dirty="0"/>
              <a:t>Understanding the available data </a:t>
            </a:r>
          </a:p>
          <a:p>
            <a:r>
              <a:rPr lang="en-IN" sz="2800" i="1" dirty="0"/>
              <a:t>Market Basket Analysis </a:t>
            </a:r>
          </a:p>
          <a:p>
            <a:r>
              <a:rPr lang="en-IN" sz="2800" i="1" dirty="0"/>
              <a:t>KNIME Workflow</a:t>
            </a:r>
          </a:p>
          <a:p>
            <a:r>
              <a:rPr lang="en-IN" sz="2800" i="1" dirty="0"/>
              <a:t>Associations identified </a:t>
            </a:r>
          </a:p>
          <a:p>
            <a:r>
              <a:rPr lang="en-IN" sz="2800" i="1" dirty="0"/>
              <a:t>Recommendations</a:t>
            </a:r>
          </a:p>
          <a:p>
            <a:endParaRPr lang="en-IN" sz="2800" i="1" dirty="0"/>
          </a:p>
          <a:p>
            <a:endParaRPr lang="en-IN" sz="2800" i="1" dirty="0"/>
          </a:p>
          <a:p>
            <a:endParaRPr lang="en-IN" dirty="0"/>
          </a:p>
        </p:txBody>
      </p:sp>
    </p:spTree>
    <p:extLst>
      <p:ext uri="{BB962C8B-B14F-4D97-AF65-F5344CB8AC3E}">
        <p14:creationId xmlns:p14="http://schemas.microsoft.com/office/powerpoint/2010/main" val="181032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D402C1-CE48-9C80-4F7D-8948BF96CE8B}"/>
              </a:ext>
            </a:extLst>
          </p:cNvPr>
          <p:cNvSpPr txBox="1"/>
          <p:nvPr/>
        </p:nvSpPr>
        <p:spPr>
          <a:xfrm>
            <a:off x="734489" y="0"/>
            <a:ext cx="11029808" cy="7568595"/>
          </a:xfrm>
          <a:prstGeom prst="rect">
            <a:avLst/>
          </a:prstGeom>
          <a:noFill/>
        </p:spPr>
        <p:txBody>
          <a:bodyPr wrap="square" rtlCol="0">
            <a:spAutoFit/>
          </a:bodyPr>
          <a:lstStyle/>
          <a:p>
            <a:br>
              <a:rPr lang="en-IN" sz="2800" dirty="0"/>
            </a:br>
            <a:r>
              <a:rPr lang="en-IN" sz="2800" i="1" dirty="0"/>
              <a:t>Understanding the available data :</a:t>
            </a:r>
            <a:br>
              <a:rPr lang="en-IN" sz="2400" dirty="0">
                <a:solidFill>
                  <a:schemeClr val="bg1"/>
                </a:solidFill>
              </a:rPr>
            </a:br>
            <a:br>
              <a:rPr lang="en-IN" sz="2400" dirty="0">
                <a:solidFill>
                  <a:schemeClr val="bg1"/>
                </a:solidFill>
              </a:rPr>
            </a:br>
            <a:r>
              <a:rPr lang="en-IN" sz="2000" dirty="0">
                <a:solidFill>
                  <a:schemeClr val="bg1"/>
                </a:solidFill>
              </a:rPr>
              <a:t>The given data has 3 columns and 20641 rows of entries with no null values.</a:t>
            </a:r>
            <a:br>
              <a:rPr lang="en-IN" sz="2000" dirty="0">
                <a:solidFill>
                  <a:schemeClr val="bg1"/>
                </a:solidFill>
              </a:rPr>
            </a:br>
            <a:r>
              <a:rPr lang="en-IN" sz="2000" dirty="0">
                <a:solidFill>
                  <a:schemeClr val="bg1"/>
                </a:solidFill>
              </a:rPr>
              <a:t>The parameters are a customer’s Date of purchase, OrderID and the Product.</a:t>
            </a:r>
            <a:br>
              <a:rPr lang="en-IN" sz="2000" dirty="0">
                <a:solidFill>
                  <a:schemeClr val="bg1"/>
                </a:solidFill>
              </a:rPr>
            </a:br>
            <a:r>
              <a:rPr lang="en-IN" sz="2000" dirty="0">
                <a:solidFill>
                  <a:schemeClr val="bg1"/>
                </a:solidFill>
              </a:rPr>
              <a:t>The raw data looks something like this: </a:t>
            </a:r>
            <a:br>
              <a:rPr lang="en-IN" sz="2000" dirty="0">
                <a:solidFill>
                  <a:schemeClr val="bg1"/>
                </a:solidFill>
              </a:rPr>
            </a:br>
            <a:br>
              <a:rPr lang="en-IN" sz="2000" dirty="0">
                <a:solidFill>
                  <a:schemeClr val="bg1"/>
                </a:solidFill>
              </a:rPr>
            </a:br>
            <a:br>
              <a:rPr lang="en-IN" sz="2000" dirty="0">
                <a:solidFill>
                  <a:schemeClr val="bg1"/>
                </a:solidFill>
              </a:rPr>
            </a:br>
            <a:br>
              <a:rPr lang="en-IN" sz="2000" dirty="0">
                <a:solidFill>
                  <a:schemeClr val="bg1"/>
                </a:solidFill>
              </a:rPr>
            </a:br>
            <a:br>
              <a:rPr lang="en-IN" sz="2000" dirty="0">
                <a:solidFill>
                  <a:schemeClr val="bg1"/>
                </a:solidFill>
              </a:rPr>
            </a:br>
            <a:br>
              <a:rPr lang="en-IN" sz="2000" dirty="0">
                <a:solidFill>
                  <a:schemeClr val="bg1"/>
                </a:solidFill>
              </a:rPr>
            </a:br>
            <a:br>
              <a:rPr lang="en-IN" sz="2000" dirty="0">
                <a:solidFill>
                  <a:schemeClr val="bg1"/>
                </a:solidFill>
              </a:rPr>
            </a:br>
            <a:br>
              <a:rPr lang="en-IN" sz="2000" dirty="0">
                <a:solidFill>
                  <a:schemeClr val="bg1"/>
                </a:solidFill>
              </a:rPr>
            </a:br>
            <a:r>
              <a:rPr lang="en-IN" sz="2000" dirty="0">
                <a:solidFill>
                  <a:schemeClr val="bg1"/>
                </a:solidFill>
              </a:rPr>
              <a:t>Data can be grouped by OrderID to get a list of Products purchased are the latest date.</a:t>
            </a:r>
            <a:br>
              <a:rPr lang="en-IN" sz="2000" dirty="0">
                <a:solidFill>
                  <a:schemeClr val="bg1"/>
                </a:solidFill>
              </a:rPr>
            </a:br>
            <a:r>
              <a:rPr lang="en-IN" sz="2000" dirty="0">
                <a:solidFill>
                  <a:schemeClr val="bg1"/>
                </a:solidFill>
              </a:rPr>
              <a:t>There are a total of 39 Products available to  the customer, namely:</a:t>
            </a:r>
          </a:p>
          <a:p>
            <a:r>
              <a:rPr kumimoji="0" lang="en-US" altLang="en-US" sz="2000" b="0" i="0" u="none" strike="noStrike" cap="none" normalizeH="0" baseline="0" dirty="0">
                <a:ln>
                  <a:noFill/>
                </a:ln>
                <a:solidFill>
                  <a:schemeClr val="bg1"/>
                </a:solidFill>
                <a:effectLst/>
              </a:rPr>
              <a:t>yogurt, pork, sandwich bags, lunch meat, all- purpose, flour, soda, butter, beef, aluminum foil, dinner rolls, shampoo, mixes, soap, laundry detergent, ice cream, toilet paper, hand soap, waffles, cheeses, milk, dishwashing liquid/detergent, individual meals, cereals, tortillas, spaghetti sauce, ketchup, sandwich loaves, poultry, bagels, eggs, juice, pasta, paper towels, coffee/tea, fruits, sugar </a:t>
            </a:r>
            <a:br>
              <a:rPr kumimoji="0" lang="en-US" altLang="en-US" sz="2000" b="0" i="0" u="none" strike="noStrike" cap="none" normalizeH="0" baseline="0" dirty="0">
                <a:ln>
                  <a:noFill/>
                </a:ln>
                <a:solidFill>
                  <a:schemeClr val="bg1"/>
                </a:solidFill>
                <a:effectLst/>
              </a:rPr>
            </a:br>
            <a:br>
              <a:rPr kumimoji="0" lang="en-US" altLang="en-US" sz="2000" b="0" i="0" u="none" strike="noStrike" cap="none" normalizeH="0" baseline="0" dirty="0">
                <a:ln>
                  <a:noFill/>
                </a:ln>
                <a:solidFill>
                  <a:schemeClr val="bg1"/>
                </a:solidFill>
                <a:effectLst/>
              </a:rPr>
            </a:br>
            <a:br>
              <a:rPr lang="en-IN" sz="1600" dirty="0"/>
            </a:br>
            <a:br>
              <a:rPr lang="en-IN" dirty="0"/>
            </a:br>
            <a:endParaRPr lang="en-IN" dirty="0"/>
          </a:p>
        </p:txBody>
      </p:sp>
      <p:sp>
        <p:nvSpPr>
          <p:cNvPr id="3" name="Rectangle 1">
            <a:extLst>
              <a:ext uri="{FF2B5EF4-FFF2-40B4-BE49-F238E27FC236}">
                <a16:creationId xmlns:a16="http://schemas.microsoft.com/office/drawing/2014/main" id="{51A380D5-73DA-DCE3-6DD0-85E814AC4AF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978D96E-8451-D5EC-5A94-F05DEBFA2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089" y="2488967"/>
            <a:ext cx="2385267" cy="1585097"/>
          </a:xfrm>
          <a:prstGeom prst="rect">
            <a:avLst/>
          </a:prstGeom>
        </p:spPr>
      </p:pic>
    </p:spTree>
    <p:extLst>
      <p:ext uri="{BB962C8B-B14F-4D97-AF65-F5344CB8AC3E}">
        <p14:creationId xmlns:p14="http://schemas.microsoft.com/office/powerpoint/2010/main" val="359907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14DC0C-D73F-3F1C-D48D-F650533D8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650" y="2064774"/>
            <a:ext cx="6682016" cy="4505270"/>
          </a:xfrm>
          <a:prstGeom prst="rect">
            <a:avLst/>
          </a:prstGeom>
        </p:spPr>
      </p:pic>
      <p:sp>
        <p:nvSpPr>
          <p:cNvPr id="4" name="TextBox 3">
            <a:extLst>
              <a:ext uri="{FF2B5EF4-FFF2-40B4-BE49-F238E27FC236}">
                <a16:creationId xmlns:a16="http://schemas.microsoft.com/office/drawing/2014/main" id="{6CD63237-4A7C-95FA-B81C-5BE782315E0D}"/>
              </a:ext>
            </a:extLst>
          </p:cNvPr>
          <p:cNvSpPr txBox="1"/>
          <p:nvPr/>
        </p:nvSpPr>
        <p:spPr>
          <a:xfrm>
            <a:off x="511277" y="287956"/>
            <a:ext cx="11169446" cy="1200329"/>
          </a:xfrm>
          <a:prstGeom prst="rect">
            <a:avLst/>
          </a:prstGeom>
          <a:noFill/>
        </p:spPr>
        <p:txBody>
          <a:bodyPr wrap="square" rtlCol="0">
            <a:spAutoFit/>
          </a:bodyPr>
          <a:lstStyle/>
          <a:p>
            <a:r>
              <a:rPr lang="en-IN" dirty="0">
                <a:solidFill>
                  <a:schemeClr val="bg1"/>
                </a:solidFill>
              </a:rPr>
              <a:t>At the higher end, OrderID 226 has total of 34 purchased Products </a:t>
            </a:r>
            <a:br>
              <a:rPr lang="en-IN" dirty="0">
                <a:solidFill>
                  <a:schemeClr val="bg1"/>
                </a:solidFill>
              </a:rPr>
            </a:br>
            <a:r>
              <a:rPr lang="en-IN" dirty="0">
                <a:solidFill>
                  <a:schemeClr val="bg1"/>
                </a:solidFill>
              </a:rPr>
              <a:t>At the lower end, OrderIDs 408, 1139 have total of 3 purchased Products </a:t>
            </a:r>
            <a:br>
              <a:rPr lang="en-IN" dirty="0">
                <a:solidFill>
                  <a:schemeClr val="bg1"/>
                </a:solidFill>
              </a:rPr>
            </a:br>
            <a:r>
              <a:rPr lang="en-IN" dirty="0">
                <a:solidFill>
                  <a:schemeClr val="bg1"/>
                </a:solidFill>
              </a:rPr>
              <a:t>The difference is greater than 10 folds of lowest count.</a:t>
            </a:r>
            <a:br>
              <a:rPr lang="en-IN" dirty="0">
                <a:solidFill>
                  <a:schemeClr val="bg1"/>
                </a:solidFill>
              </a:rPr>
            </a:br>
            <a:r>
              <a:rPr lang="en-IN" dirty="0">
                <a:solidFill>
                  <a:schemeClr val="bg1"/>
                </a:solidFill>
              </a:rPr>
              <a:t>Customers with small basket size can be targeted to improve business.</a:t>
            </a:r>
          </a:p>
        </p:txBody>
      </p:sp>
    </p:spTree>
    <p:extLst>
      <p:ext uri="{BB962C8B-B14F-4D97-AF65-F5344CB8AC3E}">
        <p14:creationId xmlns:p14="http://schemas.microsoft.com/office/powerpoint/2010/main" val="271900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E6018D-5297-E2E3-FA4A-27C348F41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378" y="2158295"/>
            <a:ext cx="8575804" cy="4473563"/>
          </a:xfrm>
          <a:prstGeom prst="rect">
            <a:avLst/>
          </a:prstGeom>
        </p:spPr>
      </p:pic>
      <p:sp>
        <p:nvSpPr>
          <p:cNvPr id="4" name="TextBox 3">
            <a:extLst>
              <a:ext uri="{FF2B5EF4-FFF2-40B4-BE49-F238E27FC236}">
                <a16:creationId xmlns:a16="http://schemas.microsoft.com/office/drawing/2014/main" id="{7182AEC3-6AE9-D20D-E3B5-51BE014EB974}"/>
              </a:ext>
            </a:extLst>
          </p:cNvPr>
          <p:cNvSpPr txBox="1"/>
          <p:nvPr/>
        </p:nvSpPr>
        <p:spPr>
          <a:xfrm>
            <a:off x="717755" y="226142"/>
            <a:ext cx="11320809" cy="1754326"/>
          </a:xfrm>
          <a:prstGeom prst="rect">
            <a:avLst/>
          </a:prstGeom>
          <a:noFill/>
        </p:spPr>
        <p:txBody>
          <a:bodyPr wrap="square" rtlCol="0">
            <a:spAutoFit/>
          </a:bodyPr>
          <a:lstStyle/>
          <a:p>
            <a:r>
              <a:rPr lang="en-IN" dirty="0">
                <a:solidFill>
                  <a:schemeClr val="bg1"/>
                </a:solidFill>
              </a:rPr>
              <a:t>Out of the 39 Product types available at the store,</a:t>
            </a:r>
            <a:br>
              <a:rPr lang="en-IN" dirty="0">
                <a:solidFill>
                  <a:schemeClr val="bg1"/>
                </a:solidFill>
              </a:rPr>
            </a:br>
            <a:r>
              <a:rPr lang="en-IN" dirty="0">
                <a:solidFill>
                  <a:schemeClr val="bg1"/>
                </a:solidFill>
              </a:rPr>
              <a:t>Poultry is sold highest with a count of 640</a:t>
            </a:r>
            <a:br>
              <a:rPr lang="en-IN" dirty="0">
                <a:solidFill>
                  <a:schemeClr val="bg1"/>
                </a:solidFill>
              </a:rPr>
            </a:br>
            <a:r>
              <a:rPr lang="en-IN" dirty="0">
                <a:solidFill>
                  <a:schemeClr val="bg1"/>
                </a:solidFill>
              </a:rPr>
              <a:t>Hand Soap is sold the least with a count 502</a:t>
            </a:r>
            <a:br>
              <a:rPr lang="en-IN" dirty="0">
                <a:solidFill>
                  <a:schemeClr val="bg1"/>
                </a:solidFill>
              </a:rPr>
            </a:br>
            <a:r>
              <a:rPr lang="en-IN" dirty="0">
                <a:solidFill>
                  <a:schemeClr val="bg1"/>
                </a:solidFill>
              </a:rPr>
              <a:t>The drop is not very steep, indicating good choice of items available to the customers.</a:t>
            </a:r>
            <a:br>
              <a:rPr lang="en-IN" dirty="0">
                <a:solidFill>
                  <a:schemeClr val="bg1"/>
                </a:solidFill>
              </a:rPr>
            </a:br>
            <a:r>
              <a:rPr lang="en-IN" dirty="0">
                <a:solidFill>
                  <a:schemeClr val="bg1"/>
                </a:solidFill>
              </a:rPr>
              <a:t>The second highest selling product is the Soda with count of 597</a:t>
            </a:r>
            <a:br>
              <a:rPr lang="en-IN" dirty="0">
                <a:solidFill>
                  <a:schemeClr val="bg1"/>
                </a:solidFill>
              </a:rPr>
            </a:br>
            <a:r>
              <a:rPr lang="en-IN" dirty="0">
                <a:solidFill>
                  <a:schemeClr val="bg1"/>
                </a:solidFill>
              </a:rPr>
              <a:t>The drop from highest to second-highest selling product is pretty significant and can be targeted</a:t>
            </a:r>
          </a:p>
        </p:txBody>
      </p:sp>
    </p:spTree>
    <p:extLst>
      <p:ext uri="{BB962C8B-B14F-4D97-AF65-F5344CB8AC3E}">
        <p14:creationId xmlns:p14="http://schemas.microsoft.com/office/powerpoint/2010/main" val="348209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EAF4CE-CD9D-D7BB-ECEE-8C526563A44E}"/>
              </a:ext>
            </a:extLst>
          </p:cNvPr>
          <p:cNvSpPr txBox="1"/>
          <p:nvPr/>
        </p:nvSpPr>
        <p:spPr>
          <a:xfrm>
            <a:off x="540774" y="304800"/>
            <a:ext cx="11120284" cy="1754326"/>
          </a:xfrm>
          <a:prstGeom prst="rect">
            <a:avLst/>
          </a:prstGeom>
          <a:noFill/>
        </p:spPr>
        <p:txBody>
          <a:bodyPr wrap="square" rtlCol="0">
            <a:spAutoFit/>
          </a:bodyPr>
          <a:lstStyle/>
          <a:p>
            <a:r>
              <a:rPr lang="en-IN" dirty="0">
                <a:solidFill>
                  <a:schemeClr val="bg1"/>
                </a:solidFill>
              </a:rPr>
              <a:t>The below graph shows monthly sales</a:t>
            </a:r>
            <a:br>
              <a:rPr lang="en-IN" dirty="0">
                <a:solidFill>
                  <a:schemeClr val="bg1"/>
                </a:solidFill>
              </a:rPr>
            </a:br>
            <a:r>
              <a:rPr lang="en-IN" dirty="0">
                <a:solidFill>
                  <a:schemeClr val="bg1"/>
                </a:solidFill>
              </a:rPr>
              <a:t>There’s an upward trend in sales during the months of  March-April, June-Sept</a:t>
            </a:r>
            <a:br>
              <a:rPr lang="en-IN" dirty="0">
                <a:solidFill>
                  <a:schemeClr val="bg1"/>
                </a:solidFill>
              </a:rPr>
            </a:br>
            <a:r>
              <a:rPr lang="en-IN" dirty="0">
                <a:solidFill>
                  <a:schemeClr val="bg1"/>
                </a:solidFill>
              </a:rPr>
              <a:t>The good sales always drop from May</a:t>
            </a:r>
            <a:br>
              <a:rPr lang="en-IN" dirty="0">
                <a:solidFill>
                  <a:schemeClr val="bg1"/>
                </a:solidFill>
              </a:rPr>
            </a:br>
            <a:r>
              <a:rPr lang="en-IN" dirty="0">
                <a:solidFill>
                  <a:schemeClr val="bg1"/>
                </a:solidFill>
              </a:rPr>
              <a:t>There’s no other significant repetitive pattern to recognise</a:t>
            </a:r>
            <a:br>
              <a:rPr lang="en-IN" dirty="0">
                <a:solidFill>
                  <a:schemeClr val="bg1"/>
                </a:solidFill>
              </a:rPr>
            </a:br>
            <a:r>
              <a:rPr lang="en-IN" dirty="0">
                <a:solidFill>
                  <a:schemeClr val="bg1"/>
                </a:solidFill>
              </a:rPr>
              <a:t>Over all, monthly sales has a declining trend line</a:t>
            </a:r>
            <a:br>
              <a:rPr lang="en-IN" dirty="0"/>
            </a:br>
            <a:endParaRPr lang="en-IN" dirty="0"/>
          </a:p>
        </p:txBody>
      </p:sp>
      <p:pic>
        <p:nvPicPr>
          <p:cNvPr id="6" name="Picture 5">
            <a:extLst>
              <a:ext uri="{FF2B5EF4-FFF2-40B4-BE49-F238E27FC236}">
                <a16:creationId xmlns:a16="http://schemas.microsoft.com/office/drawing/2014/main" id="{2D712757-1E18-A7D0-585B-960AFFB3B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77" y="2127953"/>
            <a:ext cx="9684264" cy="4425247"/>
          </a:xfrm>
          <a:prstGeom prst="rect">
            <a:avLst/>
          </a:prstGeom>
        </p:spPr>
      </p:pic>
    </p:spTree>
    <p:extLst>
      <p:ext uri="{BB962C8B-B14F-4D97-AF65-F5344CB8AC3E}">
        <p14:creationId xmlns:p14="http://schemas.microsoft.com/office/powerpoint/2010/main" val="326291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561D3C-3E4E-28C3-1201-A5DA4C534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162" y="1877962"/>
            <a:ext cx="9487005" cy="4599782"/>
          </a:xfrm>
          <a:prstGeom prst="rect">
            <a:avLst/>
          </a:prstGeom>
        </p:spPr>
      </p:pic>
      <p:sp>
        <p:nvSpPr>
          <p:cNvPr id="4" name="TextBox 3">
            <a:extLst>
              <a:ext uri="{FF2B5EF4-FFF2-40B4-BE49-F238E27FC236}">
                <a16:creationId xmlns:a16="http://schemas.microsoft.com/office/drawing/2014/main" id="{C0D3FE1E-289B-452F-25D8-2FBFF1609B86}"/>
              </a:ext>
            </a:extLst>
          </p:cNvPr>
          <p:cNvSpPr txBox="1"/>
          <p:nvPr/>
        </p:nvSpPr>
        <p:spPr>
          <a:xfrm>
            <a:off x="363794" y="167148"/>
            <a:ext cx="11149780" cy="923330"/>
          </a:xfrm>
          <a:prstGeom prst="rect">
            <a:avLst/>
          </a:prstGeom>
          <a:noFill/>
        </p:spPr>
        <p:txBody>
          <a:bodyPr wrap="square" rtlCol="0">
            <a:spAutoFit/>
          </a:bodyPr>
          <a:lstStyle/>
          <a:p>
            <a:r>
              <a:rPr lang="en-IN" dirty="0">
                <a:solidFill>
                  <a:schemeClr val="bg1"/>
                </a:solidFill>
              </a:rPr>
              <a:t>Quarterly sales for the store improved from 2018 Q2 – 2019 Q1 and faced decrement from there</a:t>
            </a:r>
            <a:br>
              <a:rPr lang="en-IN" dirty="0">
                <a:solidFill>
                  <a:schemeClr val="bg1"/>
                </a:solidFill>
              </a:rPr>
            </a:br>
            <a:r>
              <a:rPr lang="en-IN" dirty="0">
                <a:solidFill>
                  <a:schemeClr val="bg1"/>
                </a:solidFill>
              </a:rPr>
              <a:t>The over all look of quarterly sales in declining</a:t>
            </a:r>
            <a:br>
              <a:rPr lang="en-IN" dirty="0">
                <a:solidFill>
                  <a:schemeClr val="bg1"/>
                </a:solidFill>
              </a:rPr>
            </a:br>
            <a:r>
              <a:rPr lang="en-IN" dirty="0">
                <a:solidFill>
                  <a:schemeClr val="bg1"/>
                </a:solidFill>
              </a:rPr>
              <a:t>The drop is steeper than monthly sales</a:t>
            </a:r>
          </a:p>
        </p:txBody>
      </p:sp>
    </p:spTree>
    <p:extLst>
      <p:ext uri="{BB962C8B-B14F-4D97-AF65-F5344CB8AC3E}">
        <p14:creationId xmlns:p14="http://schemas.microsoft.com/office/powerpoint/2010/main" val="322670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A0EA2E-803F-68E9-9CF9-2D7117509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891" y="1862716"/>
            <a:ext cx="8876218" cy="4690484"/>
          </a:xfrm>
          <a:prstGeom prst="rect">
            <a:avLst/>
          </a:prstGeom>
        </p:spPr>
      </p:pic>
      <p:sp>
        <p:nvSpPr>
          <p:cNvPr id="4" name="TextBox 3">
            <a:extLst>
              <a:ext uri="{FF2B5EF4-FFF2-40B4-BE49-F238E27FC236}">
                <a16:creationId xmlns:a16="http://schemas.microsoft.com/office/drawing/2014/main" id="{18816C02-BA88-5378-194B-32D256ADFFB9}"/>
              </a:ext>
            </a:extLst>
          </p:cNvPr>
          <p:cNvSpPr txBox="1"/>
          <p:nvPr/>
        </p:nvSpPr>
        <p:spPr>
          <a:xfrm>
            <a:off x="255639" y="304800"/>
            <a:ext cx="11395587" cy="923330"/>
          </a:xfrm>
          <a:prstGeom prst="rect">
            <a:avLst/>
          </a:prstGeom>
          <a:noFill/>
        </p:spPr>
        <p:txBody>
          <a:bodyPr wrap="square" rtlCol="0">
            <a:spAutoFit/>
          </a:bodyPr>
          <a:lstStyle/>
          <a:p>
            <a:r>
              <a:rPr lang="en-IN" dirty="0">
                <a:solidFill>
                  <a:schemeClr val="bg1"/>
                </a:solidFill>
              </a:rPr>
              <a:t>The business has insignificant drop from 2018-2019</a:t>
            </a:r>
            <a:br>
              <a:rPr lang="en-IN" dirty="0">
                <a:solidFill>
                  <a:schemeClr val="bg1"/>
                </a:solidFill>
              </a:rPr>
            </a:br>
            <a:r>
              <a:rPr lang="en-IN" dirty="0">
                <a:solidFill>
                  <a:schemeClr val="bg1"/>
                </a:solidFill>
              </a:rPr>
              <a:t>But there is a very significant business drop in the year 2019 towards the beginning of 2020.</a:t>
            </a:r>
            <a:br>
              <a:rPr lang="en-IN" dirty="0">
                <a:solidFill>
                  <a:schemeClr val="bg1"/>
                </a:solidFill>
              </a:rPr>
            </a:br>
            <a:r>
              <a:rPr lang="en-IN" dirty="0">
                <a:solidFill>
                  <a:schemeClr val="bg1"/>
                </a:solidFill>
              </a:rPr>
              <a:t>Overall, the business is not doing well</a:t>
            </a:r>
          </a:p>
        </p:txBody>
      </p:sp>
    </p:spTree>
    <p:extLst>
      <p:ext uri="{BB962C8B-B14F-4D97-AF65-F5344CB8AC3E}">
        <p14:creationId xmlns:p14="http://schemas.microsoft.com/office/powerpoint/2010/main" val="92759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AD008B-6AEE-DB83-77A9-1C60F269C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949" y="2163229"/>
            <a:ext cx="8608559" cy="4555014"/>
          </a:xfrm>
          <a:prstGeom prst="rect">
            <a:avLst/>
          </a:prstGeom>
        </p:spPr>
      </p:pic>
      <p:sp>
        <p:nvSpPr>
          <p:cNvPr id="4" name="TextBox 3">
            <a:extLst>
              <a:ext uri="{FF2B5EF4-FFF2-40B4-BE49-F238E27FC236}">
                <a16:creationId xmlns:a16="http://schemas.microsoft.com/office/drawing/2014/main" id="{9595999A-F8A2-ADEC-6EE2-0491055A6F0E}"/>
              </a:ext>
            </a:extLst>
          </p:cNvPr>
          <p:cNvSpPr txBox="1"/>
          <p:nvPr/>
        </p:nvSpPr>
        <p:spPr>
          <a:xfrm>
            <a:off x="589934" y="245806"/>
            <a:ext cx="11356259" cy="1754326"/>
          </a:xfrm>
          <a:prstGeom prst="rect">
            <a:avLst/>
          </a:prstGeom>
          <a:noFill/>
        </p:spPr>
        <p:txBody>
          <a:bodyPr wrap="square" rtlCol="0">
            <a:spAutoFit/>
          </a:bodyPr>
          <a:lstStyle/>
          <a:p>
            <a:r>
              <a:rPr lang="en-IN" dirty="0">
                <a:solidFill>
                  <a:schemeClr val="bg1"/>
                </a:solidFill>
              </a:rPr>
              <a:t>Yearly sales of products is shown below</a:t>
            </a:r>
            <a:br>
              <a:rPr lang="en-IN" dirty="0">
                <a:solidFill>
                  <a:schemeClr val="bg1"/>
                </a:solidFill>
              </a:rPr>
            </a:br>
            <a:r>
              <a:rPr lang="en-IN" dirty="0">
                <a:solidFill>
                  <a:schemeClr val="bg1"/>
                </a:solidFill>
              </a:rPr>
              <a:t>Poultry has highest sales and hand soap has the least sales through out</a:t>
            </a:r>
            <a:br>
              <a:rPr lang="en-IN" dirty="0">
                <a:solidFill>
                  <a:schemeClr val="bg1"/>
                </a:solidFill>
              </a:rPr>
            </a:br>
            <a:r>
              <a:rPr lang="en-IN" dirty="0">
                <a:solidFill>
                  <a:schemeClr val="bg1"/>
                </a:solidFill>
              </a:rPr>
              <a:t>Sales of Soda, Cereals, Paper towels, Flour , Beef, Sugar, Fruits, Hand soap and more have declined from 2018 to 2019</a:t>
            </a:r>
            <a:br>
              <a:rPr lang="en-IN" dirty="0">
                <a:solidFill>
                  <a:schemeClr val="bg1"/>
                </a:solidFill>
              </a:rPr>
            </a:br>
            <a:r>
              <a:rPr lang="en-IN" dirty="0">
                <a:solidFill>
                  <a:schemeClr val="bg1"/>
                </a:solidFill>
              </a:rPr>
              <a:t>Products like Poultry, Ice cream, Cheeses, Coffee/Tea have stable sales</a:t>
            </a:r>
            <a:br>
              <a:rPr lang="en-IN" dirty="0">
                <a:solidFill>
                  <a:schemeClr val="bg1"/>
                </a:solidFill>
              </a:rPr>
            </a:br>
            <a:r>
              <a:rPr lang="en-IN" dirty="0">
                <a:solidFill>
                  <a:schemeClr val="bg1"/>
                </a:solidFill>
              </a:rPr>
              <a:t>There are no improvement in product sales seen</a:t>
            </a:r>
            <a:br>
              <a:rPr lang="en-IN" dirty="0">
                <a:solidFill>
                  <a:schemeClr val="bg1"/>
                </a:solidFill>
              </a:rPr>
            </a:br>
            <a:r>
              <a:rPr lang="en-IN" dirty="0">
                <a:solidFill>
                  <a:schemeClr val="bg1"/>
                </a:solidFill>
              </a:rPr>
              <a:t>This is a bad indication of business</a:t>
            </a:r>
          </a:p>
        </p:txBody>
      </p:sp>
    </p:spTree>
    <p:extLst>
      <p:ext uri="{BB962C8B-B14F-4D97-AF65-F5344CB8AC3E}">
        <p14:creationId xmlns:p14="http://schemas.microsoft.com/office/powerpoint/2010/main" val="3729995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1290</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Inter</vt:lpstr>
      <vt:lpstr>Office Theme</vt:lpstr>
      <vt:lpstr>Market and Retail Analytics - 2</vt:lpstr>
      <vt:lpstr>Index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and Retail Analytics - 2</dc:title>
  <dc:creator>sanjana m</dc:creator>
  <cp:lastModifiedBy>sanjana m</cp:lastModifiedBy>
  <cp:revision>6</cp:revision>
  <dcterms:created xsi:type="dcterms:W3CDTF">2023-03-11T07:34:34Z</dcterms:created>
  <dcterms:modified xsi:type="dcterms:W3CDTF">2023-03-11T12:18:52Z</dcterms:modified>
</cp:coreProperties>
</file>