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8D751-DDFC-42BD-94E9-FA2D2B2A21CE}" v="27" dt="2020-02-11T02:49:17.841"/>
    <p1510:client id="{8E67A5B3-F5C2-49CB-BF8C-C5B9A9A96B86}" v="520" dt="2020-02-11T02:43:41.570"/>
    <p1510:client id="{CC1A3191-0E47-4CE4-B423-C55BE2506024}" v="829" dt="2020-02-11T07:53:57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21F5-BDD4-4AD6-8511-91DE9CF7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2E0AC-8634-41EC-926A-D696D64DC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6C66-E1C1-4964-920C-58ABB6FA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2585-B9B8-4F02-971D-24067A20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1B29-7D6B-4FC9-A5B2-651D8C40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5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BA62-1117-4EA4-A977-1D8866B7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37D5D-FF12-4A79-BD62-F3E3A5A41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806C-92CD-4D1F-B4EA-3D70BBA2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B533-99DE-4428-A2B2-56D73815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8169-6C02-404E-9283-1BE3F3D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D54DC-FEF6-4883-A8C6-F937B9069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B4D3E-DAE6-4C8E-9C85-C99658A1B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468EA-AEAD-4741-B0B8-F204C25E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393C-0DB7-422A-B36F-634FC7FB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ABF1-B7EB-4390-B921-8B19F3B9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10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AFCE-F56E-4423-AF7B-BEFE8AC7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51EE-8731-4B5E-AA69-3CB9A6222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390F-87AA-4674-B49E-8ED0CCBE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895F-76B0-478D-A167-BA9E6ECD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F67E-872E-4C2C-9A65-1A0DEBC5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92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B80-AF57-40F4-9439-610BE520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9AA85-4206-4D2C-A248-301DFD67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412A-66CD-4E7C-AF44-4C136C27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5D6D-CE31-4F15-AC2E-E6858E9E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F031-C692-45ED-82B6-983C6BD7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91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618D-61BF-489F-802C-406DD3EB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74D-218F-4DE6-AEB2-0E7B1778D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290C8-5648-45CB-8D73-320F3BCBD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2764D-CB70-4344-AF93-EB79C45C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7325B-B6EB-4D6E-8304-DD4E442A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4857E-C0EA-4D1B-8EDD-249A9EB1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18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49A-A05A-42E9-9BE6-9EFF4B4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8445B-D212-4A3C-A9EF-42F8C4B8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317E8-04DA-4962-882A-B95CFC2C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4CB4A-2A85-4689-A421-5E987FA37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06723-9B44-4F8A-9AF3-D1E330F3B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F69A2-4110-4ACB-960B-E85F8289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72195-4E5C-44EA-AE08-9F3A1F6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A1EFD-5BC6-4563-9FF3-5000E348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43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7C60-6C4F-47B4-9314-D340CA31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415AF-12C1-40C1-9AA2-3AE8F1C8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56476-E9D6-4B00-9BAA-55EAF853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2CA7B-CEBA-4659-A0A0-EFB66CE5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349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E454E-297E-4D12-971C-D81CED8E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C8283-19CB-4AC8-8CAD-B3B8B302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7BE65-EAFB-43E6-BE8A-A2384D6E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86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FCB5-FC55-4F25-BF36-00F7CE0A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9098-8EF0-4AB1-827D-21BF1C73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807D-08DE-481C-B302-8F3B3BB7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41A41-02FA-41D8-B402-BC53F3BB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C20B5-5E0D-4A84-9692-20874260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B750-AE6D-44E7-AAC3-1E406E2C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79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D426-5CAB-49D6-9D00-1B61A714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30352-9EDB-443F-95A2-F203FC95F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C7642-6289-4646-A7C6-223AB7D6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A11A0-3615-483A-A215-1A29B30F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B22B-5FCD-4F71-99BE-0437EE34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A5752-4F42-43A5-AD78-0C305E71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29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C2DFA-896E-4B4E-9BF0-5CA4F133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8AA4-6D74-47ED-8E0C-5FC968C30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A5AF-FE79-4C8C-800D-D05DB392C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596B-29EC-44CC-A6A4-B04BA2E1DA4A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69AA-A40A-487D-9AED-AA2D62E3D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B2D9-CB16-4B51-AEC1-F9E3CBBE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9EB3-F3C6-453D-A3E1-E72DB5C3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maguerero/automated-chess-board-50ca0f?ref=user&amp;ref_id=313008&amp;offset=2" TargetMode="External"/><Relationship Id="rId7" Type="http://schemas.openxmlformats.org/officeDocument/2006/relationships/hyperlink" Target="https://www.hackster.io/Moustafaidris97/automated-chess-piece-mover-39c7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osrjournals.org/iosr-jeee/Papers/Vol9-issue6/Version-1/A09610104.pdf" TargetMode="External"/><Relationship Id="rId5" Type="http://schemas.openxmlformats.org/officeDocument/2006/relationships/hyperlink" Target="https://www.hackster.io/maguerero/automated-chess-board-50ca0f" TargetMode="External"/><Relationship Id="rId4" Type="http://schemas.openxmlformats.org/officeDocument/2006/relationships/hyperlink" Target="https://create.arduino.cc/projecthub/Maxchess/wooden-chess-board-with-piece-recognition-872ff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D8E6CD-B8C8-4220-A1B7-5A5896CA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4248"/>
            <a:ext cx="9144000" cy="2043333"/>
          </a:xfrm>
        </p:spPr>
        <p:txBody>
          <a:bodyPr>
            <a:normAutofit fontScale="25000" lnSpcReduction="20000"/>
          </a:bodyPr>
          <a:lstStyle/>
          <a:p>
            <a:r>
              <a:rPr lang="en-IN" sz="14400">
                <a:latin typeface="Harry P" panose="00000400000000000000" pitchFamily="2" charset="0"/>
              </a:rPr>
              <a:t>Team</a:t>
            </a:r>
            <a:endParaRPr lang="en-IN" sz="14400" b="0">
              <a:effectLst/>
              <a:latin typeface="Harry P" panose="00000400000000000000" pitchFamily="2" charset="0"/>
            </a:endParaRPr>
          </a:p>
          <a:p>
            <a:r>
              <a:rPr lang="en-IN" sz="14400">
                <a:latin typeface="Harry P" panose="00000400000000000000" pitchFamily="2" charset="0"/>
              </a:rPr>
              <a:t>Sanjana Nalawade</a:t>
            </a:r>
            <a:endParaRPr lang="en-IN" sz="14400" b="0">
              <a:effectLst/>
              <a:latin typeface="Harry P" panose="00000400000000000000" pitchFamily="2" charset="0"/>
            </a:endParaRPr>
          </a:p>
          <a:p>
            <a:r>
              <a:rPr lang="en-IN" sz="14400">
                <a:latin typeface="Harry P" panose="00000400000000000000" pitchFamily="2" charset="0"/>
              </a:rPr>
              <a:t>Soundarya Nevrekar</a:t>
            </a:r>
            <a:endParaRPr lang="en-IN" sz="14400" b="0">
              <a:effectLst/>
              <a:latin typeface="Harry P" panose="00000400000000000000" pitchFamily="2" charset="0"/>
            </a:endParaRPr>
          </a:p>
          <a:p>
            <a:r>
              <a:rPr lang="en-IN" sz="14400">
                <a:latin typeface="Harry P" panose="00000400000000000000" pitchFamily="2" charset="0"/>
              </a:rPr>
              <a:t>Jahnavi Naik</a:t>
            </a:r>
            <a:endParaRPr lang="en-IN" sz="14400" b="0">
              <a:effectLst/>
              <a:latin typeface="Harry P" panose="00000400000000000000" pitchFamily="2" charset="0"/>
            </a:endParaRPr>
          </a:p>
          <a:p>
            <a:br>
              <a:rPr lang="en-IN"/>
            </a:br>
            <a:endParaRPr lang="en-IN"/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9F192D42-E37C-402F-B356-450326F78172}"/>
              </a:ext>
            </a:extLst>
          </p:cNvPr>
          <p:cNvSpPr/>
          <p:nvPr/>
        </p:nvSpPr>
        <p:spPr>
          <a:xfrm>
            <a:off x="879895" y="2497347"/>
            <a:ext cx="2401017" cy="3220526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52A4DA7E-7434-47E6-BB6B-CFC31E31E1CA}"/>
              </a:ext>
            </a:extLst>
          </p:cNvPr>
          <p:cNvSpPr/>
          <p:nvPr/>
        </p:nvSpPr>
        <p:spPr>
          <a:xfrm flipH="1">
            <a:off x="8902459" y="2497346"/>
            <a:ext cx="2300379" cy="3220526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E0706-0A2D-4320-9829-5F60F3E77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1101" y="-1111243"/>
            <a:ext cx="8613938" cy="468001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61BBD8F-7E96-4068-9B53-C0E12916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686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9600" dirty="0">
                <a:latin typeface="Harry P" panose="00000400000000000000" pitchFamily="2" charset="0"/>
              </a:rPr>
              <a:t>Automated Chess </a:t>
            </a:r>
            <a:br>
              <a:rPr lang="en-IN" sz="9600" dirty="0">
                <a:latin typeface="Harry P" panose="00000400000000000000" pitchFamily="2" charset="0"/>
              </a:rPr>
            </a:br>
            <a:r>
              <a:rPr lang="en-IN" sz="9600" dirty="0">
                <a:latin typeface="Harry P" panose="00000400000000000000" pitchFamily="2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811836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D8E6CD-B8C8-4220-A1B7-5A5896CA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474" y="450167"/>
            <a:ext cx="9144000" cy="604910"/>
          </a:xfrm>
        </p:spPr>
        <p:txBody>
          <a:bodyPr>
            <a:normAutofit fontScale="25000" lnSpcReduction="20000"/>
          </a:bodyPr>
          <a:lstStyle/>
          <a:p>
            <a:r>
              <a:rPr lang="en-IN" sz="26400">
                <a:latin typeface="Harry P" panose="00000400000000000000" pitchFamily="2" charset="0"/>
              </a:rPr>
              <a:t>References</a:t>
            </a:r>
            <a:r>
              <a:rPr lang="en-IN" sz="26400"/>
              <a:t> </a:t>
            </a:r>
            <a:endParaRPr lang="en-IN" sz="26400" b="0">
              <a:effectLst/>
              <a:latin typeface="Harry P" panose="00000400000000000000" pitchFamily="2" charset="0"/>
            </a:endParaRPr>
          </a:p>
          <a:p>
            <a:br>
              <a:rPr lang="en-IN" sz="9600"/>
            </a:br>
            <a:endParaRPr lang="en-IN" sz="19200" b="0">
              <a:effectLst/>
              <a:latin typeface="Harry P" panose="00000400000000000000" pitchFamily="2" charset="0"/>
            </a:endParaRPr>
          </a:p>
          <a:p>
            <a:br>
              <a:rPr lang="en-IN" sz="6600"/>
            </a:br>
            <a:endParaRPr lang="en-IN" sz="6600" b="0">
              <a:effectLst/>
              <a:latin typeface="Harry P" panose="00000400000000000000" pitchFamily="2" charset="0"/>
            </a:endParaRPr>
          </a:p>
          <a:p>
            <a:br>
              <a:rPr lang="en-IN" sz="6600"/>
            </a:br>
            <a:endParaRPr lang="en-IN" sz="6600" b="0">
              <a:effectLst/>
              <a:latin typeface="Harry P" panose="00000400000000000000" pitchFamily="2" charset="0"/>
            </a:endParaRPr>
          </a:p>
          <a:p>
            <a:br>
              <a:rPr lang="en-IN"/>
            </a:br>
            <a:br>
              <a:rPr lang="en-IN"/>
            </a:br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4EE03-0195-4B10-A665-2580044B1AFE}"/>
              </a:ext>
            </a:extLst>
          </p:cNvPr>
          <p:cNvSpPr txBox="1"/>
          <p:nvPr/>
        </p:nvSpPr>
        <p:spPr>
          <a:xfrm>
            <a:off x="1622474" y="1308296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[1] Automated Chess Board</a:t>
            </a:r>
          </a:p>
          <a:p>
            <a:r>
              <a:rPr lang="en-IN"/>
              <a:t> </a:t>
            </a:r>
            <a:r>
              <a:rPr lang="en-IN" u="sng">
                <a:hlinkClick r:id="rId3"/>
              </a:rPr>
              <a:t>https://create.arduino.cc/projecthub/maguerero/automated-chess-board-50ca0f?ref=user&amp;ref_id=313008&amp;offset=2</a:t>
            </a:r>
            <a:r>
              <a:rPr lang="en-IN"/>
              <a:t> </a:t>
            </a:r>
            <a:endParaRPr lang="en-IN" sz="2000" b="0">
              <a:effectLst/>
            </a:endParaRPr>
          </a:p>
          <a:p>
            <a:br>
              <a:rPr lang="en-IN" sz="2000" b="0">
                <a:effectLst/>
              </a:rPr>
            </a:br>
            <a:r>
              <a:rPr lang="en-IN"/>
              <a:t>[2] Wooden Chess Board with Piece Recognition</a:t>
            </a:r>
          </a:p>
          <a:p>
            <a:r>
              <a:rPr lang="en-IN"/>
              <a:t> </a:t>
            </a:r>
            <a:r>
              <a:rPr lang="en-IN" u="sng">
                <a:hlinkClick r:id="rId4"/>
              </a:rPr>
              <a:t>https://create.arduino.cc/projecthub/Maxchess/wooden-chess-board-with-piece-recognition-872ffb</a:t>
            </a:r>
            <a:r>
              <a:rPr lang="en-IN"/>
              <a:t> </a:t>
            </a:r>
            <a:endParaRPr lang="en-IN" sz="2000" b="0">
              <a:effectLst/>
            </a:endParaRPr>
          </a:p>
          <a:p>
            <a:br>
              <a:rPr lang="en-IN" sz="2000" b="0">
                <a:effectLst/>
              </a:rPr>
            </a:br>
            <a:r>
              <a:rPr lang="en-IN"/>
              <a:t>[3] Automated Chess Board</a:t>
            </a:r>
          </a:p>
          <a:p>
            <a:r>
              <a:rPr lang="en-IN"/>
              <a:t> </a:t>
            </a:r>
            <a:r>
              <a:rPr lang="en-IN" u="sng">
                <a:hlinkClick r:id="rId5"/>
              </a:rPr>
              <a:t>https://www.hackster.io/maguerero/automated-chess-board-50ca0f</a:t>
            </a:r>
            <a:r>
              <a:rPr lang="en-IN"/>
              <a:t> </a:t>
            </a:r>
            <a:endParaRPr lang="en-IN" sz="2000" b="0">
              <a:effectLst/>
            </a:endParaRPr>
          </a:p>
          <a:p>
            <a:br>
              <a:rPr lang="en-IN" sz="2000" b="0">
                <a:effectLst/>
              </a:rPr>
            </a:br>
            <a:r>
              <a:rPr lang="en-IN"/>
              <a:t>[4] Implementation of the Automatic and Interactive Chess Board</a:t>
            </a:r>
          </a:p>
          <a:p>
            <a:r>
              <a:rPr lang="en-IN"/>
              <a:t> </a:t>
            </a:r>
            <a:r>
              <a:rPr lang="en-IN" u="sng">
                <a:hlinkClick r:id="rId6"/>
              </a:rPr>
              <a:t>http://www.iosrjournals.org/iosr-jeee/Papers/Vol9-issue6/Version-1/A09610104.pdf</a:t>
            </a:r>
            <a:r>
              <a:rPr lang="en-IN"/>
              <a:t> </a:t>
            </a:r>
            <a:endParaRPr lang="en-IN" sz="2000" b="0">
              <a:effectLst/>
            </a:endParaRPr>
          </a:p>
          <a:p>
            <a:br>
              <a:rPr lang="en-IN" sz="2000" b="0">
                <a:effectLst/>
              </a:rPr>
            </a:br>
            <a:r>
              <a:rPr lang="en-IN"/>
              <a:t>[5] Automated Chess Piece Mover</a:t>
            </a:r>
          </a:p>
          <a:p>
            <a:r>
              <a:rPr lang="en-IN"/>
              <a:t> </a:t>
            </a:r>
            <a:r>
              <a:rPr lang="en-IN" u="sng">
                <a:hlinkClick r:id="rId7"/>
              </a:rPr>
              <a:t>https://www.hackster.io/Moustafaidris97/automated-chess-piece-mover-39c7de</a:t>
            </a:r>
            <a:r>
              <a:rPr lang="en-IN"/>
              <a:t> </a:t>
            </a:r>
            <a:endParaRPr lang="en-IN" sz="2000" b="0">
              <a:effectLst/>
            </a:endParaRPr>
          </a:p>
          <a:p>
            <a:br>
              <a:rPr lang="en-IN" sz="2000" b="0">
                <a:effectLst/>
              </a:rPr>
            </a:br>
            <a:br>
              <a:rPr lang="en-IN"/>
            </a:br>
            <a:br>
              <a:rPr lang="en-IN" sz="2000" b="0">
                <a:effectLst/>
              </a:rPr>
            </a:br>
            <a:br>
              <a:rPr lang="en-IN" sz="2000" b="0">
                <a:effectLst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56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D8E6CD-B8C8-4220-A1B7-5A5896CA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097282"/>
            <a:ext cx="9144000" cy="604910"/>
          </a:xfrm>
        </p:spPr>
        <p:txBody>
          <a:bodyPr>
            <a:normAutofit fontScale="25000" lnSpcReduction="20000"/>
          </a:bodyPr>
          <a:lstStyle/>
          <a:p>
            <a:r>
              <a:rPr lang="en-IN" sz="26400">
                <a:latin typeface="Harry P" panose="00000400000000000000" pitchFamily="2" charset="0"/>
              </a:rPr>
              <a:t>Conclusion </a:t>
            </a:r>
            <a:endParaRPr lang="en-IN" sz="26400" b="0">
              <a:effectLst/>
              <a:latin typeface="Harry P" panose="00000400000000000000" pitchFamily="2" charset="0"/>
            </a:endParaRPr>
          </a:p>
          <a:p>
            <a:br>
              <a:rPr lang="en-IN" sz="9600"/>
            </a:br>
            <a:endParaRPr lang="en-IN" sz="19200" b="0">
              <a:effectLst/>
              <a:latin typeface="Harry P" panose="00000400000000000000" pitchFamily="2" charset="0"/>
            </a:endParaRPr>
          </a:p>
          <a:p>
            <a:br>
              <a:rPr lang="en-IN" sz="6600"/>
            </a:br>
            <a:endParaRPr lang="en-IN" sz="6600" b="0">
              <a:effectLst/>
              <a:latin typeface="Harry P" panose="00000400000000000000" pitchFamily="2" charset="0"/>
            </a:endParaRPr>
          </a:p>
          <a:p>
            <a:br>
              <a:rPr lang="en-IN" sz="6600"/>
            </a:br>
            <a:endParaRPr lang="en-IN" sz="6600" b="0">
              <a:effectLst/>
              <a:latin typeface="Harry P" panose="00000400000000000000" pitchFamily="2" charset="0"/>
            </a:endParaRPr>
          </a:p>
          <a:p>
            <a:br>
              <a:rPr lang="en-IN"/>
            </a:br>
            <a:br>
              <a:rPr lang="en-IN"/>
            </a:br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4EE03-0195-4B10-A665-2580044B1AFE}"/>
              </a:ext>
            </a:extLst>
          </p:cNvPr>
          <p:cNvSpPr txBox="1"/>
          <p:nvPr/>
        </p:nvSpPr>
        <p:spPr>
          <a:xfrm>
            <a:off x="1523999" y="2397948"/>
            <a:ext cx="9144000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/>
            <a:r>
              <a:rPr lang="en-IN" sz="3200" dirty="0">
                <a:latin typeface="Bahnschrift Light Condensed"/>
              </a:rPr>
              <a:t>The Automated Chess Board creates new interest in a classic game. It also makes the game more accessible to people who cannot physically move the chess pieces.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25D4D218-CFCA-4E85-8361-245FCC95CDF5}"/>
              </a:ext>
            </a:extLst>
          </p:cNvPr>
          <p:cNvSpPr/>
          <p:nvPr/>
        </p:nvSpPr>
        <p:spPr>
          <a:xfrm>
            <a:off x="781177" y="176866"/>
            <a:ext cx="1485644" cy="1797168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7D79D-AFA8-45D4-83CA-27CC3E032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65" y="3876046"/>
            <a:ext cx="4944794" cy="24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13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E02762B-BF6C-45AA-9E26-E985FC788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562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9600" dirty="0">
                <a:latin typeface="Harry P"/>
              </a:rPr>
              <a:t>Thank You!</a:t>
            </a:r>
            <a:endParaRPr lang="en-US" dirty="0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31BA350F-54DD-444B-80B2-3EBB183F03F6}"/>
              </a:ext>
            </a:extLst>
          </p:cNvPr>
          <p:cNvSpPr/>
          <p:nvPr/>
        </p:nvSpPr>
        <p:spPr>
          <a:xfrm>
            <a:off x="879895" y="2497347"/>
            <a:ext cx="2401017" cy="3220526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1DDEA2C7-7CF2-43EF-9868-5743629E97DF}"/>
              </a:ext>
            </a:extLst>
          </p:cNvPr>
          <p:cNvSpPr/>
          <p:nvPr/>
        </p:nvSpPr>
        <p:spPr>
          <a:xfrm flipH="1">
            <a:off x="8902459" y="2497346"/>
            <a:ext cx="2300379" cy="3220526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D8E6CD-B8C8-4220-A1B7-5A5896CA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467"/>
            <a:ext cx="9144000" cy="1955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7200">
                <a:latin typeface="Harry P"/>
              </a:rPr>
              <a:t>Introduction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20BCD-1334-4672-97B6-8437D137B08C}"/>
              </a:ext>
            </a:extLst>
          </p:cNvPr>
          <p:cNvSpPr txBox="1"/>
          <p:nvPr/>
        </p:nvSpPr>
        <p:spPr>
          <a:xfrm>
            <a:off x="1164566" y="2220661"/>
            <a:ext cx="4471359" cy="3508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 dirty="0">
                <a:latin typeface="Bahnschrift Light Condensed"/>
              </a:rPr>
              <a:t>From childhood, we have all been fascinated with the idea of chess pieces moving on their own. Hence, taking inspiration from the </a:t>
            </a:r>
            <a:r>
              <a:rPr lang="en-IN" sz="3200" dirty="0">
                <a:latin typeface="Harry P"/>
              </a:rPr>
              <a:t>Harry Potter</a:t>
            </a:r>
            <a:r>
              <a:rPr lang="en-IN" sz="2800" dirty="0">
                <a:latin typeface="Bahnschrift Light Condensed"/>
              </a:rPr>
              <a:t> series, we decided to bring it to life!</a:t>
            </a:r>
            <a:br>
              <a:rPr lang="en-IN" b="0" dirty="0">
                <a:effectLst/>
              </a:rPr>
            </a:br>
            <a:endParaRPr lang="en-IN">
              <a:cs typeface="Calibri"/>
            </a:endParaRP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08C78181-57F5-4858-B158-395A7C237E1D}"/>
              </a:ext>
            </a:extLst>
          </p:cNvPr>
          <p:cNvSpPr/>
          <p:nvPr/>
        </p:nvSpPr>
        <p:spPr>
          <a:xfrm>
            <a:off x="6200236" y="1963458"/>
            <a:ext cx="4385094" cy="3479319"/>
          </a:xfrm>
          <a:prstGeom prst="horizontalScroll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8EA57DC8-2F8D-42F9-93BA-C2564DA8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69" y="2413689"/>
            <a:ext cx="3769564" cy="25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66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D8E6CD-B8C8-4220-A1B7-5A5896CA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4"/>
            <a:ext cx="9144000" cy="1198806"/>
          </a:xfrm>
        </p:spPr>
        <p:txBody>
          <a:bodyPr>
            <a:normAutofit fontScale="92500" lnSpcReduction="10000"/>
          </a:bodyPr>
          <a:lstStyle/>
          <a:p>
            <a:r>
              <a:rPr lang="en-IN" sz="7100">
                <a:latin typeface="Harry P" panose="00000400000000000000" pitchFamily="2" charset="0"/>
              </a:rPr>
              <a:t>Problem Statement </a:t>
            </a:r>
            <a:br>
              <a:rPr lang="en-IN"/>
            </a:b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20BCD-1334-4672-97B6-8437D137B08C}"/>
              </a:ext>
            </a:extLst>
          </p:cNvPr>
          <p:cNvSpPr txBox="1"/>
          <p:nvPr/>
        </p:nvSpPr>
        <p:spPr>
          <a:xfrm>
            <a:off x="1524000" y="2743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4000">
                <a:latin typeface="Bahnschrift Light Condensed" panose="020B0502040204020203" pitchFamily="34" charset="0"/>
              </a:rPr>
              <a:t>To make an Automated Chess Board that can move chess pieces automatically.</a:t>
            </a:r>
          </a:p>
          <a:p>
            <a:endParaRPr lang="en-IN" sz="4000">
              <a:latin typeface="Bahnschrift Light Condensed" panose="020B0502040204020203" pitchFamily="34" charset="0"/>
            </a:endParaRPr>
          </a:p>
          <a:p>
            <a:r>
              <a:rPr lang="en-IN" sz="4000">
                <a:latin typeface="Bahnschrift Light Condensed" panose="020B0502040204020203" pitchFamily="34" charset="0"/>
              </a:rPr>
              <a:t>This game will be played between two players.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3F7AD84A-2E0A-4A87-ADC4-9326DD8188EA}"/>
              </a:ext>
            </a:extLst>
          </p:cNvPr>
          <p:cNvSpPr/>
          <p:nvPr/>
        </p:nvSpPr>
        <p:spPr>
          <a:xfrm>
            <a:off x="1526876" y="585158"/>
            <a:ext cx="1523999" cy="1595885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7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D8E6CD-B8C8-4220-A1B7-5A5896CA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7791"/>
            <a:ext cx="9144000" cy="4135437"/>
          </a:xfrm>
        </p:spPr>
        <p:txBody>
          <a:bodyPr>
            <a:normAutofit/>
          </a:bodyPr>
          <a:lstStyle/>
          <a:p>
            <a:r>
              <a:rPr lang="en-IN" sz="6600">
                <a:latin typeface="Harry P" panose="00000400000000000000" pitchFamily="2" charset="0"/>
              </a:rPr>
              <a:t>Objective</a:t>
            </a:r>
            <a:endParaRPr lang="en-IN" sz="6600" b="0">
              <a:effectLst/>
              <a:latin typeface="Harry P" panose="00000400000000000000" pitchFamily="2" charset="0"/>
            </a:endParaRPr>
          </a:p>
          <a:p>
            <a:br>
              <a:rPr lang="en-IN"/>
            </a:br>
            <a:br>
              <a:rPr lang="en-IN"/>
            </a:b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20BCD-1334-4672-97B6-8437D137B08C}"/>
              </a:ext>
            </a:extLst>
          </p:cNvPr>
          <p:cNvSpPr txBox="1"/>
          <p:nvPr/>
        </p:nvSpPr>
        <p:spPr>
          <a:xfrm>
            <a:off x="1524000" y="213829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4000">
                <a:latin typeface="Bahnschrift Light Condensed" panose="020B0502040204020203" pitchFamily="34" charset="0"/>
              </a:rPr>
              <a:t>Game can be played in the given mode</a:t>
            </a:r>
          </a:p>
          <a:p>
            <a:pPr lvl="1" fontAlgn="base"/>
            <a:r>
              <a:rPr lang="en-IN" sz="4000">
                <a:latin typeface="Bahnschrift Light Condensed" panose="020B0502040204020203" pitchFamily="34" charset="0"/>
              </a:rPr>
              <a:t>Player1 vs Player2</a:t>
            </a:r>
          </a:p>
          <a:p>
            <a:endParaRPr lang="en-IN" sz="4000">
              <a:latin typeface="Bahnschrift Light Condensed" panose="020B0502040204020203" pitchFamily="34" charset="0"/>
            </a:endParaRPr>
          </a:p>
          <a:p>
            <a:r>
              <a:rPr lang="en-IN" sz="4000">
                <a:latin typeface="Bahnschrift Light Condensed" panose="020B0502040204020203" pitchFamily="34" charset="0"/>
              </a:rPr>
              <a:t>Since it automatically moves the chess pieces on input, it will be fun for the players and viewers too.</a:t>
            </a:r>
          </a:p>
        </p:txBody>
      </p:sp>
    </p:spTree>
    <p:extLst>
      <p:ext uri="{BB962C8B-B14F-4D97-AF65-F5344CB8AC3E}">
        <p14:creationId xmlns:p14="http://schemas.microsoft.com/office/powerpoint/2010/main" val="1788156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D8E6CD-B8C8-4220-A1B7-5A5896CA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135437"/>
          </a:xfrm>
        </p:spPr>
        <p:txBody>
          <a:bodyPr>
            <a:normAutofit/>
          </a:bodyPr>
          <a:lstStyle/>
          <a:p>
            <a:r>
              <a:rPr lang="en-IN" sz="6600">
                <a:latin typeface="Harry P" panose="00000400000000000000" pitchFamily="2" charset="0"/>
              </a:rPr>
              <a:t>Application Area</a:t>
            </a:r>
            <a:endParaRPr lang="en-IN" sz="6600">
              <a:effectLst/>
              <a:latin typeface="Harry P" panose="00000400000000000000" pitchFamily="2" charset="0"/>
            </a:endParaRPr>
          </a:p>
          <a:p>
            <a:br>
              <a:rPr lang="en-IN" sz="6600"/>
            </a:br>
            <a:endParaRPr lang="en-IN" sz="6600" b="0">
              <a:effectLst/>
              <a:latin typeface="Harry P" panose="00000400000000000000" pitchFamily="2" charset="0"/>
            </a:endParaRPr>
          </a:p>
          <a:p>
            <a:br>
              <a:rPr lang="en-IN"/>
            </a:br>
            <a:br>
              <a:rPr lang="en-IN"/>
            </a:b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20BCD-1334-4672-97B6-8437D137B08C}"/>
              </a:ext>
            </a:extLst>
          </p:cNvPr>
          <p:cNvSpPr txBox="1"/>
          <p:nvPr/>
        </p:nvSpPr>
        <p:spPr>
          <a:xfrm>
            <a:off x="2391506" y="2919531"/>
            <a:ext cx="91440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4000" dirty="0">
                <a:latin typeface="Bahnschrift Light Condensed" panose="020B0502040204020203" pitchFamily="34" charset="0"/>
              </a:rPr>
              <a:t>This automated chess board would have its application  highly related to the area of </a:t>
            </a:r>
            <a:r>
              <a:rPr lang="en-IN" sz="4000" b="1" dirty="0">
                <a:latin typeface="Bahnschrift Light Condensed" panose="020B0502040204020203" pitchFamily="34" charset="0"/>
              </a:rPr>
              <a:t>Entertainment</a:t>
            </a:r>
            <a:endParaRPr lang="en-IN" sz="4000" dirty="0">
              <a:latin typeface="Bahnschrift Light Condensed" panose="020B0502040204020203" pitchFamily="34" charset="0"/>
            </a:endParaRPr>
          </a:p>
          <a:p>
            <a:pPr fontAlgn="base"/>
            <a:endParaRPr lang="en-IN" dirty="0"/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66FC625A-87D9-4DA6-A87A-4271A0BE6E8F}"/>
              </a:ext>
            </a:extLst>
          </p:cNvPr>
          <p:cNvSpPr/>
          <p:nvPr/>
        </p:nvSpPr>
        <p:spPr>
          <a:xfrm>
            <a:off x="1083212" y="508274"/>
            <a:ext cx="1710904" cy="1797168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DBF11-0049-44C7-B1D3-271B2E22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13" y="4298076"/>
            <a:ext cx="4944794" cy="24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D8E6CD-B8C8-4220-A1B7-5A5896CA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0227" y="4112853"/>
            <a:ext cx="9144000" cy="4135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6600" dirty="0">
                <a:latin typeface="Harry P"/>
              </a:rPr>
              <a:t>State Diagram</a:t>
            </a:r>
            <a:endParaRPr lang="en-US" dirty="0"/>
          </a:p>
          <a:p>
            <a:br>
              <a:rPr lang="en-IN" sz="6600" dirty="0"/>
            </a:br>
            <a:endParaRPr lang="en-IN" sz="6600" b="0">
              <a:effectLst/>
              <a:latin typeface="Harry P" panose="00000400000000000000" pitchFamily="2" charset="0"/>
            </a:endParaRPr>
          </a:p>
          <a:p>
            <a:br>
              <a:rPr lang="en-IN" dirty="0"/>
            </a:b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20BCD-1334-4672-97B6-8437D137B08C}"/>
              </a:ext>
            </a:extLst>
          </p:cNvPr>
          <p:cNvSpPr txBox="1"/>
          <p:nvPr/>
        </p:nvSpPr>
        <p:spPr>
          <a:xfrm>
            <a:off x="1523999" y="3190081"/>
            <a:ext cx="9144001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/>
            <a:endParaRPr lang="en-IN" sz="4000" b="1">
              <a:latin typeface="Bahnschrift Light Condensed" panose="020B0502040204020203" pitchFamily="34" charset="0"/>
            </a:endParaRPr>
          </a:p>
          <a:p>
            <a:pPr fontAlgn="base"/>
            <a:endParaRPr lang="en-IN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46146FBB-63EA-4537-A0C1-73E338A8B296}"/>
              </a:ext>
            </a:extLst>
          </p:cNvPr>
          <p:cNvSpPr/>
          <p:nvPr/>
        </p:nvSpPr>
        <p:spPr>
          <a:xfrm flipH="1">
            <a:off x="9319403" y="1720969"/>
            <a:ext cx="1495246" cy="1797168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C60C8D-41CF-443B-AA7D-4A59FA79D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8" y="1161143"/>
            <a:ext cx="6035614" cy="47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2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AD8B31C8-E781-4099-908B-546F59DE0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5263" y="1062038"/>
            <a:ext cx="418147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DC19B09-C17A-4FC2-A858-9C62E477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9" y="524853"/>
            <a:ext cx="5129841" cy="580829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A549B94-E08D-4040-A4A3-774B6318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453" y="456532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latin typeface="Harry P"/>
              </a:rPr>
              <a:t>Circuit Diagram</a:t>
            </a:r>
            <a:endParaRPr lang="en-US"/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FF60C037-190D-4647-90F7-526E26F3D312}"/>
              </a:ext>
            </a:extLst>
          </p:cNvPr>
          <p:cNvSpPr/>
          <p:nvPr/>
        </p:nvSpPr>
        <p:spPr>
          <a:xfrm flipH="1">
            <a:off x="8169214" y="1835988"/>
            <a:ext cx="1495246" cy="1797168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0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4EE03-0195-4B10-A665-2580044B1AFE}"/>
              </a:ext>
            </a:extLst>
          </p:cNvPr>
          <p:cNvSpPr txBox="1"/>
          <p:nvPr/>
        </p:nvSpPr>
        <p:spPr>
          <a:xfrm>
            <a:off x="1265208" y="1349128"/>
            <a:ext cx="7921925" cy="58785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/>
            <a:endParaRPr lang="en-IN" sz="2000" dirty="0">
              <a:latin typeface="Bahnschrift Light Condensed" panose="020B0502040204020203" pitchFamily="34" charset="0"/>
            </a:endParaRPr>
          </a:p>
          <a:p>
            <a:pPr fontAlgn="base"/>
            <a:endParaRPr lang="en-IN" sz="2000" dirty="0">
              <a:latin typeface="Bahnschrift Light Condensed" panose="020B0502040204020203" pitchFamily="34" charset="0"/>
            </a:endParaRPr>
          </a:p>
          <a:p>
            <a:pPr fontAlgn="base"/>
            <a:r>
              <a:rPr lang="en-IN" sz="2000" dirty="0">
                <a:latin typeface="Bahnschrift Light Condensed"/>
              </a:rPr>
              <a:t>Hardware</a:t>
            </a:r>
            <a:endParaRPr lang="en-IN" sz="2000" dirty="0">
              <a:latin typeface="Bahnschrift Light Condensed" panose="020B0502040204020203" pitchFamily="34" charset="0"/>
            </a:endParaRPr>
          </a:p>
          <a:p>
            <a:r>
              <a:rPr lang="en-IN" sz="2000" dirty="0">
                <a:latin typeface="Bahnschrift Light Condensed"/>
              </a:rPr>
              <a:t>                 </a:t>
            </a:r>
            <a:endParaRPr lang="en-IN" sz="2000" dirty="0">
              <a:latin typeface="Bahnschrift Light Condensed" panose="020B0502040204020203" pitchFamily="34" charset="0"/>
            </a:endParaRP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Arduino UNO                               </a:t>
            </a:r>
            <a:endParaRPr lang="en-IN" sz="2000" dirty="0">
              <a:latin typeface="Bahnschrift Light Condensed" panose="020B0502040204020203" pitchFamily="34" charset="0"/>
            </a:endParaRP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Stepper Motor × 2                                                                         </a:t>
            </a:r>
            <a:endParaRPr lang="en-IN" sz="2000" dirty="0">
              <a:latin typeface="Bahnschrift Light Condensed" panose="020B0502040204020203" pitchFamily="34" charset="0"/>
            </a:endParaRP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Stepper motor driver board A4988 × 2   </a:t>
            </a: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H-Bridge motor driver L298  </a:t>
            </a: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Electromagnet 5V; 50N    </a:t>
            </a: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Micro Limit Switch × 2    </a:t>
            </a: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Linear Bearing Block × 5    </a:t>
            </a: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Steel Rod Stock   </a:t>
            </a: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Timing Belts</a:t>
            </a: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Pulleys</a:t>
            </a: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Polycarbonate Sheet  </a:t>
            </a:r>
          </a:p>
          <a:p>
            <a:pPr marL="457200" indent="-457200" fontAlgn="base">
              <a:buFont typeface="Wingdings"/>
              <a:buChar char="§"/>
            </a:pPr>
            <a:r>
              <a:rPr lang="en-IN" sz="2000" dirty="0">
                <a:latin typeface="Bahnschrift Light Condensed"/>
              </a:rPr>
              <a:t>Capacitor 100 µF × 2</a:t>
            </a:r>
          </a:p>
          <a:p>
            <a:pPr marL="457200" indent="-457200" fontAlgn="base">
              <a:buFont typeface="Wingdings"/>
              <a:buChar char="§"/>
            </a:pPr>
            <a:endParaRPr lang="en-IN" sz="2000" dirty="0">
              <a:latin typeface="Bahnschrift Light Condensed" panose="020B0502040204020203" pitchFamily="34" charset="0"/>
            </a:endParaRPr>
          </a:p>
          <a:p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5A727-6725-4A2B-9E6A-4CCA7905D34A}"/>
              </a:ext>
            </a:extLst>
          </p:cNvPr>
          <p:cNvSpPr txBox="1"/>
          <p:nvPr/>
        </p:nvSpPr>
        <p:spPr>
          <a:xfrm>
            <a:off x="7959305" y="2064589"/>
            <a:ext cx="31170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  <a:ea typeface="+mn-lt"/>
                <a:cs typeface="+mn-lt"/>
              </a:rPr>
              <a:t>Software</a:t>
            </a:r>
            <a:endParaRPr lang="en-US" sz="2000" dirty="0">
              <a:latin typeface="Bahnschrift Light Condensed" panose="020B0502040204020203" pitchFamily="34" charset="0"/>
              <a:cs typeface="Calibri"/>
            </a:endParaRPr>
          </a:p>
          <a:p>
            <a:pPr marL="285750" indent="-285750" algn="l">
              <a:buFont typeface="Wingdings"/>
              <a:buChar char="§"/>
            </a:pPr>
            <a:r>
              <a:rPr lang="en-US" sz="2000" dirty="0">
                <a:latin typeface="Bahnschrift Light Condensed" panose="020B0502040204020203" pitchFamily="34" charset="0"/>
                <a:ea typeface="+mn-lt"/>
                <a:cs typeface="+mn-lt"/>
              </a:rPr>
              <a:t>Arduino IDE</a:t>
            </a:r>
            <a:endParaRPr lang="en-US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560FF74-B3D6-4667-9BA9-57BE733E3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28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latin typeface="Harry P"/>
              </a:rPr>
              <a:t>Hardware + Software Requirements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09C9F-8021-41E5-9401-EA9CDCE18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34" y="3429000"/>
            <a:ext cx="4630682" cy="28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6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D8E6CD-B8C8-4220-A1B7-5A5896CA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6565"/>
            <a:ext cx="9144000" cy="604910"/>
          </a:xfrm>
        </p:spPr>
        <p:txBody>
          <a:bodyPr>
            <a:normAutofit fontScale="25000" lnSpcReduction="20000"/>
          </a:bodyPr>
          <a:lstStyle/>
          <a:p>
            <a:r>
              <a:rPr lang="en-IN" sz="26400">
                <a:latin typeface="Harry P" panose="00000400000000000000" pitchFamily="2" charset="0"/>
              </a:rPr>
              <a:t>Future Scope</a:t>
            </a:r>
            <a:endParaRPr lang="en-IN" sz="26400" b="0">
              <a:effectLst/>
              <a:latin typeface="Harry P" panose="00000400000000000000" pitchFamily="2" charset="0"/>
            </a:endParaRPr>
          </a:p>
          <a:p>
            <a:br>
              <a:rPr lang="en-IN" sz="6600"/>
            </a:br>
            <a:endParaRPr lang="en-IN" sz="6600" b="0">
              <a:effectLst/>
              <a:latin typeface="Harry P" panose="00000400000000000000" pitchFamily="2" charset="0"/>
            </a:endParaRPr>
          </a:p>
          <a:p>
            <a:br>
              <a:rPr lang="en-IN" sz="6600"/>
            </a:br>
            <a:endParaRPr lang="en-IN" sz="6600" b="0">
              <a:effectLst/>
              <a:latin typeface="Harry P" panose="00000400000000000000" pitchFamily="2" charset="0"/>
            </a:endParaRPr>
          </a:p>
          <a:p>
            <a:br>
              <a:rPr lang="en-IN"/>
            </a:br>
            <a:br>
              <a:rPr lang="en-IN"/>
            </a:br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4EE03-0195-4B10-A665-2580044B1AFE}"/>
              </a:ext>
            </a:extLst>
          </p:cNvPr>
          <p:cNvSpPr txBox="1"/>
          <p:nvPr/>
        </p:nvSpPr>
        <p:spPr>
          <a:xfrm>
            <a:off x="1524000" y="1833132"/>
            <a:ext cx="8856454" cy="38472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/>
            <a:endParaRPr lang="en-IN" sz="2000">
              <a:latin typeface="Bahnschrift Light Condensed" panose="020B0502040204020203" pitchFamily="34" charset="0"/>
            </a:endParaRPr>
          </a:p>
          <a:p>
            <a:r>
              <a:rPr lang="en-IN" sz="3200" dirty="0">
                <a:latin typeface="Bahnschrift Light Condensed"/>
              </a:rPr>
              <a:t>For further advancements, there could be developments like voice control. Commands could be issued verbally.</a:t>
            </a:r>
            <a:endParaRPr lang="en-IN" dirty="0">
              <a:latin typeface="Calibri" panose="020F0502020204030204"/>
              <a:cs typeface="Calibri" panose="020F0502020204030204"/>
            </a:endParaRPr>
          </a:p>
          <a:p>
            <a:endParaRPr lang="en-IN" sz="3200" dirty="0">
              <a:latin typeface="Bahnschrift Light Condensed"/>
            </a:endParaRPr>
          </a:p>
          <a:p>
            <a:r>
              <a:rPr lang="en-IN" sz="3200" dirty="0">
                <a:latin typeface="Bahnschrift Light Condensed"/>
              </a:rPr>
              <a:t>Additionally, by including a server, long distance playing would be possible. Opponents don't need to be in the same location for a game.</a:t>
            </a:r>
          </a:p>
        </p:txBody>
      </p:sp>
    </p:spTree>
    <p:extLst>
      <p:ext uri="{BB962C8B-B14F-4D97-AF65-F5344CB8AC3E}">
        <p14:creationId xmlns:p14="http://schemas.microsoft.com/office/powerpoint/2010/main" val="3806094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Light Condensed</vt:lpstr>
      <vt:lpstr>Calibri</vt:lpstr>
      <vt:lpstr>Calibri Light</vt:lpstr>
      <vt:lpstr>Harry P</vt:lpstr>
      <vt:lpstr>Wingdings</vt:lpstr>
      <vt:lpstr>Office Theme</vt:lpstr>
      <vt:lpstr>Automated Chess 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Chess Board </dc:title>
  <dc:creator>Soundarya Nevrekar</dc:creator>
  <cp:lastModifiedBy>Soundarya Nevrekar</cp:lastModifiedBy>
  <cp:revision>116</cp:revision>
  <dcterms:created xsi:type="dcterms:W3CDTF">2020-02-08T07:13:40Z</dcterms:created>
  <dcterms:modified xsi:type="dcterms:W3CDTF">2020-02-11T08:26:36Z</dcterms:modified>
</cp:coreProperties>
</file>