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32"/>
  </p:notesMasterIdLst>
  <p:sldIdLst>
    <p:sldId id="256" r:id="rId3"/>
    <p:sldId id="257" r:id="rId4"/>
    <p:sldId id="258" r:id="rId5"/>
    <p:sldId id="259" r:id="rId6"/>
    <p:sldId id="288" r:id="rId7"/>
    <p:sldId id="296" r:id="rId8"/>
    <p:sldId id="260" r:id="rId9"/>
    <p:sldId id="290" r:id="rId10"/>
    <p:sldId id="291" r:id="rId11"/>
    <p:sldId id="264" r:id="rId12"/>
    <p:sldId id="265" r:id="rId13"/>
    <p:sldId id="266" r:id="rId14"/>
    <p:sldId id="267" r:id="rId15"/>
    <p:sldId id="268" r:id="rId16"/>
    <p:sldId id="292" r:id="rId17"/>
    <p:sldId id="269" r:id="rId18"/>
    <p:sldId id="270" r:id="rId19"/>
    <p:sldId id="271" r:id="rId20"/>
    <p:sldId id="276" r:id="rId21"/>
    <p:sldId id="277" r:id="rId22"/>
    <p:sldId id="278" r:id="rId23"/>
    <p:sldId id="293" r:id="rId24"/>
    <p:sldId id="294" r:id="rId25"/>
    <p:sldId id="272" r:id="rId26"/>
    <p:sldId id="281" r:id="rId27"/>
    <p:sldId id="297" r:id="rId28"/>
    <p:sldId id="298" r:id="rId29"/>
    <p:sldId id="285" r:id="rId30"/>
    <p:sldId id="283" r:id="rId31"/>
  </p:sldIdLst>
  <p:sldSz cx="9144000" cy="5143500" type="screen16x9"/>
  <p:notesSz cx="7559675" cy="10691813"/>
  <p:embeddedFontLst>
    <p:embeddedFont>
      <p:font typeface="Old Standard TT" panose="020B0604020202020204"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618082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00dbb2c6a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d00dbb2c6a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 name="Google Shape;12;p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1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20"/>
          <p:cNvSpPr txBox="1">
            <a:spLocks noGrp="1"/>
          </p:cNvSpPr>
          <p:nvPr>
            <p:ph type="subTitle" idx="1"/>
          </p:nvPr>
        </p:nvSpPr>
        <p:spPr>
          <a:xfrm>
            <a:off x="512640" y="1893240"/>
            <a:ext cx="8118000" cy="7056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2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2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2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22"/>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2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23"/>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24"/>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4"/>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2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2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5"/>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6"/>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6"/>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6"/>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6"/>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6"/>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6"/>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3"/>
        <p:cNvGrpSpPr/>
        <p:nvPr/>
      </p:nvGrpSpPr>
      <p:grpSpPr>
        <a:xfrm>
          <a:off x="0" y="0"/>
          <a:ext cx="0" cy="0"/>
          <a:chOff x="0" y="0"/>
          <a:chExt cx="0" cy="0"/>
        </a:xfrm>
      </p:grpSpPr>
      <p:sp>
        <p:nvSpPr>
          <p:cNvPr id="24" name="Google Shape;24;p7"/>
          <p:cNvSpPr txBox="1">
            <a:spLocks noGrp="1"/>
          </p:cNvSpPr>
          <p:nvPr>
            <p:ph type="subTitle" idx="1"/>
          </p:nvPr>
        </p:nvSpPr>
        <p:spPr>
          <a:xfrm>
            <a:off x="512640" y="1893240"/>
            <a:ext cx="8118000" cy="7056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3280" cy="171108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641880" y="3597480"/>
            <a:ext cx="389520" cy="360"/>
          </a:xfrm>
          <a:custGeom>
            <a:avLst/>
            <a:gdLst/>
            <a:ahLst/>
            <a:cxnLst/>
            <a:rect l="l" t="t" r="r" b="b"/>
            <a:pathLst>
              <a:path w="21600" h="21600" extrusionOk="0">
                <a:moveTo>
                  <a:pt x="0" y="0"/>
                </a:moveTo>
                <a:lnTo>
                  <a:pt x="21600" y="21600"/>
                </a:lnTo>
              </a:path>
            </a:pathLst>
          </a:custGeom>
          <a:noFill/>
          <a:ln w="28425" cap="flat" cmpd="sng">
            <a:solidFill>
              <a:schemeClr val="accent1"/>
            </a:solidFill>
            <a:prstDash val="solid"/>
            <a:round/>
            <a:headEnd type="none" w="sm" len="sm"/>
            <a:tailEnd type="none" w="sm" len="sm"/>
          </a:ln>
        </p:spPr>
      </p:sp>
      <p:sp>
        <p:nvSpPr>
          <p:cNvPr id="8" name="Google Shape;8;p1"/>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Shape 58"/>
        <p:cNvGrpSpPr/>
        <p:nvPr/>
      </p:nvGrpSpPr>
      <p:grpSpPr>
        <a:xfrm>
          <a:off x="0" y="0"/>
          <a:ext cx="0" cy="0"/>
          <a:chOff x="0" y="0"/>
          <a:chExt cx="0" cy="0"/>
        </a:xfrm>
      </p:grpSpPr>
      <p:sp>
        <p:nvSpPr>
          <p:cNvPr id="59" name="Google Shape;59;p14"/>
          <p:cNvSpPr/>
          <p:nvPr/>
        </p:nvSpPr>
        <p:spPr>
          <a:xfrm>
            <a:off x="0" y="5045760"/>
            <a:ext cx="9143280" cy="9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a:spLocks noGrp="1"/>
          </p:cNvSpPr>
          <p:nvPr>
            <p:ph type="title"/>
          </p:nvPr>
        </p:nvSpPr>
        <p:spPr>
          <a:xfrm>
            <a:off x="512640" y="1893240"/>
            <a:ext cx="8118000" cy="152208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14"/>
          <p:cNvSpPr txBox="1">
            <a:spLocks noGrp="1"/>
          </p:cNvSpPr>
          <p:nvPr>
            <p:ph type="body" idx="1"/>
          </p:nvPr>
        </p:nvSpPr>
        <p:spPr>
          <a:xfrm>
            <a:off x="457200" y="1203480"/>
            <a:ext cx="8228880" cy="2982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7"/>
          <p:cNvPicPr preferRelativeResize="0"/>
          <p:nvPr/>
        </p:nvPicPr>
        <p:blipFill rotWithShape="1">
          <a:blip r:embed="rId3">
            <a:alphaModFix/>
          </a:blip>
          <a:srcRect/>
          <a:stretch/>
        </p:blipFill>
        <p:spPr>
          <a:xfrm>
            <a:off x="3071880" y="170640"/>
            <a:ext cx="2999160" cy="1993320"/>
          </a:xfrm>
          <a:prstGeom prst="rect">
            <a:avLst/>
          </a:prstGeom>
          <a:noFill/>
          <a:ln>
            <a:noFill/>
          </a:ln>
        </p:spPr>
      </p:pic>
      <p:sp>
        <p:nvSpPr>
          <p:cNvPr id="115" name="Google Shape;115;p27"/>
          <p:cNvSpPr/>
          <p:nvPr/>
        </p:nvSpPr>
        <p:spPr>
          <a:xfrm>
            <a:off x="512640" y="2230200"/>
            <a:ext cx="8118000" cy="234756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 sz="3000" b="1" i="0" u="none" strike="noStrike" cap="none">
                <a:solidFill>
                  <a:srgbClr val="FFFBF0"/>
                </a:solidFill>
                <a:latin typeface="Times New Roman"/>
                <a:ea typeface="Times New Roman"/>
                <a:cs typeface="Times New Roman"/>
                <a:sym typeface="Times New Roman"/>
              </a:rPr>
              <a:t>Department of Information Technology</a:t>
            </a:r>
            <a:r>
              <a:rPr lang="en" sz="1800" b="0" i="0" u="none" strike="noStrike" cap="none">
                <a:latin typeface="Arial"/>
                <a:ea typeface="Arial"/>
                <a:cs typeface="Arial"/>
                <a:sym typeface="Arial"/>
              </a:rPr>
              <a:t/>
            </a:r>
            <a:br>
              <a:rPr lang="en" sz="1800" b="0" i="0" u="none" strike="noStrike" cap="none">
                <a:latin typeface="Arial"/>
                <a:ea typeface="Arial"/>
                <a:cs typeface="Arial"/>
                <a:sym typeface="Arial"/>
              </a:rPr>
            </a:br>
            <a:r>
              <a:rPr lang="en" sz="2400" b="0" i="0" u="none" strike="noStrike" cap="none">
                <a:solidFill>
                  <a:srgbClr val="FFFBF0"/>
                </a:solidFill>
                <a:latin typeface="Times New Roman"/>
                <a:ea typeface="Times New Roman"/>
                <a:cs typeface="Times New Roman"/>
                <a:sym typeface="Times New Roman"/>
              </a:rPr>
              <a:t>A.P. Shah Institute of Technology</a:t>
            </a:r>
            <a:r>
              <a:rPr lang="en" sz="1800" b="0" i="0" u="none" strike="noStrike" cap="none">
                <a:latin typeface="Arial"/>
                <a:ea typeface="Arial"/>
                <a:cs typeface="Arial"/>
                <a:sym typeface="Arial"/>
              </a:rPr>
              <a:t/>
            </a:r>
            <a:br>
              <a:rPr lang="en" sz="1800" b="0" i="0" u="none" strike="noStrike" cap="none">
                <a:latin typeface="Arial"/>
                <a:ea typeface="Arial"/>
                <a:cs typeface="Arial"/>
                <a:sym typeface="Arial"/>
              </a:rPr>
            </a:br>
            <a:r>
              <a:rPr lang="en" sz="2400" b="0" i="0" u="none" strike="noStrike" cap="none">
                <a:solidFill>
                  <a:srgbClr val="FFFBF0"/>
                </a:solidFill>
                <a:latin typeface="Times New Roman"/>
                <a:ea typeface="Times New Roman"/>
                <a:cs typeface="Times New Roman"/>
                <a:sym typeface="Times New Roman"/>
              </a:rPr>
              <a:t>G.B.Road,Kasarvadavli, Thane(W), Mumbai-400615</a:t>
            </a:r>
            <a:r>
              <a:rPr lang="en" sz="1800" b="0" i="0" u="none" strike="noStrike" cap="none">
                <a:latin typeface="Arial"/>
                <a:ea typeface="Arial"/>
                <a:cs typeface="Arial"/>
                <a:sym typeface="Arial"/>
              </a:rPr>
              <a:t/>
            </a:r>
            <a:br>
              <a:rPr lang="en" sz="1800" b="0" i="0" u="none" strike="noStrike" cap="none">
                <a:latin typeface="Arial"/>
                <a:ea typeface="Arial"/>
                <a:cs typeface="Arial"/>
                <a:sym typeface="Arial"/>
              </a:rPr>
            </a:br>
            <a:r>
              <a:rPr lang="en" sz="2400" b="0" i="0" u="none" strike="noStrike" cap="none">
                <a:solidFill>
                  <a:srgbClr val="FFFBF0"/>
                </a:solidFill>
                <a:latin typeface="Times New Roman"/>
                <a:ea typeface="Times New Roman"/>
                <a:cs typeface="Times New Roman"/>
                <a:sym typeface="Times New Roman"/>
              </a:rPr>
              <a:t>UNIVERSITY OF MUMBAI</a:t>
            </a:r>
            <a:r>
              <a:rPr lang="en" sz="1800" b="0" i="0" u="none" strike="noStrike" cap="none">
                <a:latin typeface="Arial"/>
                <a:ea typeface="Arial"/>
                <a:cs typeface="Arial"/>
                <a:sym typeface="Arial"/>
              </a:rPr>
              <a:t/>
            </a:r>
            <a:br>
              <a:rPr lang="en" sz="1800" b="0" i="0" u="none" strike="noStrike" cap="none">
                <a:latin typeface="Arial"/>
                <a:ea typeface="Arial"/>
                <a:cs typeface="Arial"/>
                <a:sym typeface="Arial"/>
              </a:rPr>
            </a:br>
            <a:r>
              <a:rPr lang="en" sz="2400" b="0" i="0" u="none" strike="noStrike" cap="none">
                <a:solidFill>
                  <a:srgbClr val="FFFBF0"/>
                </a:solidFill>
                <a:latin typeface="Times New Roman"/>
                <a:ea typeface="Times New Roman"/>
                <a:cs typeface="Times New Roman"/>
                <a:sym typeface="Times New Roman"/>
              </a:rPr>
              <a:t>Academic Year 2020-2021</a:t>
            </a:r>
            <a:endParaRPr sz="2400" b="0" i="0" u="none" strike="noStrike" cap="non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5"/>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a:solidFill>
                  <a:srgbClr val="000000"/>
                </a:solidFill>
                <a:latin typeface="Times New Roman"/>
                <a:ea typeface="Times New Roman"/>
                <a:cs typeface="Times New Roman"/>
                <a:sym typeface="Times New Roman"/>
              </a:rPr>
              <a:t>1.4 Problem Definition</a:t>
            </a:r>
            <a:endParaRPr sz="3000" b="0" i="0" u="none" strike="noStrike" cap="none">
              <a:latin typeface="Arial"/>
              <a:ea typeface="Arial"/>
              <a:cs typeface="Arial"/>
              <a:sym typeface="Arial"/>
            </a:endParaRPr>
          </a:p>
        </p:txBody>
      </p:sp>
      <p:sp>
        <p:nvSpPr>
          <p:cNvPr id="162" name="Google Shape;162;p35"/>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285750" lvl="0" indent="-285750" algn="just">
              <a:lnSpc>
                <a:spcPct val="115000"/>
              </a:lnSpc>
              <a:buFont typeface="Wingdings" panose="05000000000000000000" pitchFamily="2" charset="2"/>
              <a:buChar char="Ø"/>
            </a:pPr>
            <a:r>
              <a:rPr lang="en-US" sz="1600" dirty="0">
                <a:latin typeface="Old Standard TT"/>
                <a:ea typeface="Old Standard TT"/>
                <a:cs typeface="Old Standard TT"/>
                <a:sym typeface="Old Standard TT"/>
              </a:rPr>
              <a:t>Hospitals keep patient data in their database; similarly, lab reports are kept in the laboratories database, and medical bills are kept in the pharmacies database. </a:t>
            </a:r>
            <a:endParaRPr lang="en-US" sz="1600" dirty="0" smtClean="0">
              <a:latin typeface="Old Standard TT"/>
              <a:ea typeface="Old Standard TT"/>
              <a:cs typeface="Old Standard TT"/>
              <a:sym typeface="Old Standard TT"/>
            </a:endParaRPr>
          </a:p>
          <a:p>
            <a:pPr marL="285750" lvl="0" indent="-285750" algn="just">
              <a:lnSpc>
                <a:spcPct val="115000"/>
              </a:lnSpc>
              <a:buFont typeface="Wingdings" panose="05000000000000000000" pitchFamily="2" charset="2"/>
              <a:buChar char="Ø"/>
            </a:pPr>
            <a:r>
              <a:rPr lang="en-US" sz="1600" dirty="0" smtClean="0">
                <a:latin typeface="Old Standard TT"/>
                <a:ea typeface="Old Standard TT"/>
                <a:cs typeface="Old Standard TT"/>
                <a:sym typeface="Old Standard TT"/>
              </a:rPr>
              <a:t>All </a:t>
            </a:r>
            <a:r>
              <a:rPr lang="en-US" sz="1600" dirty="0">
                <a:latin typeface="Old Standard TT"/>
                <a:ea typeface="Old Standard TT"/>
                <a:cs typeface="Old Standard TT"/>
                <a:sym typeface="Old Standard TT"/>
              </a:rPr>
              <a:t>of this dispersed data makes it difficult for the patient to maintain, store, and verify insurance claims</a:t>
            </a:r>
            <a:r>
              <a:rPr lang="en-US" sz="1600" dirty="0" smtClean="0">
                <a:latin typeface="Old Standard TT"/>
                <a:ea typeface="Old Standard TT"/>
                <a:cs typeface="Old Standard TT"/>
                <a:sym typeface="Old Standard TT"/>
              </a:rPr>
              <a:t>.</a:t>
            </a:r>
          </a:p>
          <a:p>
            <a:pPr marL="285750" lvl="0" indent="-285750" algn="just">
              <a:lnSpc>
                <a:spcPct val="115000"/>
              </a:lnSpc>
              <a:buFont typeface="Wingdings" panose="05000000000000000000" pitchFamily="2" charset="2"/>
              <a:buChar char="Ø"/>
            </a:pPr>
            <a:r>
              <a:rPr lang="en-US" sz="1600" dirty="0" smtClean="0">
                <a:latin typeface="Old Standard TT"/>
                <a:ea typeface="Old Standard TT"/>
                <a:cs typeface="Old Standard TT"/>
                <a:sym typeface="Old Standard TT"/>
              </a:rPr>
              <a:t> </a:t>
            </a:r>
            <a:r>
              <a:rPr lang="en-US" sz="1600" dirty="0">
                <a:latin typeface="Old Standard TT"/>
                <a:ea typeface="Old Standard TT"/>
                <a:cs typeface="Old Standard TT"/>
                <a:sym typeface="Old Standard TT"/>
              </a:rPr>
              <a:t>Furthermore, hospitals are sometimes hesitant to share data with patients or other doctors from other hospitals; there is a lack of transparency in the traditional system, and there is a need for centralization and communication among the various entities</a:t>
            </a:r>
            <a:r>
              <a:rPr lang="en-US" sz="1600" dirty="0" smtClean="0">
                <a:latin typeface="Old Standard TT"/>
                <a:ea typeface="Old Standard TT"/>
                <a:cs typeface="Old Standard TT"/>
                <a:sym typeface="Old Standard TT"/>
              </a:rPr>
              <a:t>.</a:t>
            </a:r>
          </a:p>
          <a:p>
            <a:pPr marL="285750" lvl="0" indent="-285750" algn="just">
              <a:lnSpc>
                <a:spcPct val="115000"/>
              </a:lnSpc>
              <a:buFont typeface="Wingdings" panose="05000000000000000000" pitchFamily="2" charset="2"/>
              <a:buChar char="Ø"/>
            </a:pPr>
            <a:r>
              <a:rPr lang="en-US" sz="1600" dirty="0" smtClean="0">
                <a:latin typeface="Old Standard TT"/>
                <a:ea typeface="Old Standard TT"/>
                <a:cs typeface="Old Standard TT"/>
                <a:sym typeface="Old Standard TT"/>
              </a:rPr>
              <a:t> </a:t>
            </a:r>
            <a:r>
              <a:rPr lang="en-US" sz="1600" dirty="0">
                <a:latin typeface="Old Standard TT"/>
                <a:ea typeface="Old Standard TT"/>
                <a:cs typeface="Old Standard TT"/>
                <a:sym typeface="Old Standard TT"/>
              </a:rPr>
              <a:t>Patient data is redundant on various </a:t>
            </a:r>
            <a:r>
              <a:rPr lang="en-US" sz="1600" dirty="0" err="1">
                <a:latin typeface="Old Standard TT"/>
                <a:ea typeface="Old Standard TT"/>
                <a:cs typeface="Old Standard TT"/>
                <a:sym typeface="Old Standard TT"/>
              </a:rPr>
              <a:t>organisations'</a:t>
            </a:r>
            <a:r>
              <a:rPr lang="en-US" sz="1600" dirty="0">
                <a:latin typeface="Old Standard TT"/>
                <a:ea typeface="Old Standard TT"/>
                <a:cs typeface="Old Standard TT"/>
                <a:sym typeface="Old Standard TT"/>
              </a:rPr>
              <a:t> individual databases, and the security of this data is </a:t>
            </a:r>
            <a:r>
              <a:rPr lang="en-US" sz="1600" dirty="0" err="1">
                <a:latin typeface="Old Standard TT"/>
                <a:ea typeface="Old Standard TT"/>
                <a:cs typeface="Old Standard TT"/>
                <a:sym typeface="Old Standard TT"/>
              </a:rPr>
              <a:t>jeopardised</a:t>
            </a:r>
            <a:r>
              <a:rPr lang="en-US" sz="1600" dirty="0">
                <a:latin typeface="Old Standard TT"/>
                <a:ea typeface="Old Standard TT"/>
                <a:cs typeface="Old Standard TT"/>
                <a:sym typeface="Old Standard TT"/>
              </a:rPr>
              <a:t> if the database experiences errors</a:t>
            </a:r>
            <a:r>
              <a:rPr lang="en-US" sz="1600" dirty="0" smtClean="0">
                <a:latin typeface="Old Standard TT"/>
                <a:ea typeface="Old Standard TT"/>
                <a:cs typeface="Old Standard TT"/>
                <a:sym typeface="Old Standard TT"/>
              </a:rPr>
              <a:t>.</a:t>
            </a:r>
          </a:p>
          <a:p>
            <a:pPr marL="285750" lvl="0" indent="-285750" algn="just">
              <a:lnSpc>
                <a:spcPct val="115000"/>
              </a:lnSpc>
              <a:buFont typeface="Wingdings" panose="05000000000000000000" pitchFamily="2" charset="2"/>
              <a:buChar char="Ø"/>
            </a:pPr>
            <a:r>
              <a:rPr lang="en-US" sz="1600" dirty="0" smtClean="0">
                <a:latin typeface="Old Standard TT"/>
                <a:ea typeface="Old Standard TT"/>
                <a:cs typeface="Old Standard TT"/>
                <a:sym typeface="Old Standard TT"/>
              </a:rPr>
              <a:t> </a:t>
            </a:r>
            <a:r>
              <a:rPr lang="en-US" sz="1600" dirty="0">
                <a:latin typeface="Old Standard TT"/>
                <a:ea typeface="Old Standard TT"/>
                <a:cs typeface="Old Standard TT"/>
                <a:sym typeface="Old Standard TT"/>
              </a:rPr>
              <a:t>The flow of communication between patients and doctors is an essential component of medical treatment. </a:t>
            </a:r>
            <a:endParaRPr lang="en-US" sz="1600" dirty="0" smtClean="0">
              <a:latin typeface="Old Standard TT"/>
              <a:ea typeface="Old Standard TT"/>
              <a:cs typeface="Old Standard TT"/>
              <a:sym typeface="Old Standard TT"/>
            </a:endParaRPr>
          </a:p>
          <a:p>
            <a:pPr marL="285750" lvl="0" indent="-285750" algn="just">
              <a:lnSpc>
                <a:spcPct val="115000"/>
              </a:lnSpc>
              <a:buFont typeface="Wingdings" panose="05000000000000000000" pitchFamily="2" charset="2"/>
              <a:buChar char="Ø"/>
            </a:pPr>
            <a:r>
              <a:rPr lang="en-US" sz="1600" dirty="0" smtClean="0">
                <a:latin typeface="Old Standard TT"/>
                <a:ea typeface="Old Standard TT"/>
                <a:cs typeface="Old Standard TT"/>
                <a:sym typeface="Old Standard TT"/>
              </a:rPr>
              <a:t>We </a:t>
            </a:r>
            <a:r>
              <a:rPr lang="en-US" sz="1600" dirty="0">
                <a:latin typeface="Old Standard TT"/>
                <a:ea typeface="Old Standard TT"/>
                <a:cs typeface="Old Standard TT"/>
                <a:sym typeface="Old Standard TT"/>
              </a:rPr>
              <a:t>all felt the need for digitalization during the </a:t>
            </a:r>
            <a:r>
              <a:rPr lang="en-US" sz="1600" dirty="0" err="1">
                <a:latin typeface="Old Standard TT"/>
                <a:ea typeface="Old Standard TT"/>
                <a:cs typeface="Old Standard TT"/>
                <a:sym typeface="Old Standard TT"/>
              </a:rPr>
              <a:t>covid</a:t>
            </a:r>
            <a:r>
              <a:rPr lang="en-US" sz="1600" dirty="0">
                <a:latin typeface="Old Standard TT"/>
                <a:ea typeface="Old Standard TT"/>
                <a:cs typeface="Old Standard TT"/>
                <a:sym typeface="Old Standard TT"/>
              </a:rPr>
              <a:t> situation, from online appointment booking to video call scheduling</a:t>
            </a:r>
            <a:r>
              <a:rPr lang="en-US" sz="1600" dirty="0" smtClean="0">
                <a:latin typeface="Old Standard TT"/>
                <a:ea typeface="Old Standard TT"/>
                <a:cs typeface="Old Standard TT"/>
                <a:sym typeface="Old Standard TT"/>
              </a:rPr>
              <a:t>.</a:t>
            </a:r>
            <a:r>
              <a:rPr lang="en" sz="1800" b="0" i="0" u="none" strike="noStrike" cap="none" dirty="0" smtClean="0">
                <a:solidFill>
                  <a:srgbClr val="000000"/>
                </a:solidFill>
                <a:latin typeface="Old Standard TT"/>
                <a:ea typeface="Old Standard TT"/>
                <a:cs typeface="Old Standard TT"/>
                <a:sym typeface="Old Standard TT"/>
              </a:rPr>
              <a:t>                              </a:t>
            </a:r>
            <a:endParaRPr sz="1800" b="0" i="0" u="none" strike="noStrike" cap="none" dirty="0">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6"/>
          <p:cNvSpPr/>
          <p:nvPr/>
        </p:nvSpPr>
        <p:spPr>
          <a:xfrm>
            <a:off x="312120" y="409249"/>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a:solidFill>
                  <a:srgbClr val="000000"/>
                </a:solidFill>
                <a:latin typeface="Times New Roman"/>
                <a:ea typeface="Times New Roman"/>
                <a:cs typeface="Times New Roman"/>
                <a:sym typeface="Times New Roman"/>
              </a:rPr>
              <a:t>1.5 Scope</a:t>
            </a:r>
            <a:endParaRPr sz="3000" b="0" i="0" u="none" strike="noStrike" cap="none" dirty="0">
              <a:latin typeface="Arial"/>
              <a:ea typeface="Arial"/>
              <a:cs typeface="Arial"/>
              <a:sym typeface="Arial"/>
            </a:endParaRPr>
          </a:p>
        </p:txBody>
      </p:sp>
      <p:sp>
        <p:nvSpPr>
          <p:cNvPr id="168" name="Google Shape;168;p36"/>
          <p:cNvSpPr/>
          <p:nvPr/>
        </p:nvSpPr>
        <p:spPr>
          <a:xfrm>
            <a:off x="311750" y="1171451"/>
            <a:ext cx="8519700" cy="3852600"/>
          </a:xfrm>
          <a:prstGeom prst="rect">
            <a:avLst/>
          </a:prstGeom>
          <a:noFill/>
          <a:ln>
            <a:noFill/>
          </a:ln>
        </p:spPr>
        <p:txBody>
          <a:bodyPr spcFirstLastPara="1" wrap="square" lIns="90000" tIns="91425" rIns="90000" bIns="91425" anchor="t" anchorCtr="0">
            <a:noAutofit/>
          </a:bodyPr>
          <a:lstStyle/>
          <a:p>
            <a:pPr marL="457200" marR="0" lvl="0" indent="-227879" algn="l" rtl="0">
              <a:lnSpc>
                <a:spcPct val="115000"/>
              </a:lnSpc>
              <a:spcBef>
                <a:spcPts val="0"/>
              </a:spcBef>
              <a:spcAft>
                <a:spcPts val="0"/>
              </a:spcAft>
              <a:buNone/>
            </a:pPr>
            <a:endParaRPr sz="1800" dirty="0">
              <a:latin typeface="Old Standard TT"/>
              <a:ea typeface="Old Standard TT"/>
              <a:cs typeface="Old Standard TT"/>
              <a:sym typeface="Old Standard TT"/>
            </a:endParaRPr>
          </a:p>
        </p:txBody>
      </p:sp>
      <p:sp>
        <p:nvSpPr>
          <p:cNvPr id="4" name="Google Shape;162;p35"/>
          <p:cNvSpPr/>
          <p:nvPr/>
        </p:nvSpPr>
        <p:spPr>
          <a:xfrm>
            <a:off x="311690" y="1200150"/>
            <a:ext cx="8519760" cy="4428070"/>
          </a:xfrm>
          <a:prstGeom prst="rect">
            <a:avLst/>
          </a:prstGeom>
          <a:noFill/>
          <a:ln>
            <a:noFill/>
          </a:ln>
        </p:spPr>
        <p:txBody>
          <a:bodyPr spcFirstLastPara="1" wrap="square" lIns="90000" tIns="91425" rIns="90000" bIns="91425" anchor="t" anchorCtr="0">
            <a:noAutofit/>
          </a:bodyPr>
          <a:lstStyle/>
          <a:p>
            <a:pPr marL="285750" indent="-285750" algn="just">
              <a:lnSpc>
                <a:spcPct val="115000"/>
              </a:lnSpc>
              <a:buFont typeface="Wingdings" panose="05000000000000000000" pitchFamily="2" charset="2"/>
              <a:buChar char="Ø"/>
            </a:pPr>
            <a:r>
              <a:rPr lang="en-GB" sz="1600" dirty="0">
                <a:latin typeface="Old Standard TT"/>
                <a:ea typeface="Old Standard TT"/>
                <a:cs typeface="Old Standard TT"/>
                <a:sym typeface="Old Standard TT"/>
              </a:rPr>
              <a:t>Helathchain in the form of a web application will </a:t>
            </a:r>
            <a:r>
              <a:rPr lang="en-GB" sz="1600" dirty="0" smtClean="0">
                <a:latin typeface="Old Standard TT"/>
                <a:ea typeface="Old Standard TT"/>
                <a:cs typeface="Old Standard TT"/>
                <a:sym typeface="Old Standard TT"/>
              </a:rPr>
              <a:t>provide ease </a:t>
            </a:r>
            <a:r>
              <a:rPr lang="en-GB" sz="1600" dirty="0">
                <a:latin typeface="Old Standard TT"/>
                <a:ea typeface="Old Standard TT"/>
                <a:cs typeface="Old Standard TT"/>
                <a:sym typeface="Old Standard TT"/>
              </a:rPr>
              <a:t>to the healthcare providers and patients since it </a:t>
            </a:r>
            <a:r>
              <a:rPr lang="en-GB" sz="1600" dirty="0" smtClean="0">
                <a:latin typeface="Old Standard TT"/>
                <a:ea typeface="Old Standard TT"/>
                <a:cs typeface="Old Standard TT"/>
                <a:sym typeface="Old Standard TT"/>
              </a:rPr>
              <a:t>will be </a:t>
            </a:r>
            <a:r>
              <a:rPr lang="en-GB" sz="1600" dirty="0">
                <a:latin typeface="Old Standard TT"/>
                <a:ea typeface="Old Standard TT"/>
                <a:cs typeface="Old Standard TT"/>
                <a:sym typeface="Old Standard TT"/>
              </a:rPr>
              <a:t>a one-stop location for all the records </a:t>
            </a:r>
            <a:r>
              <a:rPr lang="en-GB" sz="1600" dirty="0" err="1" smtClean="0">
                <a:latin typeface="Old Standard TT"/>
                <a:ea typeface="Old Standard TT"/>
                <a:cs typeface="Old Standard TT"/>
                <a:sym typeface="Old Standard TT"/>
              </a:rPr>
              <a:t>andmeeting</a:t>
            </a:r>
            <a:r>
              <a:rPr lang="en-GB" sz="1600" dirty="0" smtClean="0">
                <a:latin typeface="Old Standard TT"/>
                <a:ea typeface="Old Standard TT"/>
                <a:cs typeface="Old Standard TT"/>
                <a:sym typeface="Old Standard TT"/>
              </a:rPr>
              <a:t>, </a:t>
            </a:r>
            <a:r>
              <a:rPr lang="en-GB" sz="1600" dirty="0">
                <a:latin typeface="Old Standard TT"/>
                <a:ea typeface="Old Standard TT"/>
                <a:cs typeface="Old Standard TT"/>
                <a:sym typeface="Old Standard TT"/>
              </a:rPr>
              <a:t>scheduling.</a:t>
            </a:r>
          </a:p>
          <a:p>
            <a:pPr marL="285750" indent="-285750" algn="just">
              <a:lnSpc>
                <a:spcPct val="115000"/>
              </a:lnSpc>
              <a:buFont typeface="Wingdings" panose="05000000000000000000" pitchFamily="2" charset="2"/>
              <a:buChar char="Ø"/>
            </a:pPr>
            <a:r>
              <a:rPr lang="en-GB" sz="1600" dirty="0">
                <a:latin typeface="Old Standard TT"/>
                <a:ea typeface="Old Standard TT"/>
                <a:cs typeface="Old Standard TT"/>
                <a:sym typeface="Old Standard TT"/>
              </a:rPr>
              <a:t>Healthchain   </a:t>
            </a:r>
            <a:r>
              <a:rPr lang="en-GB" sz="1600" dirty="0">
                <a:latin typeface="Old Standard TT"/>
                <a:ea typeface="Old Standard TT"/>
                <a:cs typeface="Old Standard TT"/>
                <a:sym typeface="Old Standard TT"/>
              </a:rPr>
              <a:t>also   makes   it   easy   for   the   </a:t>
            </a:r>
            <a:r>
              <a:rPr lang="en-GB" sz="1600" dirty="0" smtClean="0">
                <a:latin typeface="Old Standard TT"/>
                <a:ea typeface="Old Standard TT"/>
                <a:cs typeface="Old Standard TT"/>
                <a:sym typeface="Old Standard TT"/>
              </a:rPr>
              <a:t>healthcare providers  </a:t>
            </a:r>
            <a:r>
              <a:rPr lang="en-GB" sz="1600" dirty="0">
                <a:latin typeface="Old Standard TT"/>
                <a:ea typeface="Old Standard TT"/>
                <a:cs typeface="Old Standard TT"/>
                <a:sym typeface="Old Standard TT"/>
              </a:rPr>
              <a:t>to  collaborate,  example  Doctor  A  can  </a:t>
            </a:r>
            <a:r>
              <a:rPr lang="en-GB" sz="1600" dirty="0" err="1">
                <a:latin typeface="Old Standard TT"/>
                <a:ea typeface="Old Standard TT"/>
                <a:cs typeface="Old Standard TT"/>
                <a:sym typeface="Old Standard TT"/>
              </a:rPr>
              <a:t>easilyread</a:t>
            </a:r>
            <a:r>
              <a:rPr lang="en-GB" sz="1600" dirty="0">
                <a:latin typeface="Old Standard TT"/>
                <a:ea typeface="Old Standard TT"/>
                <a:cs typeface="Old Standard TT"/>
                <a:sym typeface="Old Standard TT"/>
              </a:rPr>
              <a:t>  Doctor  B’s  prescription  from  the  patients’  </a:t>
            </a:r>
            <a:r>
              <a:rPr lang="en-GB" sz="1600" dirty="0" err="1">
                <a:latin typeface="Old Standard TT"/>
                <a:ea typeface="Old Standard TT"/>
                <a:cs typeface="Old Standard TT"/>
                <a:sym typeface="Old Standard TT"/>
              </a:rPr>
              <a:t>medicalhistory</a:t>
            </a:r>
            <a:r>
              <a:rPr lang="en-GB" sz="1600" dirty="0">
                <a:latin typeface="Old Standard TT"/>
                <a:ea typeface="Old Standard TT"/>
                <a:cs typeface="Old Standard TT"/>
                <a:sym typeface="Old Standard TT"/>
              </a:rPr>
              <a:t>  record  and  can  proceed  with  diagnosis  </a:t>
            </a:r>
            <a:r>
              <a:rPr lang="en-GB" sz="1600" dirty="0" err="1" smtClean="0">
                <a:latin typeface="Old Standard TT"/>
                <a:ea typeface="Old Standard TT"/>
                <a:cs typeface="Old Standard TT"/>
                <a:sym typeface="Old Standard TT"/>
              </a:rPr>
              <a:t>muchquickly</a:t>
            </a:r>
            <a:r>
              <a:rPr lang="en-GB" sz="1600" dirty="0" smtClean="0">
                <a:latin typeface="Old Standard TT"/>
                <a:ea typeface="Old Standard TT"/>
                <a:cs typeface="Old Standard TT"/>
                <a:sym typeface="Old Standard TT"/>
              </a:rPr>
              <a:t>.</a:t>
            </a:r>
          </a:p>
          <a:p>
            <a:pPr marL="285750" indent="-285750" algn="just">
              <a:lnSpc>
                <a:spcPct val="115000"/>
              </a:lnSpc>
              <a:buFont typeface="Wingdings" panose="05000000000000000000" pitchFamily="2" charset="2"/>
              <a:buChar char="Ø"/>
            </a:pPr>
            <a:r>
              <a:rPr lang="en-GB" sz="1600" dirty="0" smtClean="0">
                <a:latin typeface="Old Standard TT"/>
                <a:ea typeface="Old Standard TT"/>
                <a:cs typeface="Old Standard TT"/>
                <a:sym typeface="Old Standard TT"/>
              </a:rPr>
              <a:t>Data  </a:t>
            </a:r>
            <a:r>
              <a:rPr lang="en-GB" sz="1600" dirty="0">
                <a:latin typeface="Old Standard TT"/>
                <a:ea typeface="Old Standard TT"/>
                <a:cs typeface="Old Standard TT"/>
                <a:sym typeface="Old Standard TT"/>
              </a:rPr>
              <a:t>being  present  at  Healthchain  also  helps  </a:t>
            </a:r>
            <a:r>
              <a:rPr lang="en-GB" sz="1600" dirty="0" err="1">
                <a:latin typeface="Old Standard TT"/>
                <a:ea typeface="Old Standard TT"/>
                <a:cs typeface="Old Standard TT"/>
                <a:sym typeface="Old Standard TT"/>
              </a:rPr>
              <a:t>Insurancecompanies</a:t>
            </a:r>
            <a:r>
              <a:rPr lang="en-GB" sz="1600" dirty="0">
                <a:latin typeface="Old Standard TT"/>
                <a:ea typeface="Old Standard TT"/>
                <a:cs typeface="Old Standard TT"/>
                <a:sym typeface="Old Standard TT"/>
              </a:rPr>
              <a:t> to verify the bills and records </a:t>
            </a:r>
            <a:r>
              <a:rPr lang="en-GB" sz="1600" dirty="0" smtClean="0">
                <a:latin typeface="Old Standard TT"/>
                <a:ea typeface="Old Standard TT"/>
                <a:cs typeface="Old Standard TT"/>
                <a:sym typeface="Old Standard TT"/>
              </a:rPr>
              <a:t>easily.</a:t>
            </a:r>
          </a:p>
          <a:p>
            <a:pPr marL="285750" indent="-285750" algn="just">
              <a:lnSpc>
                <a:spcPct val="115000"/>
              </a:lnSpc>
              <a:buFont typeface="Wingdings" panose="05000000000000000000" pitchFamily="2" charset="2"/>
              <a:buChar char="Ø"/>
            </a:pPr>
            <a:r>
              <a:rPr lang="en-GB" sz="1600" dirty="0" smtClean="0">
                <a:latin typeface="Old Standard TT"/>
                <a:ea typeface="Old Standard TT"/>
                <a:cs typeface="Old Standard TT"/>
                <a:sym typeface="Old Standard TT"/>
              </a:rPr>
              <a:t>Data </a:t>
            </a:r>
            <a:r>
              <a:rPr lang="en-GB" sz="1600" dirty="0">
                <a:latin typeface="Old Standard TT"/>
                <a:ea typeface="Old Standard TT"/>
                <a:cs typeface="Old Standard TT"/>
                <a:sym typeface="Old Standard TT"/>
              </a:rPr>
              <a:t>losses and redundancy will be minimized, as it is </a:t>
            </a:r>
            <a:r>
              <a:rPr lang="en-GB" sz="1600" dirty="0" err="1">
                <a:latin typeface="Old Standard TT"/>
                <a:ea typeface="Old Standard TT"/>
                <a:cs typeface="Old Standard TT"/>
                <a:sym typeface="Old Standard TT"/>
              </a:rPr>
              <a:t>acentralized</a:t>
            </a:r>
            <a:r>
              <a:rPr lang="en-GB" sz="1600" dirty="0">
                <a:latin typeface="Old Standard TT"/>
                <a:ea typeface="Old Standard TT"/>
                <a:cs typeface="Old Standard TT"/>
                <a:sym typeface="Old Standard TT"/>
              </a:rPr>
              <a:t> system that can be used at hospitals, </a:t>
            </a:r>
            <a:r>
              <a:rPr lang="en-GB" sz="1600" dirty="0" err="1">
                <a:latin typeface="Old Standard TT"/>
                <a:ea typeface="Old Standard TT"/>
                <a:cs typeface="Old Standard TT"/>
                <a:sym typeface="Old Standard TT"/>
              </a:rPr>
              <a:t>clinics,and</a:t>
            </a:r>
            <a:r>
              <a:rPr lang="en-GB" sz="1600" dirty="0">
                <a:latin typeface="Old Standard TT"/>
                <a:ea typeface="Old Standard TT"/>
                <a:cs typeface="Old Standard TT"/>
                <a:sym typeface="Old Standard TT"/>
              </a:rPr>
              <a:t> </a:t>
            </a:r>
            <a:r>
              <a:rPr lang="en-GB" sz="1600" dirty="0" smtClean="0">
                <a:latin typeface="Old Standard TT"/>
                <a:ea typeface="Old Standard TT"/>
                <a:cs typeface="Old Standard TT"/>
                <a:sym typeface="Old Standard TT"/>
              </a:rPr>
              <a:t>labs.</a:t>
            </a:r>
          </a:p>
          <a:p>
            <a:pPr marL="285750" indent="-285750" algn="just">
              <a:lnSpc>
                <a:spcPct val="115000"/>
              </a:lnSpc>
              <a:buFont typeface="Wingdings" panose="05000000000000000000" pitchFamily="2" charset="2"/>
              <a:buChar char="Ø"/>
            </a:pPr>
            <a:endParaRPr sz="1800" b="0" i="0" u="none" strike="noStrike" cap="none"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7"/>
          <p:cNvSpPr/>
          <p:nvPr/>
        </p:nvSpPr>
        <p:spPr>
          <a:xfrm>
            <a:off x="311760" y="444960"/>
            <a:ext cx="8519700" cy="6123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a:solidFill>
                  <a:srgbClr val="000000"/>
                </a:solidFill>
                <a:latin typeface="Times New Roman"/>
                <a:ea typeface="Times New Roman"/>
                <a:cs typeface="Times New Roman"/>
                <a:sym typeface="Times New Roman"/>
              </a:rPr>
              <a:t>1.5 Scope</a:t>
            </a:r>
            <a:endParaRPr sz="3000" b="0" i="0" u="none" strike="noStrike" cap="none">
              <a:latin typeface="Arial"/>
              <a:ea typeface="Arial"/>
              <a:cs typeface="Arial"/>
              <a:sym typeface="Arial"/>
            </a:endParaRPr>
          </a:p>
        </p:txBody>
      </p:sp>
      <p:sp>
        <p:nvSpPr>
          <p:cNvPr id="174" name="Google Shape;174;p37"/>
          <p:cNvSpPr/>
          <p:nvPr/>
        </p:nvSpPr>
        <p:spPr>
          <a:xfrm>
            <a:off x="311750" y="1171451"/>
            <a:ext cx="8519700" cy="3852600"/>
          </a:xfrm>
          <a:prstGeom prst="rect">
            <a:avLst/>
          </a:prstGeom>
          <a:noFill/>
          <a:ln>
            <a:noFill/>
          </a:ln>
        </p:spPr>
        <p:txBody>
          <a:bodyPr spcFirstLastPara="1" wrap="square" lIns="90000" tIns="91425" rIns="90000" bIns="91425" anchor="t" anchorCtr="0">
            <a:noAutofit/>
          </a:bodyPr>
          <a:lstStyle/>
          <a:p>
            <a:pPr marL="457200" marR="0" lvl="0" indent="-227879" algn="l" rtl="0">
              <a:lnSpc>
                <a:spcPct val="115000"/>
              </a:lnSpc>
              <a:spcBef>
                <a:spcPts val="0"/>
              </a:spcBef>
              <a:spcAft>
                <a:spcPts val="0"/>
              </a:spcAft>
              <a:buNone/>
            </a:pPr>
            <a:endParaRPr sz="1800" dirty="0">
              <a:latin typeface="Old Standard TT"/>
              <a:ea typeface="Old Standard TT"/>
              <a:cs typeface="Old Standard TT"/>
              <a:sym typeface="Old Standard TT"/>
            </a:endParaRPr>
          </a:p>
        </p:txBody>
      </p:sp>
      <p:sp>
        <p:nvSpPr>
          <p:cNvPr id="4" name="Google Shape;162;p35"/>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285750" indent="-285750" algn="just">
              <a:lnSpc>
                <a:spcPct val="115000"/>
              </a:lnSpc>
              <a:buFont typeface="Wingdings" panose="05000000000000000000" pitchFamily="2" charset="2"/>
              <a:buChar char="Ø"/>
            </a:pPr>
            <a:r>
              <a:rPr lang="en-GB" sz="1600" dirty="0">
                <a:latin typeface="Old Standard TT"/>
                <a:ea typeface="Old Standard TT"/>
                <a:cs typeface="Old Standard TT"/>
                <a:sym typeface="Old Standard TT"/>
              </a:rPr>
              <a:t>Security   Issue   and   data   tampering   with   the   </a:t>
            </a:r>
            <a:r>
              <a:rPr lang="en-GB" sz="1600" dirty="0" err="1">
                <a:latin typeface="Old Standard TT"/>
                <a:ea typeface="Old Standard TT"/>
                <a:cs typeface="Old Standard TT"/>
                <a:sym typeface="Old Standard TT"/>
              </a:rPr>
              <a:t>medicalrecords</a:t>
            </a:r>
            <a:r>
              <a:rPr lang="en-GB" sz="1600" dirty="0">
                <a:latin typeface="Old Standard TT"/>
                <a:ea typeface="Old Standard TT"/>
                <a:cs typeface="Old Standard TT"/>
                <a:sym typeface="Old Standard TT"/>
              </a:rPr>
              <a:t> is minimized since the granular access to the data lies  with  the patients  and  only  with  the  access  from the patient  the  healthcare  providers  can  add  the  data  on  the </a:t>
            </a:r>
            <a:r>
              <a:rPr lang="en-GB" sz="1600" dirty="0" err="1">
                <a:latin typeface="Old Standard TT"/>
                <a:ea typeface="Old Standard TT"/>
                <a:cs typeface="Old Standard TT"/>
                <a:sym typeface="Old Standard TT"/>
              </a:rPr>
              <a:t>blockchain</a:t>
            </a:r>
            <a:r>
              <a:rPr lang="en-GB" sz="1600" dirty="0">
                <a:latin typeface="Old Standard TT"/>
                <a:ea typeface="Old Standard TT"/>
                <a:cs typeface="Old Standard TT"/>
                <a:sym typeface="Old Standard TT"/>
              </a:rPr>
              <a:t> in an encrypted format.</a:t>
            </a:r>
          </a:p>
          <a:p>
            <a:pPr marL="285750" indent="-285750" algn="just">
              <a:lnSpc>
                <a:spcPct val="115000"/>
              </a:lnSpc>
              <a:buFont typeface="Wingdings" panose="05000000000000000000" pitchFamily="2" charset="2"/>
              <a:buChar char="Ø"/>
            </a:pPr>
            <a:r>
              <a:rPr lang="en-GB" sz="1600" dirty="0">
                <a:latin typeface="Old Standard TT"/>
                <a:ea typeface="Old Standard TT"/>
                <a:cs typeface="Old Standard TT"/>
                <a:sym typeface="Old Standard TT"/>
              </a:rPr>
              <a:t>Data analysis on the patients’ medical records which </a:t>
            </a:r>
            <a:r>
              <a:rPr lang="en-GB" sz="1600" dirty="0" err="1">
                <a:latin typeface="Old Standard TT"/>
                <a:ea typeface="Old Standard TT"/>
                <a:cs typeface="Old Standard TT"/>
                <a:sym typeface="Old Standard TT"/>
              </a:rPr>
              <a:t>areof</a:t>
            </a:r>
            <a:r>
              <a:rPr lang="en-GB" sz="1600" dirty="0">
                <a:latin typeface="Old Standard TT"/>
                <a:ea typeface="Old Standard TT"/>
                <a:cs typeface="Old Standard TT"/>
                <a:sym typeface="Old Standard TT"/>
              </a:rPr>
              <a:t>  utmost  importance  to  understand  a  patient’s  </a:t>
            </a:r>
            <a:r>
              <a:rPr lang="en-GB" sz="1600" dirty="0" err="1">
                <a:latin typeface="Old Standard TT"/>
                <a:ea typeface="Old Standard TT"/>
                <a:cs typeface="Old Standard TT"/>
                <a:sym typeface="Old Standard TT"/>
              </a:rPr>
              <a:t>medicalhistory</a:t>
            </a:r>
            <a:r>
              <a:rPr lang="en-GB" sz="1600" dirty="0">
                <a:latin typeface="Old Standard TT"/>
                <a:ea typeface="Old Standard TT"/>
                <a:cs typeface="Old Standard TT"/>
                <a:sym typeface="Old Standard TT"/>
              </a:rPr>
              <a:t>,  will  help  the  healthcare  providers  with  </a:t>
            </a:r>
            <a:r>
              <a:rPr lang="en-GB" sz="1600" dirty="0" err="1">
                <a:latin typeface="Old Standard TT"/>
                <a:ea typeface="Old Standard TT"/>
                <a:cs typeface="Old Standard TT"/>
                <a:sym typeface="Old Standard TT"/>
              </a:rPr>
              <a:t>betterinsights</a:t>
            </a:r>
            <a:r>
              <a:rPr lang="en-GB" sz="1600" dirty="0">
                <a:latin typeface="Old Standard TT"/>
                <a:ea typeface="Old Standard TT"/>
                <a:cs typeface="Old Standard TT"/>
                <a:sym typeface="Old Standard TT"/>
              </a:rPr>
              <a:t> which in turn will help for better diagnosis.</a:t>
            </a:r>
            <a:endParaRPr sz="1800" b="0" i="0" u="none" strike="noStrike" cap="none" dirty="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8"/>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a:solidFill>
                  <a:srgbClr val="000000"/>
                </a:solidFill>
                <a:latin typeface="Times New Roman"/>
                <a:ea typeface="Times New Roman"/>
                <a:cs typeface="Times New Roman"/>
                <a:sym typeface="Times New Roman"/>
              </a:rPr>
              <a:t>1.6 Technology stack</a:t>
            </a:r>
            <a:endParaRPr sz="3000" b="0" i="0" u="none" strike="noStrike" cap="none">
              <a:latin typeface="Arial"/>
              <a:ea typeface="Arial"/>
              <a:cs typeface="Arial"/>
              <a:sym typeface="Arial"/>
            </a:endParaRPr>
          </a:p>
        </p:txBody>
      </p:sp>
      <p:sp>
        <p:nvSpPr>
          <p:cNvPr id="180" name="Google Shape;180;p38"/>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457200" marR="0" lvl="0" indent="-227880"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grpSp>
        <p:nvGrpSpPr>
          <p:cNvPr id="4" name="Group 49"/>
          <p:cNvGrpSpPr>
            <a:grpSpLocks/>
          </p:cNvGrpSpPr>
          <p:nvPr/>
        </p:nvGrpSpPr>
        <p:grpSpPr bwMode="auto">
          <a:xfrm>
            <a:off x="914399" y="1428749"/>
            <a:ext cx="2514601" cy="2783381"/>
            <a:chOff x="3812365" y="1697161"/>
            <a:chExt cx="2215453" cy="2362294"/>
          </a:xfrm>
        </p:grpSpPr>
        <p:sp>
          <p:nvSpPr>
            <p:cNvPr id="5" name="Freeform 4"/>
            <p:cNvSpPr/>
            <p:nvPr/>
          </p:nvSpPr>
          <p:spPr>
            <a:xfrm>
              <a:off x="4261668" y="2878308"/>
              <a:ext cx="293988" cy="841951"/>
            </a:xfrm>
            <a:custGeom>
              <a:avLst/>
              <a:gdLst>
                <a:gd name="connsiteX0" fmla="*/ 0 w 294436"/>
                <a:gd name="connsiteY0" fmla="*/ 0 h 841567"/>
                <a:gd name="connsiteX1" fmla="*/ 147218 w 294436"/>
                <a:gd name="connsiteY1" fmla="*/ 0 h 841567"/>
                <a:gd name="connsiteX2" fmla="*/ 147218 w 294436"/>
                <a:gd name="connsiteY2" fmla="*/ 841567 h 841567"/>
                <a:gd name="connsiteX3" fmla="*/ 294436 w 294436"/>
                <a:gd name="connsiteY3" fmla="*/ 841567 h 841567"/>
              </a:gdLst>
              <a:ahLst/>
              <a:cxnLst>
                <a:cxn ang="0">
                  <a:pos x="connsiteX0" y="connsiteY0"/>
                </a:cxn>
                <a:cxn ang="0">
                  <a:pos x="connsiteX1" y="connsiteY1"/>
                </a:cxn>
                <a:cxn ang="0">
                  <a:pos x="connsiteX2" y="connsiteY2"/>
                </a:cxn>
                <a:cxn ang="0">
                  <a:pos x="connsiteX3" y="connsiteY3"/>
                </a:cxn>
              </a:cxnLst>
              <a:rect l="l" t="t" r="r" b="b"/>
              <a:pathLst>
                <a:path w="294436" h="841567">
                  <a:moveTo>
                    <a:pt x="0" y="0"/>
                  </a:moveTo>
                  <a:lnTo>
                    <a:pt x="147218" y="0"/>
                  </a:lnTo>
                  <a:lnTo>
                    <a:pt x="147218" y="841567"/>
                  </a:lnTo>
                  <a:lnTo>
                    <a:pt x="294436" y="841567"/>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lIns="137628" tIns="398494" rIns="137629" bIns="398494" spcCol="1270" anchor="ctr"/>
            <a:lstStyle/>
            <a:p>
              <a:pPr algn="ctr" defTabSz="222250">
                <a:lnSpc>
                  <a:spcPct val="90000"/>
                </a:lnSpc>
                <a:spcAft>
                  <a:spcPct val="35000"/>
                </a:spcAft>
                <a:defRPr/>
              </a:pPr>
              <a:endParaRPr lang="en-US" sz="500"/>
            </a:p>
          </p:txBody>
        </p:sp>
        <p:sp>
          <p:nvSpPr>
            <p:cNvPr id="6" name="Freeform 5"/>
            <p:cNvSpPr/>
            <p:nvPr/>
          </p:nvSpPr>
          <p:spPr>
            <a:xfrm>
              <a:off x="4261668" y="2878308"/>
              <a:ext cx="293988" cy="281016"/>
            </a:xfrm>
            <a:custGeom>
              <a:avLst/>
              <a:gdLst>
                <a:gd name="connsiteX0" fmla="*/ 0 w 294436"/>
                <a:gd name="connsiteY0" fmla="*/ 0 h 280522"/>
                <a:gd name="connsiteX1" fmla="*/ 147218 w 294436"/>
                <a:gd name="connsiteY1" fmla="*/ 0 h 280522"/>
                <a:gd name="connsiteX2" fmla="*/ 147218 w 294436"/>
                <a:gd name="connsiteY2" fmla="*/ 280522 h 280522"/>
                <a:gd name="connsiteX3" fmla="*/ 294436 w 294436"/>
                <a:gd name="connsiteY3" fmla="*/ 280522 h 280522"/>
              </a:gdLst>
              <a:ahLst/>
              <a:cxnLst>
                <a:cxn ang="0">
                  <a:pos x="connsiteX0" y="connsiteY0"/>
                </a:cxn>
                <a:cxn ang="0">
                  <a:pos x="connsiteX1" y="connsiteY1"/>
                </a:cxn>
                <a:cxn ang="0">
                  <a:pos x="connsiteX2" y="connsiteY2"/>
                </a:cxn>
                <a:cxn ang="0">
                  <a:pos x="connsiteX3" y="connsiteY3"/>
                </a:cxn>
              </a:cxnLst>
              <a:rect l="l" t="t" r="r" b="b"/>
              <a:pathLst>
                <a:path w="294436" h="280522">
                  <a:moveTo>
                    <a:pt x="0" y="0"/>
                  </a:moveTo>
                  <a:lnTo>
                    <a:pt x="147218" y="0"/>
                  </a:lnTo>
                  <a:lnTo>
                    <a:pt x="147218" y="280522"/>
                  </a:lnTo>
                  <a:lnTo>
                    <a:pt x="294436" y="280522"/>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lIns="149751" tIns="130095" rIns="149752" bIns="130094" spcCol="1270" anchor="ctr"/>
            <a:lstStyle/>
            <a:p>
              <a:pPr algn="ctr" defTabSz="222250">
                <a:lnSpc>
                  <a:spcPct val="90000"/>
                </a:lnSpc>
                <a:spcAft>
                  <a:spcPct val="35000"/>
                </a:spcAft>
                <a:defRPr/>
              </a:pPr>
              <a:endParaRPr lang="en-US" sz="500"/>
            </a:p>
          </p:txBody>
        </p:sp>
        <p:sp>
          <p:nvSpPr>
            <p:cNvPr id="7" name="Freeform 6"/>
            <p:cNvSpPr/>
            <p:nvPr/>
          </p:nvSpPr>
          <p:spPr>
            <a:xfrm>
              <a:off x="4261668" y="2597292"/>
              <a:ext cx="293988" cy="281016"/>
            </a:xfrm>
            <a:custGeom>
              <a:avLst/>
              <a:gdLst>
                <a:gd name="connsiteX0" fmla="*/ 0 w 294436"/>
                <a:gd name="connsiteY0" fmla="*/ 280522 h 280522"/>
                <a:gd name="connsiteX1" fmla="*/ 147218 w 294436"/>
                <a:gd name="connsiteY1" fmla="*/ 280522 h 280522"/>
                <a:gd name="connsiteX2" fmla="*/ 147218 w 294436"/>
                <a:gd name="connsiteY2" fmla="*/ 0 h 280522"/>
                <a:gd name="connsiteX3" fmla="*/ 294436 w 294436"/>
                <a:gd name="connsiteY3" fmla="*/ 0 h 280522"/>
              </a:gdLst>
              <a:ahLst/>
              <a:cxnLst>
                <a:cxn ang="0">
                  <a:pos x="connsiteX0" y="connsiteY0"/>
                </a:cxn>
                <a:cxn ang="0">
                  <a:pos x="connsiteX1" y="connsiteY1"/>
                </a:cxn>
                <a:cxn ang="0">
                  <a:pos x="connsiteX2" y="connsiteY2"/>
                </a:cxn>
                <a:cxn ang="0">
                  <a:pos x="connsiteX3" y="connsiteY3"/>
                </a:cxn>
              </a:cxnLst>
              <a:rect l="l" t="t" r="r" b="b"/>
              <a:pathLst>
                <a:path w="294436" h="280522">
                  <a:moveTo>
                    <a:pt x="0" y="280522"/>
                  </a:moveTo>
                  <a:lnTo>
                    <a:pt x="147218" y="280522"/>
                  </a:lnTo>
                  <a:lnTo>
                    <a:pt x="147218" y="0"/>
                  </a:lnTo>
                  <a:lnTo>
                    <a:pt x="294436"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lIns="149751" tIns="130094" rIns="149752" bIns="130095" spcCol="1270" anchor="ctr"/>
            <a:lstStyle/>
            <a:p>
              <a:pPr algn="ctr" defTabSz="222250">
                <a:lnSpc>
                  <a:spcPct val="90000"/>
                </a:lnSpc>
                <a:spcAft>
                  <a:spcPct val="35000"/>
                </a:spcAft>
                <a:defRPr/>
              </a:pPr>
              <a:endParaRPr lang="en-US" sz="500"/>
            </a:p>
          </p:txBody>
        </p:sp>
        <p:sp>
          <p:nvSpPr>
            <p:cNvPr id="8" name="Freeform 7"/>
            <p:cNvSpPr/>
            <p:nvPr/>
          </p:nvSpPr>
          <p:spPr>
            <a:xfrm>
              <a:off x="4261668" y="2036356"/>
              <a:ext cx="293988" cy="841952"/>
            </a:xfrm>
            <a:custGeom>
              <a:avLst/>
              <a:gdLst>
                <a:gd name="connsiteX0" fmla="*/ 0 w 294436"/>
                <a:gd name="connsiteY0" fmla="*/ 841567 h 841567"/>
                <a:gd name="connsiteX1" fmla="*/ 147218 w 294436"/>
                <a:gd name="connsiteY1" fmla="*/ 841567 h 841567"/>
                <a:gd name="connsiteX2" fmla="*/ 147218 w 294436"/>
                <a:gd name="connsiteY2" fmla="*/ 0 h 841567"/>
                <a:gd name="connsiteX3" fmla="*/ 294436 w 294436"/>
                <a:gd name="connsiteY3" fmla="*/ 0 h 841567"/>
              </a:gdLst>
              <a:ahLst/>
              <a:cxnLst>
                <a:cxn ang="0">
                  <a:pos x="connsiteX0" y="connsiteY0"/>
                </a:cxn>
                <a:cxn ang="0">
                  <a:pos x="connsiteX1" y="connsiteY1"/>
                </a:cxn>
                <a:cxn ang="0">
                  <a:pos x="connsiteX2" y="connsiteY2"/>
                </a:cxn>
                <a:cxn ang="0">
                  <a:pos x="connsiteX3" y="connsiteY3"/>
                </a:cxn>
              </a:cxnLst>
              <a:rect l="l" t="t" r="r" b="b"/>
              <a:pathLst>
                <a:path w="294436" h="841567">
                  <a:moveTo>
                    <a:pt x="0" y="841567"/>
                  </a:moveTo>
                  <a:lnTo>
                    <a:pt x="147218" y="841567"/>
                  </a:lnTo>
                  <a:lnTo>
                    <a:pt x="147218" y="0"/>
                  </a:lnTo>
                  <a:lnTo>
                    <a:pt x="294436"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lIns="137628" tIns="398494" rIns="137629" bIns="398494" spcCol="1270" anchor="ctr"/>
            <a:lstStyle/>
            <a:p>
              <a:pPr algn="ctr" defTabSz="222250">
                <a:lnSpc>
                  <a:spcPct val="90000"/>
                </a:lnSpc>
                <a:spcAft>
                  <a:spcPct val="35000"/>
                </a:spcAft>
                <a:defRPr/>
              </a:pPr>
              <a:endParaRPr lang="en-US" sz="500"/>
            </a:p>
          </p:txBody>
        </p:sp>
        <p:sp>
          <p:nvSpPr>
            <p:cNvPr id="9" name="Freeform 8"/>
            <p:cNvSpPr/>
            <p:nvPr/>
          </p:nvSpPr>
          <p:spPr>
            <a:xfrm rot="16200000">
              <a:off x="2855870" y="2653656"/>
              <a:ext cx="2362294" cy="449303"/>
            </a:xfrm>
            <a:custGeom>
              <a:avLst/>
              <a:gdLst>
                <a:gd name="connsiteX0" fmla="*/ 0 w 2362294"/>
                <a:gd name="connsiteY0" fmla="*/ 0 h 448835"/>
                <a:gd name="connsiteX1" fmla="*/ 2362294 w 2362294"/>
                <a:gd name="connsiteY1" fmla="*/ 0 h 448835"/>
                <a:gd name="connsiteX2" fmla="*/ 2362294 w 2362294"/>
                <a:gd name="connsiteY2" fmla="*/ 448835 h 448835"/>
                <a:gd name="connsiteX3" fmla="*/ 0 w 2362294"/>
                <a:gd name="connsiteY3" fmla="*/ 448835 h 448835"/>
                <a:gd name="connsiteX4" fmla="*/ 0 w 2362294"/>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94" h="448835">
                  <a:moveTo>
                    <a:pt x="0" y="0"/>
                  </a:moveTo>
                  <a:lnTo>
                    <a:pt x="2362294" y="0"/>
                  </a:lnTo>
                  <a:lnTo>
                    <a:pt x="2362294"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20319" tIns="20319" rIns="20320" bIns="20320" spcCol="1270" anchor="ctr"/>
            <a:lstStyle/>
            <a:p>
              <a:pPr algn="ctr" defTabSz="1422400">
                <a:lnSpc>
                  <a:spcPct val="90000"/>
                </a:lnSpc>
                <a:spcAft>
                  <a:spcPct val="35000"/>
                </a:spcAft>
                <a:defRPr/>
              </a:pPr>
              <a:r>
                <a:rPr lang="en-US" sz="3200" dirty="0">
                  <a:latin typeface="Times New Roman" panose="02020603050405020304" pitchFamily="18" charset="0"/>
                  <a:cs typeface="Times New Roman" panose="02020603050405020304" pitchFamily="18" charset="0"/>
                </a:rPr>
                <a:t>Front- End </a:t>
              </a:r>
              <a:endParaRPr lang="en-US" sz="3200" dirty="0">
                <a:latin typeface="Times New Roman" panose="02020603050405020304" pitchFamily="18" charset="0"/>
                <a:cs typeface="Times New Roman" panose="02020603050405020304" pitchFamily="18" charset="0"/>
              </a:endParaRPr>
            </a:p>
          </p:txBody>
        </p:sp>
        <p:sp>
          <p:nvSpPr>
            <p:cNvPr id="10" name="Freeform 9"/>
            <p:cNvSpPr/>
            <p:nvPr/>
          </p:nvSpPr>
          <p:spPr>
            <a:xfrm>
              <a:off x="4555657" y="1812421"/>
              <a:ext cx="1472161" cy="448968"/>
            </a:xfrm>
            <a:custGeom>
              <a:avLst/>
              <a:gdLst>
                <a:gd name="connsiteX0" fmla="*/ 0 w 1472181"/>
                <a:gd name="connsiteY0" fmla="*/ 0 h 448835"/>
                <a:gd name="connsiteX1" fmla="*/ 1472181 w 1472181"/>
                <a:gd name="connsiteY1" fmla="*/ 0 h 448835"/>
                <a:gd name="connsiteX2" fmla="*/ 1472181 w 1472181"/>
                <a:gd name="connsiteY2" fmla="*/ 448835 h 448835"/>
                <a:gd name="connsiteX3" fmla="*/ 0 w 1472181"/>
                <a:gd name="connsiteY3" fmla="*/ 448835 h 448835"/>
                <a:gd name="connsiteX4" fmla="*/ 0 w 1472181"/>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181" h="448835">
                  <a:moveTo>
                    <a:pt x="0" y="0"/>
                  </a:moveTo>
                  <a:lnTo>
                    <a:pt x="1472181" y="0"/>
                  </a:lnTo>
                  <a:lnTo>
                    <a:pt x="1472181"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5715" tIns="5715" rIns="5715" bIns="5715" spcCol="1270" anchor="ctr"/>
            <a:lstStyle/>
            <a:p>
              <a:pPr algn="ctr" defTabSz="400050">
                <a:lnSpc>
                  <a:spcPct val="90000"/>
                </a:lnSpc>
                <a:spcAft>
                  <a:spcPct val="35000"/>
                </a:spcAft>
                <a:defRPr/>
              </a:pPr>
              <a:r>
                <a:rPr lang="en-US" sz="2400" dirty="0">
                  <a:latin typeface="Times New Roman" panose="02020603050405020304" pitchFamily="18" charset="0"/>
                  <a:cs typeface="Times New Roman" panose="02020603050405020304" pitchFamily="18" charset="0"/>
                </a:rPr>
                <a:t>Html</a:t>
              </a:r>
              <a:endParaRPr lang="en-US" sz="2400" dirty="0">
                <a:latin typeface="Times New Roman" panose="02020603050405020304" pitchFamily="18" charset="0"/>
                <a:cs typeface="Times New Roman" panose="02020603050405020304" pitchFamily="18" charset="0"/>
              </a:endParaRPr>
            </a:p>
          </p:txBody>
        </p:sp>
        <p:sp>
          <p:nvSpPr>
            <p:cNvPr id="11" name="Freeform 10"/>
            <p:cNvSpPr/>
            <p:nvPr/>
          </p:nvSpPr>
          <p:spPr>
            <a:xfrm>
              <a:off x="4555657" y="2373357"/>
              <a:ext cx="1472161" cy="448967"/>
            </a:xfrm>
            <a:custGeom>
              <a:avLst/>
              <a:gdLst>
                <a:gd name="connsiteX0" fmla="*/ 0 w 1472181"/>
                <a:gd name="connsiteY0" fmla="*/ 0 h 448835"/>
                <a:gd name="connsiteX1" fmla="*/ 1472181 w 1472181"/>
                <a:gd name="connsiteY1" fmla="*/ 0 h 448835"/>
                <a:gd name="connsiteX2" fmla="*/ 1472181 w 1472181"/>
                <a:gd name="connsiteY2" fmla="*/ 448835 h 448835"/>
                <a:gd name="connsiteX3" fmla="*/ 0 w 1472181"/>
                <a:gd name="connsiteY3" fmla="*/ 448835 h 448835"/>
                <a:gd name="connsiteX4" fmla="*/ 0 w 1472181"/>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181" h="448835">
                  <a:moveTo>
                    <a:pt x="0" y="0"/>
                  </a:moveTo>
                  <a:lnTo>
                    <a:pt x="1472181" y="0"/>
                  </a:lnTo>
                  <a:lnTo>
                    <a:pt x="1472181"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5715" tIns="5715" rIns="5715" bIns="5715" spcCol="1270" anchor="ctr"/>
            <a:lstStyle/>
            <a:p>
              <a:pPr algn="ctr" defTabSz="400050">
                <a:lnSpc>
                  <a:spcPct val="90000"/>
                </a:lnSpc>
                <a:spcAft>
                  <a:spcPct val="35000"/>
                </a:spcAft>
                <a:defRPr/>
              </a:pPr>
              <a:r>
                <a:rPr lang="en-US" sz="2400" dirty="0">
                  <a:latin typeface="Times New Roman" panose="02020603050405020304" pitchFamily="18" charset="0"/>
                  <a:cs typeface="Times New Roman" panose="02020603050405020304" pitchFamily="18" charset="0"/>
                </a:rPr>
                <a:t>CSS</a:t>
              </a:r>
              <a:endParaRPr lang="en-US" sz="2400" dirty="0">
                <a:latin typeface="Times New Roman" panose="02020603050405020304" pitchFamily="18" charset="0"/>
                <a:cs typeface="Times New Roman" panose="02020603050405020304" pitchFamily="18" charset="0"/>
              </a:endParaRPr>
            </a:p>
          </p:txBody>
        </p:sp>
        <p:sp>
          <p:nvSpPr>
            <p:cNvPr id="12" name="Freeform 11"/>
            <p:cNvSpPr/>
            <p:nvPr/>
          </p:nvSpPr>
          <p:spPr>
            <a:xfrm>
              <a:off x="4555657" y="2934291"/>
              <a:ext cx="1472161" cy="448968"/>
            </a:xfrm>
            <a:custGeom>
              <a:avLst/>
              <a:gdLst>
                <a:gd name="connsiteX0" fmla="*/ 0 w 1472181"/>
                <a:gd name="connsiteY0" fmla="*/ 0 h 448835"/>
                <a:gd name="connsiteX1" fmla="*/ 1472181 w 1472181"/>
                <a:gd name="connsiteY1" fmla="*/ 0 h 448835"/>
                <a:gd name="connsiteX2" fmla="*/ 1472181 w 1472181"/>
                <a:gd name="connsiteY2" fmla="*/ 448835 h 448835"/>
                <a:gd name="connsiteX3" fmla="*/ 0 w 1472181"/>
                <a:gd name="connsiteY3" fmla="*/ 448835 h 448835"/>
                <a:gd name="connsiteX4" fmla="*/ 0 w 1472181"/>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181" h="448835">
                  <a:moveTo>
                    <a:pt x="0" y="0"/>
                  </a:moveTo>
                  <a:lnTo>
                    <a:pt x="1472181" y="0"/>
                  </a:lnTo>
                  <a:lnTo>
                    <a:pt x="1472181"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5715" tIns="5715" rIns="5715" bIns="5715" spcCol="1270" anchor="ctr"/>
            <a:lstStyle/>
            <a:p>
              <a:pPr algn="ctr" defTabSz="400050">
                <a:lnSpc>
                  <a:spcPct val="90000"/>
                </a:lnSpc>
                <a:spcAft>
                  <a:spcPct val="35000"/>
                </a:spcAft>
                <a:defRPr/>
              </a:pPr>
              <a:r>
                <a:rPr lang="en-US" sz="2400" dirty="0">
                  <a:latin typeface="Times New Roman" panose="02020603050405020304" pitchFamily="18" charset="0"/>
                  <a:cs typeface="Times New Roman" panose="02020603050405020304" pitchFamily="18" charset="0"/>
                </a:rPr>
                <a:t>JavaScript</a:t>
              </a:r>
              <a:endParaRPr lang="en-US" sz="2400" dirty="0">
                <a:latin typeface="Times New Roman" panose="02020603050405020304" pitchFamily="18" charset="0"/>
                <a:cs typeface="Times New Roman" panose="02020603050405020304" pitchFamily="18" charset="0"/>
              </a:endParaRPr>
            </a:p>
          </p:txBody>
        </p:sp>
        <p:sp>
          <p:nvSpPr>
            <p:cNvPr id="13" name="Freeform 12"/>
            <p:cNvSpPr/>
            <p:nvPr/>
          </p:nvSpPr>
          <p:spPr>
            <a:xfrm>
              <a:off x="4555657" y="3495227"/>
              <a:ext cx="1472161" cy="448967"/>
            </a:xfrm>
            <a:custGeom>
              <a:avLst/>
              <a:gdLst>
                <a:gd name="connsiteX0" fmla="*/ 0 w 1472181"/>
                <a:gd name="connsiteY0" fmla="*/ 0 h 448835"/>
                <a:gd name="connsiteX1" fmla="*/ 1472181 w 1472181"/>
                <a:gd name="connsiteY1" fmla="*/ 0 h 448835"/>
                <a:gd name="connsiteX2" fmla="*/ 1472181 w 1472181"/>
                <a:gd name="connsiteY2" fmla="*/ 448835 h 448835"/>
                <a:gd name="connsiteX3" fmla="*/ 0 w 1472181"/>
                <a:gd name="connsiteY3" fmla="*/ 448835 h 448835"/>
                <a:gd name="connsiteX4" fmla="*/ 0 w 1472181"/>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181" h="448835">
                  <a:moveTo>
                    <a:pt x="0" y="0"/>
                  </a:moveTo>
                  <a:lnTo>
                    <a:pt x="1472181" y="0"/>
                  </a:lnTo>
                  <a:lnTo>
                    <a:pt x="1472181"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5715" tIns="5715" rIns="5715" bIns="5715" spcCol="1270" anchor="ctr"/>
            <a:lstStyle/>
            <a:p>
              <a:pPr algn="ctr" defTabSz="400050">
                <a:lnSpc>
                  <a:spcPct val="90000"/>
                </a:lnSpc>
                <a:spcAft>
                  <a:spcPct val="35000"/>
                </a:spcAft>
                <a:defRPr/>
              </a:pPr>
              <a:r>
                <a:rPr lang="en-US" sz="2400" dirty="0" err="1" smtClean="0">
                  <a:latin typeface="Times New Roman" panose="02020603050405020304" pitchFamily="18" charset="0"/>
                  <a:cs typeface="Times New Roman" panose="02020603050405020304" pitchFamily="18" charset="0"/>
                </a:rPr>
                <a:t>Nodejs</a:t>
              </a:r>
              <a:endParaRPr lang="en-US" sz="2400" dirty="0">
                <a:latin typeface="Times New Roman" panose="02020603050405020304" pitchFamily="18" charset="0"/>
                <a:cs typeface="Times New Roman" panose="02020603050405020304" pitchFamily="18" charset="0"/>
              </a:endParaRPr>
            </a:p>
          </p:txBody>
        </p:sp>
      </p:grpSp>
      <p:grpSp>
        <p:nvGrpSpPr>
          <p:cNvPr id="14" name="Group 48"/>
          <p:cNvGrpSpPr>
            <a:grpSpLocks/>
          </p:cNvGrpSpPr>
          <p:nvPr/>
        </p:nvGrpSpPr>
        <p:grpSpPr bwMode="auto">
          <a:xfrm>
            <a:off x="4876800" y="1428748"/>
            <a:ext cx="3092450" cy="3067218"/>
            <a:chOff x="7122791" y="1399967"/>
            <a:chExt cx="2813027" cy="2807752"/>
          </a:xfrm>
        </p:grpSpPr>
        <p:sp>
          <p:nvSpPr>
            <p:cNvPr id="16" name="Freeform 15"/>
            <p:cNvSpPr/>
            <p:nvPr/>
          </p:nvSpPr>
          <p:spPr>
            <a:xfrm>
              <a:off x="7572163" y="3027187"/>
              <a:ext cx="293649" cy="841665"/>
            </a:xfrm>
            <a:custGeom>
              <a:avLst/>
              <a:gdLst>
                <a:gd name="connsiteX0" fmla="*/ 0 w 294436"/>
                <a:gd name="connsiteY0" fmla="*/ 0 h 841567"/>
                <a:gd name="connsiteX1" fmla="*/ 147218 w 294436"/>
                <a:gd name="connsiteY1" fmla="*/ 0 h 841567"/>
                <a:gd name="connsiteX2" fmla="*/ 147218 w 294436"/>
                <a:gd name="connsiteY2" fmla="*/ 841567 h 841567"/>
                <a:gd name="connsiteX3" fmla="*/ 294436 w 294436"/>
                <a:gd name="connsiteY3" fmla="*/ 841567 h 841567"/>
              </a:gdLst>
              <a:ahLst/>
              <a:cxnLst>
                <a:cxn ang="0">
                  <a:pos x="connsiteX0" y="connsiteY0"/>
                </a:cxn>
                <a:cxn ang="0">
                  <a:pos x="connsiteX1" y="connsiteY1"/>
                </a:cxn>
                <a:cxn ang="0">
                  <a:pos x="connsiteX2" y="connsiteY2"/>
                </a:cxn>
                <a:cxn ang="0">
                  <a:pos x="connsiteX3" y="connsiteY3"/>
                </a:cxn>
              </a:cxnLst>
              <a:rect l="l" t="t" r="r" b="b"/>
              <a:pathLst>
                <a:path w="294436" h="841567">
                  <a:moveTo>
                    <a:pt x="0" y="0"/>
                  </a:moveTo>
                  <a:lnTo>
                    <a:pt x="147218" y="0"/>
                  </a:lnTo>
                  <a:lnTo>
                    <a:pt x="147218" y="841567"/>
                  </a:lnTo>
                  <a:lnTo>
                    <a:pt x="294436" y="841567"/>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lIns="137628" tIns="398494" rIns="137629" bIns="398494" spcCol="1270" anchor="ctr"/>
            <a:lstStyle/>
            <a:p>
              <a:pPr algn="ctr" defTabSz="222250">
                <a:lnSpc>
                  <a:spcPct val="90000"/>
                </a:lnSpc>
                <a:spcAft>
                  <a:spcPct val="35000"/>
                </a:spcAft>
                <a:defRPr/>
              </a:pPr>
              <a:endParaRPr lang="en-US" sz="500"/>
            </a:p>
          </p:txBody>
        </p:sp>
        <p:sp>
          <p:nvSpPr>
            <p:cNvPr id="17" name="Freeform 16"/>
            <p:cNvSpPr/>
            <p:nvPr/>
          </p:nvSpPr>
          <p:spPr>
            <a:xfrm>
              <a:off x="7572163" y="3027187"/>
              <a:ext cx="293649" cy="280555"/>
            </a:xfrm>
            <a:custGeom>
              <a:avLst/>
              <a:gdLst>
                <a:gd name="connsiteX0" fmla="*/ 0 w 294436"/>
                <a:gd name="connsiteY0" fmla="*/ 0 h 280522"/>
                <a:gd name="connsiteX1" fmla="*/ 147218 w 294436"/>
                <a:gd name="connsiteY1" fmla="*/ 0 h 280522"/>
                <a:gd name="connsiteX2" fmla="*/ 147218 w 294436"/>
                <a:gd name="connsiteY2" fmla="*/ 280522 h 280522"/>
                <a:gd name="connsiteX3" fmla="*/ 294436 w 294436"/>
                <a:gd name="connsiteY3" fmla="*/ 280522 h 280522"/>
              </a:gdLst>
              <a:ahLst/>
              <a:cxnLst>
                <a:cxn ang="0">
                  <a:pos x="connsiteX0" y="connsiteY0"/>
                </a:cxn>
                <a:cxn ang="0">
                  <a:pos x="connsiteX1" y="connsiteY1"/>
                </a:cxn>
                <a:cxn ang="0">
                  <a:pos x="connsiteX2" y="connsiteY2"/>
                </a:cxn>
                <a:cxn ang="0">
                  <a:pos x="connsiteX3" y="connsiteY3"/>
                </a:cxn>
              </a:cxnLst>
              <a:rect l="l" t="t" r="r" b="b"/>
              <a:pathLst>
                <a:path w="294436" h="280522">
                  <a:moveTo>
                    <a:pt x="0" y="0"/>
                  </a:moveTo>
                  <a:lnTo>
                    <a:pt x="147218" y="0"/>
                  </a:lnTo>
                  <a:lnTo>
                    <a:pt x="147218" y="280522"/>
                  </a:lnTo>
                  <a:lnTo>
                    <a:pt x="294436" y="280522"/>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lIns="149751" tIns="130094" rIns="149752" bIns="130095" spcCol="1270" anchor="ctr"/>
            <a:lstStyle/>
            <a:p>
              <a:pPr algn="ctr" defTabSz="222250">
                <a:lnSpc>
                  <a:spcPct val="90000"/>
                </a:lnSpc>
                <a:spcAft>
                  <a:spcPct val="35000"/>
                </a:spcAft>
                <a:defRPr/>
              </a:pPr>
              <a:endParaRPr lang="en-US" sz="500"/>
            </a:p>
          </p:txBody>
        </p:sp>
        <p:sp>
          <p:nvSpPr>
            <p:cNvPr id="18" name="Freeform 17"/>
            <p:cNvSpPr/>
            <p:nvPr/>
          </p:nvSpPr>
          <p:spPr>
            <a:xfrm>
              <a:off x="7572163" y="2746632"/>
              <a:ext cx="293649" cy="280555"/>
            </a:xfrm>
            <a:custGeom>
              <a:avLst/>
              <a:gdLst>
                <a:gd name="connsiteX0" fmla="*/ 0 w 294436"/>
                <a:gd name="connsiteY0" fmla="*/ 280522 h 280522"/>
                <a:gd name="connsiteX1" fmla="*/ 147218 w 294436"/>
                <a:gd name="connsiteY1" fmla="*/ 280522 h 280522"/>
                <a:gd name="connsiteX2" fmla="*/ 147218 w 294436"/>
                <a:gd name="connsiteY2" fmla="*/ 0 h 280522"/>
                <a:gd name="connsiteX3" fmla="*/ 294436 w 294436"/>
                <a:gd name="connsiteY3" fmla="*/ 0 h 280522"/>
              </a:gdLst>
              <a:ahLst/>
              <a:cxnLst>
                <a:cxn ang="0">
                  <a:pos x="connsiteX0" y="connsiteY0"/>
                </a:cxn>
                <a:cxn ang="0">
                  <a:pos x="connsiteX1" y="connsiteY1"/>
                </a:cxn>
                <a:cxn ang="0">
                  <a:pos x="connsiteX2" y="connsiteY2"/>
                </a:cxn>
                <a:cxn ang="0">
                  <a:pos x="connsiteX3" y="connsiteY3"/>
                </a:cxn>
              </a:cxnLst>
              <a:rect l="l" t="t" r="r" b="b"/>
              <a:pathLst>
                <a:path w="294436" h="280522">
                  <a:moveTo>
                    <a:pt x="0" y="280522"/>
                  </a:moveTo>
                  <a:lnTo>
                    <a:pt x="147218" y="280522"/>
                  </a:lnTo>
                  <a:lnTo>
                    <a:pt x="147218" y="0"/>
                  </a:lnTo>
                  <a:lnTo>
                    <a:pt x="294436"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lIns="149751" tIns="130094" rIns="149752" bIns="130095" spcCol="1270" anchor="ctr"/>
            <a:lstStyle/>
            <a:p>
              <a:pPr algn="ctr" defTabSz="222250">
                <a:lnSpc>
                  <a:spcPct val="90000"/>
                </a:lnSpc>
                <a:spcAft>
                  <a:spcPct val="35000"/>
                </a:spcAft>
                <a:defRPr/>
              </a:pPr>
              <a:endParaRPr lang="en-US" sz="500"/>
            </a:p>
          </p:txBody>
        </p:sp>
        <p:sp>
          <p:nvSpPr>
            <p:cNvPr id="19" name="Freeform 18"/>
            <p:cNvSpPr/>
            <p:nvPr/>
          </p:nvSpPr>
          <p:spPr>
            <a:xfrm>
              <a:off x="7572163" y="2185521"/>
              <a:ext cx="293649" cy="841666"/>
            </a:xfrm>
            <a:custGeom>
              <a:avLst/>
              <a:gdLst>
                <a:gd name="connsiteX0" fmla="*/ 0 w 294436"/>
                <a:gd name="connsiteY0" fmla="*/ 841567 h 841567"/>
                <a:gd name="connsiteX1" fmla="*/ 147218 w 294436"/>
                <a:gd name="connsiteY1" fmla="*/ 841567 h 841567"/>
                <a:gd name="connsiteX2" fmla="*/ 147218 w 294436"/>
                <a:gd name="connsiteY2" fmla="*/ 0 h 841567"/>
                <a:gd name="connsiteX3" fmla="*/ 294436 w 294436"/>
                <a:gd name="connsiteY3" fmla="*/ 0 h 841567"/>
              </a:gdLst>
              <a:ahLst/>
              <a:cxnLst>
                <a:cxn ang="0">
                  <a:pos x="connsiteX0" y="connsiteY0"/>
                </a:cxn>
                <a:cxn ang="0">
                  <a:pos x="connsiteX1" y="connsiteY1"/>
                </a:cxn>
                <a:cxn ang="0">
                  <a:pos x="connsiteX2" y="connsiteY2"/>
                </a:cxn>
                <a:cxn ang="0">
                  <a:pos x="connsiteX3" y="connsiteY3"/>
                </a:cxn>
              </a:cxnLst>
              <a:rect l="l" t="t" r="r" b="b"/>
              <a:pathLst>
                <a:path w="294436" h="841567">
                  <a:moveTo>
                    <a:pt x="0" y="841567"/>
                  </a:moveTo>
                  <a:lnTo>
                    <a:pt x="147218" y="841567"/>
                  </a:lnTo>
                  <a:lnTo>
                    <a:pt x="147218" y="0"/>
                  </a:lnTo>
                  <a:lnTo>
                    <a:pt x="294436"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lIns="137628" tIns="398494" rIns="137629" bIns="398494" spcCol="1270" anchor="ctr"/>
            <a:lstStyle/>
            <a:p>
              <a:pPr algn="ctr" defTabSz="222250">
                <a:lnSpc>
                  <a:spcPct val="90000"/>
                </a:lnSpc>
                <a:spcAft>
                  <a:spcPct val="35000"/>
                </a:spcAft>
                <a:defRPr/>
              </a:pPr>
              <a:endParaRPr lang="en-US" sz="500"/>
            </a:p>
          </p:txBody>
        </p:sp>
        <p:sp>
          <p:nvSpPr>
            <p:cNvPr id="20" name="Freeform 19"/>
            <p:cNvSpPr/>
            <p:nvPr/>
          </p:nvSpPr>
          <p:spPr>
            <a:xfrm>
              <a:off x="7572163" y="1624411"/>
              <a:ext cx="293649" cy="1402776"/>
            </a:xfrm>
            <a:custGeom>
              <a:avLst/>
              <a:gdLst>
                <a:gd name="connsiteX0" fmla="*/ 0 w 294436"/>
                <a:gd name="connsiteY0" fmla="*/ 1402612 h 1402612"/>
                <a:gd name="connsiteX1" fmla="*/ 147218 w 294436"/>
                <a:gd name="connsiteY1" fmla="*/ 1402612 h 1402612"/>
                <a:gd name="connsiteX2" fmla="*/ 147218 w 294436"/>
                <a:gd name="connsiteY2" fmla="*/ 0 h 1402612"/>
                <a:gd name="connsiteX3" fmla="*/ 294436 w 294436"/>
                <a:gd name="connsiteY3" fmla="*/ 0 h 1402612"/>
              </a:gdLst>
              <a:ahLst/>
              <a:cxnLst>
                <a:cxn ang="0">
                  <a:pos x="connsiteX0" y="connsiteY0"/>
                </a:cxn>
                <a:cxn ang="0">
                  <a:pos x="connsiteX1" y="connsiteY1"/>
                </a:cxn>
                <a:cxn ang="0">
                  <a:pos x="connsiteX2" y="connsiteY2"/>
                </a:cxn>
                <a:cxn ang="0">
                  <a:pos x="connsiteX3" y="connsiteY3"/>
                </a:cxn>
              </a:cxnLst>
              <a:rect l="l" t="t" r="r" b="b"/>
              <a:pathLst>
                <a:path w="294436" h="1402612">
                  <a:moveTo>
                    <a:pt x="0" y="1402612"/>
                  </a:moveTo>
                  <a:lnTo>
                    <a:pt x="147218" y="1402612"/>
                  </a:lnTo>
                  <a:lnTo>
                    <a:pt x="147218" y="0"/>
                  </a:lnTo>
                  <a:lnTo>
                    <a:pt x="294436"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lIns="124089" tIns="665477" rIns="124088" bIns="665476" spcCol="1270" anchor="ctr"/>
            <a:lstStyle/>
            <a:p>
              <a:pPr algn="ctr" defTabSz="222250">
                <a:lnSpc>
                  <a:spcPct val="90000"/>
                </a:lnSpc>
                <a:spcAft>
                  <a:spcPct val="35000"/>
                </a:spcAft>
                <a:defRPr/>
              </a:pPr>
              <a:endParaRPr lang="en-US" sz="500"/>
            </a:p>
          </p:txBody>
        </p:sp>
        <p:sp>
          <p:nvSpPr>
            <p:cNvPr id="21" name="Freeform 20"/>
            <p:cNvSpPr/>
            <p:nvPr/>
          </p:nvSpPr>
          <p:spPr>
            <a:xfrm rot="16200000">
              <a:off x="6166395" y="2801951"/>
              <a:ext cx="2362164" cy="449372"/>
            </a:xfrm>
            <a:custGeom>
              <a:avLst/>
              <a:gdLst>
                <a:gd name="connsiteX0" fmla="*/ 0 w 2362294"/>
                <a:gd name="connsiteY0" fmla="*/ 0 h 448835"/>
                <a:gd name="connsiteX1" fmla="*/ 2362294 w 2362294"/>
                <a:gd name="connsiteY1" fmla="*/ 0 h 448835"/>
                <a:gd name="connsiteX2" fmla="*/ 2362294 w 2362294"/>
                <a:gd name="connsiteY2" fmla="*/ 448835 h 448835"/>
                <a:gd name="connsiteX3" fmla="*/ 0 w 2362294"/>
                <a:gd name="connsiteY3" fmla="*/ 448835 h 448835"/>
                <a:gd name="connsiteX4" fmla="*/ 0 w 2362294"/>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94" h="448835">
                  <a:moveTo>
                    <a:pt x="0" y="0"/>
                  </a:moveTo>
                  <a:lnTo>
                    <a:pt x="2362294" y="0"/>
                  </a:lnTo>
                  <a:lnTo>
                    <a:pt x="2362294"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20319" tIns="20319" rIns="20320" bIns="20320" spcCol="1270" anchor="ctr"/>
            <a:lstStyle/>
            <a:p>
              <a:pPr algn="ctr" defTabSz="1422400">
                <a:lnSpc>
                  <a:spcPct val="90000"/>
                </a:lnSpc>
                <a:spcAft>
                  <a:spcPct val="35000"/>
                </a:spcAft>
                <a:defRPr/>
              </a:pPr>
              <a:r>
                <a:rPr lang="en-US" sz="3200" dirty="0">
                  <a:latin typeface="Times New Roman" panose="02020603050405020304" pitchFamily="18" charset="0"/>
                  <a:cs typeface="Times New Roman" panose="02020603050405020304" pitchFamily="18" charset="0"/>
                </a:rPr>
                <a:t>Back-end</a:t>
              </a:r>
              <a:endParaRPr lang="en-US" sz="3200" dirty="0">
                <a:latin typeface="Times New Roman" panose="02020603050405020304" pitchFamily="18" charset="0"/>
                <a:cs typeface="Times New Roman" panose="02020603050405020304" pitchFamily="18" charset="0"/>
              </a:endParaRPr>
            </a:p>
          </p:txBody>
        </p:sp>
        <p:sp>
          <p:nvSpPr>
            <p:cNvPr id="22" name="Freeform 21"/>
            <p:cNvSpPr/>
            <p:nvPr/>
          </p:nvSpPr>
          <p:spPr>
            <a:xfrm>
              <a:off x="7865813" y="1399967"/>
              <a:ext cx="2070005" cy="448888"/>
            </a:xfrm>
            <a:custGeom>
              <a:avLst/>
              <a:gdLst>
                <a:gd name="connsiteX0" fmla="*/ 0 w 1472181"/>
                <a:gd name="connsiteY0" fmla="*/ 0 h 448835"/>
                <a:gd name="connsiteX1" fmla="*/ 1472181 w 1472181"/>
                <a:gd name="connsiteY1" fmla="*/ 0 h 448835"/>
                <a:gd name="connsiteX2" fmla="*/ 1472181 w 1472181"/>
                <a:gd name="connsiteY2" fmla="*/ 448835 h 448835"/>
                <a:gd name="connsiteX3" fmla="*/ 0 w 1472181"/>
                <a:gd name="connsiteY3" fmla="*/ 448835 h 448835"/>
                <a:gd name="connsiteX4" fmla="*/ 0 w 1472181"/>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181" h="448835">
                  <a:moveTo>
                    <a:pt x="0" y="0"/>
                  </a:moveTo>
                  <a:lnTo>
                    <a:pt x="1472181" y="0"/>
                  </a:lnTo>
                  <a:lnTo>
                    <a:pt x="1472181"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5715" tIns="5715" rIns="5715" bIns="5715" spcCol="1270" anchor="ctr"/>
            <a:lstStyle/>
            <a:p>
              <a:pPr algn="ctr" defTabSz="400050">
                <a:lnSpc>
                  <a:spcPct val="90000"/>
                </a:lnSpc>
                <a:spcAft>
                  <a:spcPct val="35000"/>
                </a:spcAft>
                <a:defRPr/>
              </a:pPr>
              <a:r>
                <a:rPr lang="en-US" sz="2400" dirty="0" err="1" smtClean="0">
                  <a:latin typeface="Times New Roman" panose="02020603050405020304" pitchFamily="18" charset="0"/>
                  <a:cs typeface="Times New Roman" panose="02020603050405020304" pitchFamily="18" charset="0"/>
                </a:rPr>
                <a:t>Ropsten</a:t>
              </a:r>
              <a:endParaRPr lang="en-US" sz="2400" dirty="0">
                <a:latin typeface="Times New Roman" panose="02020603050405020304" pitchFamily="18" charset="0"/>
                <a:cs typeface="Times New Roman" panose="02020603050405020304" pitchFamily="18" charset="0"/>
              </a:endParaRPr>
            </a:p>
          </p:txBody>
        </p:sp>
        <p:sp>
          <p:nvSpPr>
            <p:cNvPr id="23" name="Freeform 22"/>
            <p:cNvSpPr/>
            <p:nvPr/>
          </p:nvSpPr>
          <p:spPr>
            <a:xfrm>
              <a:off x="7865813" y="1961077"/>
              <a:ext cx="2070005" cy="448888"/>
            </a:xfrm>
            <a:custGeom>
              <a:avLst/>
              <a:gdLst>
                <a:gd name="connsiteX0" fmla="*/ 0 w 1472181"/>
                <a:gd name="connsiteY0" fmla="*/ 0 h 448835"/>
                <a:gd name="connsiteX1" fmla="*/ 1472181 w 1472181"/>
                <a:gd name="connsiteY1" fmla="*/ 0 h 448835"/>
                <a:gd name="connsiteX2" fmla="*/ 1472181 w 1472181"/>
                <a:gd name="connsiteY2" fmla="*/ 448835 h 448835"/>
                <a:gd name="connsiteX3" fmla="*/ 0 w 1472181"/>
                <a:gd name="connsiteY3" fmla="*/ 448835 h 448835"/>
                <a:gd name="connsiteX4" fmla="*/ 0 w 1472181"/>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181" h="448835">
                  <a:moveTo>
                    <a:pt x="0" y="0"/>
                  </a:moveTo>
                  <a:lnTo>
                    <a:pt x="1472181" y="0"/>
                  </a:lnTo>
                  <a:lnTo>
                    <a:pt x="1472181"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5715" tIns="5715" rIns="5715" bIns="5715" spcCol="1270" anchor="ctr"/>
            <a:lstStyle/>
            <a:p>
              <a:pPr algn="ctr" defTabSz="400050">
                <a:lnSpc>
                  <a:spcPct val="90000"/>
                </a:lnSpc>
                <a:spcAft>
                  <a:spcPct val="35000"/>
                </a:spcAft>
                <a:defRPr/>
              </a:pPr>
              <a:r>
                <a:rPr lang="en-US" sz="2400" dirty="0">
                  <a:latin typeface="Times New Roman" panose="02020603050405020304" pitchFamily="18" charset="0"/>
                  <a:cs typeface="Times New Roman" panose="02020603050405020304" pitchFamily="18" charset="0"/>
                </a:rPr>
                <a:t>Solidity</a:t>
              </a:r>
              <a:endParaRPr lang="en-US" sz="2400" dirty="0">
                <a:latin typeface="Times New Roman" panose="02020603050405020304" pitchFamily="18" charset="0"/>
                <a:cs typeface="Times New Roman" panose="02020603050405020304" pitchFamily="18" charset="0"/>
              </a:endParaRPr>
            </a:p>
          </p:txBody>
        </p:sp>
        <p:sp>
          <p:nvSpPr>
            <p:cNvPr id="24" name="Freeform 23"/>
            <p:cNvSpPr/>
            <p:nvPr/>
          </p:nvSpPr>
          <p:spPr>
            <a:xfrm>
              <a:off x="7865813" y="2522188"/>
              <a:ext cx="2070005" cy="448888"/>
            </a:xfrm>
            <a:custGeom>
              <a:avLst/>
              <a:gdLst>
                <a:gd name="connsiteX0" fmla="*/ 0 w 1472181"/>
                <a:gd name="connsiteY0" fmla="*/ 0 h 448835"/>
                <a:gd name="connsiteX1" fmla="*/ 1472181 w 1472181"/>
                <a:gd name="connsiteY1" fmla="*/ 0 h 448835"/>
                <a:gd name="connsiteX2" fmla="*/ 1472181 w 1472181"/>
                <a:gd name="connsiteY2" fmla="*/ 448835 h 448835"/>
                <a:gd name="connsiteX3" fmla="*/ 0 w 1472181"/>
                <a:gd name="connsiteY3" fmla="*/ 448835 h 448835"/>
                <a:gd name="connsiteX4" fmla="*/ 0 w 1472181"/>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181" h="448835">
                  <a:moveTo>
                    <a:pt x="0" y="0"/>
                  </a:moveTo>
                  <a:lnTo>
                    <a:pt x="1472181" y="0"/>
                  </a:lnTo>
                  <a:lnTo>
                    <a:pt x="1472181"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5715" tIns="5715" rIns="5715" bIns="5715" spcCol="1270" anchor="ctr"/>
            <a:lstStyle/>
            <a:p>
              <a:pPr algn="ctr" defTabSz="400050">
                <a:lnSpc>
                  <a:spcPct val="90000"/>
                </a:lnSpc>
                <a:spcAft>
                  <a:spcPct val="35000"/>
                </a:spcAft>
                <a:defRPr/>
              </a:pPr>
              <a:r>
                <a:rPr lang="en-US" sz="2400" dirty="0" err="1">
                  <a:latin typeface="Times New Roman" panose="02020603050405020304" pitchFamily="18" charset="0"/>
                  <a:cs typeface="Times New Roman" panose="02020603050405020304" pitchFamily="18" charset="0"/>
                </a:rPr>
                <a:t>MetaMask</a:t>
              </a:r>
              <a:endParaRPr lang="en-US" sz="2400" dirty="0">
                <a:latin typeface="Times New Roman" panose="02020603050405020304" pitchFamily="18" charset="0"/>
                <a:cs typeface="Times New Roman" panose="02020603050405020304" pitchFamily="18" charset="0"/>
              </a:endParaRPr>
            </a:p>
          </p:txBody>
        </p:sp>
        <p:sp>
          <p:nvSpPr>
            <p:cNvPr id="25" name="Freeform 24"/>
            <p:cNvSpPr/>
            <p:nvPr/>
          </p:nvSpPr>
          <p:spPr>
            <a:xfrm>
              <a:off x="7865813" y="3083298"/>
              <a:ext cx="2070005" cy="448888"/>
            </a:xfrm>
            <a:custGeom>
              <a:avLst/>
              <a:gdLst>
                <a:gd name="connsiteX0" fmla="*/ 0 w 1472181"/>
                <a:gd name="connsiteY0" fmla="*/ 0 h 448835"/>
                <a:gd name="connsiteX1" fmla="*/ 1472181 w 1472181"/>
                <a:gd name="connsiteY1" fmla="*/ 0 h 448835"/>
                <a:gd name="connsiteX2" fmla="*/ 1472181 w 1472181"/>
                <a:gd name="connsiteY2" fmla="*/ 448835 h 448835"/>
                <a:gd name="connsiteX3" fmla="*/ 0 w 1472181"/>
                <a:gd name="connsiteY3" fmla="*/ 448835 h 448835"/>
                <a:gd name="connsiteX4" fmla="*/ 0 w 1472181"/>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181" h="448835">
                  <a:moveTo>
                    <a:pt x="0" y="0"/>
                  </a:moveTo>
                  <a:lnTo>
                    <a:pt x="1472181" y="0"/>
                  </a:lnTo>
                  <a:lnTo>
                    <a:pt x="1472181"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5715" tIns="5715" rIns="5715" bIns="5715" spcCol="1270" anchor="ctr"/>
            <a:lstStyle/>
            <a:p>
              <a:pPr algn="ctr" defTabSz="400050">
                <a:lnSpc>
                  <a:spcPct val="90000"/>
                </a:lnSpc>
                <a:spcAft>
                  <a:spcPct val="35000"/>
                </a:spcAft>
                <a:defRPr/>
              </a:pPr>
              <a:r>
                <a:rPr lang="en-US" sz="2400" dirty="0">
                  <a:latin typeface="Times New Roman" panose="02020603050405020304" pitchFamily="18" charset="0"/>
                  <a:cs typeface="Times New Roman" panose="02020603050405020304" pitchFamily="18" charset="0"/>
                </a:rPr>
                <a:t>JITSI (</a:t>
              </a:r>
              <a:r>
                <a:rPr lang="en-US" sz="2400" dirty="0" err="1">
                  <a:latin typeface="Times New Roman" panose="02020603050405020304" pitchFamily="18" charset="0"/>
                  <a:cs typeface="Times New Roman" panose="02020603050405020304" pitchFamily="18" charset="0"/>
                </a:rPr>
                <a:t>WebRTC</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6" name="Freeform 25"/>
            <p:cNvSpPr/>
            <p:nvPr/>
          </p:nvSpPr>
          <p:spPr>
            <a:xfrm>
              <a:off x="7865813" y="3644408"/>
              <a:ext cx="2070005" cy="448888"/>
            </a:xfrm>
            <a:custGeom>
              <a:avLst/>
              <a:gdLst>
                <a:gd name="connsiteX0" fmla="*/ 0 w 1472181"/>
                <a:gd name="connsiteY0" fmla="*/ 0 h 448835"/>
                <a:gd name="connsiteX1" fmla="*/ 1472181 w 1472181"/>
                <a:gd name="connsiteY1" fmla="*/ 0 h 448835"/>
                <a:gd name="connsiteX2" fmla="*/ 1472181 w 1472181"/>
                <a:gd name="connsiteY2" fmla="*/ 448835 h 448835"/>
                <a:gd name="connsiteX3" fmla="*/ 0 w 1472181"/>
                <a:gd name="connsiteY3" fmla="*/ 448835 h 448835"/>
                <a:gd name="connsiteX4" fmla="*/ 0 w 1472181"/>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181" h="448835">
                  <a:moveTo>
                    <a:pt x="0" y="0"/>
                  </a:moveTo>
                  <a:lnTo>
                    <a:pt x="1472181" y="0"/>
                  </a:lnTo>
                  <a:lnTo>
                    <a:pt x="1472181"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5715" tIns="5715" rIns="5715" bIns="5715" spcCol="1270" anchor="ctr"/>
            <a:lstStyle/>
            <a:p>
              <a:pPr algn="ctr" defTabSz="400050">
                <a:lnSpc>
                  <a:spcPct val="90000"/>
                </a:lnSpc>
                <a:spcAft>
                  <a:spcPct val="35000"/>
                </a:spcAft>
                <a:defRPr/>
              </a:pPr>
              <a:r>
                <a:rPr lang="en-US" sz="2400" dirty="0" smtClean="0">
                  <a:latin typeface="Times New Roman" panose="02020603050405020304" pitchFamily="18" charset="0"/>
                  <a:cs typeface="Times New Roman" panose="02020603050405020304" pitchFamily="18" charset="0"/>
                </a:rPr>
                <a:t>MYSQL</a:t>
              </a:r>
              <a:endParaRPr lang="en-US" sz="2400" dirty="0">
                <a:latin typeface="Times New Roman" panose="02020603050405020304" pitchFamily="18" charset="0"/>
                <a:cs typeface="Times New Roman" panose="02020603050405020304" pitchFamily="18" charset="0"/>
              </a:endParaRPr>
            </a:p>
          </p:txBody>
        </p:sp>
      </p:grpSp>
      <p:sp>
        <p:nvSpPr>
          <p:cNvPr id="27" name="Freeform 26"/>
          <p:cNvSpPr/>
          <p:nvPr/>
        </p:nvSpPr>
        <p:spPr bwMode="auto">
          <a:xfrm>
            <a:off x="1779768" y="4293387"/>
            <a:ext cx="1670944" cy="528997"/>
          </a:xfrm>
          <a:custGeom>
            <a:avLst/>
            <a:gdLst>
              <a:gd name="connsiteX0" fmla="*/ 0 w 1472181"/>
              <a:gd name="connsiteY0" fmla="*/ 0 h 448835"/>
              <a:gd name="connsiteX1" fmla="*/ 1472181 w 1472181"/>
              <a:gd name="connsiteY1" fmla="*/ 0 h 448835"/>
              <a:gd name="connsiteX2" fmla="*/ 1472181 w 1472181"/>
              <a:gd name="connsiteY2" fmla="*/ 448835 h 448835"/>
              <a:gd name="connsiteX3" fmla="*/ 0 w 1472181"/>
              <a:gd name="connsiteY3" fmla="*/ 448835 h 448835"/>
              <a:gd name="connsiteX4" fmla="*/ 0 w 1472181"/>
              <a:gd name="connsiteY4" fmla="*/ 0 h 448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181" h="448835">
                <a:moveTo>
                  <a:pt x="0" y="0"/>
                </a:moveTo>
                <a:lnTo>
                  <a:pt x="1472181" y="0"/>
                </a:lnTo>
                <a:lnTo>
                  <a:pt x="1472181" y="448835"/>
                </a:lnTo>
                <a:lnTo>
                  <a:pt x="0" y="448835"/>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lIns="5715" tIns="5715" rIns="5715" bIns="5715" spcCol="1270" anchor="ctr"/>
          <a:lstStyle/>
          <a:p>
            <a:pPr algn="ctr" defTabSz="400050">
              <a:lnSpc>
                <a:spcPct val="90000"/>
              </a:lnSpc>
              <a:spcAft>
                <a:spcPct val="35000"/>
              </a:spcAft>
              <a:defRPr/>
            </a:pPr>
            <a:r>
              <a:rPr lang="en-US" sz="2400" dirty="0" smtClean="0">
                <a:latin typeface="Times New Roman" panose="02020603050405020304" pitchFamily="18" charset="0"/>
                <a:cs typeface="Times New Roman" panose="02020603050405020304" pitchFamily="18" charset="0"/>
              </a:rPr>
              <a:t>PHP</a:t>
            </a:r>
            <a:endParaRPr lang="en-US" sz="2400" dirty="0">
              <a:latin typeface="Times New Roman" panose="02020603050405020304" pitchFamily="18" charset="0"/>
              <a:cs typeface="Times New Roman" panose="02020603050405020304" pitchFamily="18" charset="0"/>
            </a:endParaRPr>
          </a:p>
        </p:txBody>
      </p:sp>
      <p:sp>
        <p:nvSpPr>
          <p:cNvPr id="28" name="Freeform 27"/>
          <p:cNvSpPr/>
          <p:nvPr/>
        </p:nvSpPr>
        <p:spPr bwMode="auto">
          <a:xfrm>
            <a:off x="1444690" y="3623411"/>
            <a:ext cx="333684" cy="992031"/>
          </a:xfrm>
          <a:custGeom>
            <a:avLst/>
            <a:gdLst>
              <a:gd name="connsiteX0" fmla="*/ 0 w 294436"/>
              <a:gd name="connsiteY0" fmla="*/ 0 h 841567"/>
              <a:gd name="connsiteX1" fmla="*/ 147218 w 294436"/>
              <a:gd name="connsiteY1" fmla="*/ 0 h 841567"/>
              <a:gd name="connsiteX2" fmla="*/ 147218 w 294436"/>
              <a:gd name="connsiteY2" fmla="*/ 841567 h 841567"/>
              <a:gd name="connsiteX3" fmla="*/ 294436 w 294436"/>
              <a:gd name="connsiteY3" fmla="*/ 841567 h 841567"/>
            </a:gdLst>
            <a:ahLst/>
            <a:cxnLst>
              <a:cxn ang="0">
                <a:pos x="connsiteX0" y="connsiteY0"/>
              </a:cxn>
              <a:cxn ang="0">
                <a:pos x="connsiteX1" y="connsiteY1"/>
              </a:cxn>
              <a:cxn ang="0">
                <a:pos x="connsiteX2" y="connsiteY2"/>
              </a:cxn>
              <a:cxn ang="0">
                <a:pos x="connsiteX3" y="connsiteY3"/>
              </a:cxn>
            </a:cxnLst>
            <a:rect l="l" t="t" r="r" b="b"/>
            <a:pathLst>
              <a:path w="294436" h="841567">
                <a:moveTo>
                  <a:pt x="0" y="0"/>
                </a:moveTo>
                <a:lnTo>
                  <a:pt x="147218" y="0"/>
                </a:lnTo>
                <a:lnTo>
                  <a:pt x="147218" y="841567"/>
                </a:lnTo>
                <a:lnTo>
                  <a:pt x="294436" y="841567"/>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lIns="137628" tIns="398494" rIns="137629" bIns="398494" spcCol="1270" anchor="ctr"/>
          <a:lstStyle/>
          <a:p>
            <a:pPr algn="ctr" defTabSz="222250">
              <a:lnSpc>
                <a:spcPct val="90000"/>
              </a:lnSpc>
              <a:spcAft>
                <a:spcPct val="35000"/>
              </a:spcAft>
              <a:defRPr/>
            </a:pPr>
            <a:endParaRPr lang="en-US" sz="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a:solidFill>
                  <a:srgbClr val="000000"/>
                </a:solidFill>
                <a:latin typeface="Times New Roman"/>
                <a:ea typeface="Times New Roman"/>
                <a:cs typeface="Times New Roman"/>
                <a:sym typeface="Times New Roman"/>
              </a:rPr>
              <a:t>1.7 Benefits for environment &amp; Society</a:t>
            </a:r>
            <a:endParaRPr sz="3000" b="0" i="0" u="none" strike="noStrike" cap="none" dirty="0">
              <a:latin typeface="Arial"/>
              <a:ea typeface="Arial"/>
              <a:cs typeface="Arial"/>
              <a:sym typeface="Arial"/>
            </a:endParaRPr>
          </a:p>
        </p:txBody>
      </p:sp>
      <p:sp>
        <p:nvSpPr>
          <p:cNvPr id="186" name="Google Shape;186;p39"/>
          <p:cNvSpPr/>
          <p:nvPr/>
        </p:nvSpPr>
        <p:spPr>
          <a:xfrm>
            <a:off x="311760" y="1171440"/>
            <a:ext cx="8519760" cy="3457710"/>
          </a:xfrm>
          <a:prstGeom prst="rect">
            <a:avLst/>
          </a:prstGeom>
          <a:noFill/>
          <a:ln>
            <a:noFill/>
          </a:ln>
        </p:spPr>
        <p:txBody>
          <a:bodyPr spcFirstLastPara="1" wrap="square" lIns="90000" tIns="91425" rIns="90000" bIns="91425" anchor="t" anchorCtr="0">
            <a:noAutofit/>
          </a:bodyPr>
          <a:lstStyle/>
          <a:p>
            <a:pPr marL="742950" marR="0" lvl="0" indent="-285750" algn="just" rtl="0">
              <a:lnSpc>
                <a:spcPct val="115000"/>
              </a:lnSpc>
              <a:spcBef>
                <a:spcPts val="0"/>
              </a:spcBef>
              <a:spcAft>
                <a:spcPts val="0"/>
              </a:spcAft>
              <a:buFont typeface="Wingdings" panose="05000000000000000000" pitchFamily="2" charset="2"/>
              <a:buChar char="Ø"/>
            </a:pPr>
            <a:r>
              <a:rPr lang="en-US" sz="1600" dirty="0">
                <a:latin typeface="Old Standard TT" panose="020B0604020202020204" charset="0"/>
              </a:rPr>
              <a:t>B</a:t>
            </a:r>
            <a:r>
              <a:rPr lang="en-US" sz="1600" dirty="0">
                <a:latin typeface="Old Standard TT" panose="020B0604020202020204" charset="0"/>
              </a:rPr>
              <a:t>ecause </a:t>
            </a:r>
            <a:r>
              <a:rPr lang="en-US" sz="1600" dirty="0">
                <a:latin typeface="Old Standard TT" panose="020B0604020202020204" charset="0"/>
              </a:rPr>
              <a:t>it is entirely online, it can be accessed at any time and from any location</a:t>
            </a:r>
            <a:r>
              <a:rPr lang="en-US" sz="1600" dirty="0">
                <a:latin typeface="Old Standard TT" panose="020B0604020202020204" charset="0"/>
              </a:rPr>
              <a:t>.</a:t>
            </a:r>
          </a:p>
          <a:p>
            <a:pPr marL="515071" lvl="0" indent="-285750" algn="just">
              <a:lnSpc>
                <a:spcPct val="115000"/>
              </a:lnSpc>
              <a:buFont typeface="Wingdings" panose="05000000000000000000" pitchFamily="2" charset="2"/>
              <a:buChar char="Ø"/>
            </a:pPr>
            <a:r>
              <a:rPr lang="en-US" sz="1600" dirty="0">
                <a:latin typeface="Old Standard TT" panose="020B0604020202020204" charset="0"/>
              </a:rPr>
              <a:t>Medical data is stored on the </a:t>
            </a:r>
            <a:r>
              <a:rPr lang="en-US" sz="1600" dirty="0" err="1">
                <a:latin typeface="Old Standard TT" panose="020B0604020202020204" charset="0"/>
              </a:rPr>
              <a:t>blockchain</a:t>
            </a:r>
            <a:r>
              <a:rPr lang="en-US" sz="1600" dirty="0">
                <a:latin typeface="Old Standard TT" panose="020B0604020202020204" charset="0"/>
              </a:rPr>
              <a:t>, which reduces the use of paper, which is susceptible to damage over time. In addition, digital storage makes it easier to access, search, and append data</a:t>
            </a:r>
            <a:r>
              <a:rPr lang="en-US" sz="1600" dirty="0" smtClean="0">
                <a:latin typeface="Old Standard TT" panose="020B0604020202020204" charset="0"/>
              </a:rPr>
              <a:t>.</a:t>
            </a:r>
            <a:endParaRPr lang="en" sz="1600" dirty="0">
              <a:latin typeface="Old Standard TT" panose="020B0604020202020204" charset="0"/>
            </a:endParaRPr>
          </a:p>
          <a:p>
            <a:pPr marL="515071" lvl="0" indent="-285750" algn="just">
              <a:lnSpc>
                <a:spcPct val="115000"/>
              </a:lnSpc>
              <a:buFont typeface="Wingdings" panose="05000000000000000000" pitchFamily="2" charset="2"/>
              <a:buChar char="Ø"/>
            </a:pPr>
            <a:r>
              <a:rPr lang="en-US" sz="1600" dirty="0" err="1">
                <a:latin typeface="Old Standard TT" panose="020B0604020202020204" charset="0"/>
              </a:rPr>
              <a:t>Blockchain</a:t>
            </a:r>
            <a:r>
              <a:rPr lang="en-US" sz="1600" dirty="0">
                <a:latin typeface="Old Standard TT" panose="020B0604020202020204" charset="0"/>
              </a:rPr>
              <a:t> has the advantage of not being controlled or owned by any entity, and because it is a </a:t>
            </a:r>
            <a:r>
              <a:rPr lang="en-US" sz="1600" dirty="0" err="1">
                <a:latin typeface="Old Standard TT" panose="020B0604020202020204" charset="0"/>
              </a:rPr>
              <a:t>decentralised</a:t>
            </a:r>
            <a:r>
              <a:rPr lang="en-US" sz="1600" dirty="0">
                <a:latin typeface="Old Standard TT" panose="020B0604020202020204" charset="0"/>
              </a:rPr>
              <a:t> system, transparency is maintained</a:t>
            </a:r>
            <a:r>
              <a:rPr lang="en-US" sz="1600" dirty="0" smtClean="0">
                <a:latin typeface="Old Standard TT" panose="020B0604020202020204" charset="0"/>
              </a:rPr>
              <a:t>.</a:t>
            </a:r>
          </a:p>
          <a:p>
            <a:pPr marL="515071" lvl="0" indent="-285750" algn="just">
              <a:lnSpc>
                <a:spcPct val="115000"/>
              </a:lnSpc>
              <a:buFont typeface="Wingdings" panose="05000000000000000000" pitchFamily="2" charset="2"/>
              <a:buChar char="Ø"/>
            </a:pPr>
            <a:r>
              <a:rPr lang="en-US" sz="1600" dirty="0">
                <a:latin typeface="Old Standard TT" panose="020B0604020202020204" charset="0"/>
              </a:rPr>
              <a:t>Patients can concentrate on their recovery rather than the hassle of managing, trans-porting, and storing medical data</a:t>
            </a:r>
            <a:r>
              <a:rPr lang="en-US" sz="1600" dirty="0" smtClean="0">
                <a:latin typeface="Old Standard TT" panose="020B0604020202020204" charset="0"/>
              </a:rPr>
              <a:t>.</a:t>
            </a:r>
          </a:p>
          <a:p>
            <a:pPr marL="515071" lvl="0" indent="-285750" algn="just">
              <a:lnSpc>
                <a:spcPct val="115000"/>
              </a:lnSpc>
              <a:buFont typeface="Wingdings" panose="05000000000000000000" pitchFamily="2" charset="2"/>
              <a:buChar char="Ø"/>
            </a:pPr>
            <a:r>
              <a:rPr lang="en-US" sz="1600" dirty="0">
                <a:latin typeface="Old Standard TT" panose="020B0604020202020204" charset="0"/>
              </a:rPr>
              <a:t>During appointments, patients may forget to convey a medical history that could </a:t>
            </a:r>
            <a:r>
              <a:rPr lang="en-US" sz="1600" dirty="0" err="1">
                <a:latin typeface="Old Standard TT" panose="020B0604020202020204" charset="0"/>
              </a:rPr>
              <a:t>haveassisted</a:t>
            </a:r>
            <a:r>
              <a:rPr lang="en-US" sz="1600" dirty="0">
                <a:latin typeface="Old Standard TT" panose="020B0604020202020204" charset="0"/>
              </a:rPr>
              <a:t> the doctor in making a better diagnosis; this is overcome by using </a:t>
            </a:r>
            <a:r>
              <a:rPr lang="en-US" sz="1600" dirty="0" err="1">
                <a:latin typeface="Old Standard TT" panose="020B0604020202020204" charset="0"/>
              </a:rPr>
              <a:t>healthchain,which</a:t>
            </a:r>
            <a:r>
              <a:rPr lang="en-US" sz="1600" dirty="0">
                <a:latin typeface="Old Standard TT" panose="020B0604020202020204" charset="0"/>
              </a:rPr>
              <a:t> provides valuable insights to the patients’ medical history</a:t>
            </a:r>
            <a:r>
              <a:rPr lang="en-US" sz="1600"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85;p39"/>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a:solidFill>
                  <a:srgbClr val="000000"/>
                </a:solidFill>
                <a:latin typeface="Times New Roman"/>
                <a:ea typeface="Times New Roman"/>
                <a:cs typeface="Times New Roman"/>
                <a:sym typeface="Times New Roman"/>
              </a:rPr>
              <a:t>1.7 Benefits for environment &amp; Society</a:t>
            </a:r>
            <a:endParaRPr sz="3000" b="0" i="0" u="none" strike="noStrike" cap="none" dirty="0">
              <a:latin typeface="Arial"/>
              <a:ea typeface="Arial"/>
              <a:cs typeface="Arial"/>
              <a:sym typeface="Arial"/>
            </a:endParaRPr>
          </a:p>
        </p:txBody>
      </p:sp>
      <p:sp>
        <p:nvSpPr>
          <p:cNvPr id="6" name="Google Shape;186;p39"/>
          <p:cNvSpPr/>
          <p:nvPr/>
        </p:nvSpPr>
        <p:spPr>
          <a:xfrm>
            <a:off x="311760" y="1171440"/>
            <a:ext cx="8519760" cy="3457710"/>
          </a:xfrm>
          <a:prstGeom prst="rect">
            <a:avLst/>
          </a:prstGeom>
          <a:noFill/>
          <a:ln>
            <a:noFill/>
          </a:ln>
        </p:spPr>
        <p:txBody>
          <a:bodyPr spcFirstLastPara="1" wrap="square" lIns="90000" tIns="91425" rIns="90000" bIns="91425" anchor="t" anchorCtr="0">
            <a:noAutofit/>
          </a:bodyPr>
          <a:lstStyle/>
          <a:p>
            <a:pPr marL="742950" lvl="0" indent="-285750" algn="just">
              <a:lnSpc>
                <a:spcPct val="115000"/>
              </a:lnSpc>
              <a:buFont typeface="Wingdings" panose="05000000000000000000" pitchFamily="2" charset="2"/>
              <a:buChar char="Ø"/>
            </a:pPr>
            <a:r>
              <a:rPr lang="en-US" sz="1600" dirty="0">
                <a:latin typeface="Old Standard TT" panose="020B0604020202020204" charset="0"/>
              </a:rPr>
              <a:t>The challenges of result shifting and data snooping are addressed by </a:t>
            </a:r>
            <a:r>
              <a:rPr lang="en-US" sz="1600" dirty="0" err="1">
                <a:latin typeface="Old Standard TT" panose="020B0604020202020204" charset="0"/>
              </a:rPr>
              <a:t>blockchain</a:t>
            </a:r>
            <a:r>
              <a:rPr lang="en-US" sz="1600" dirty="0">
                <a:latin typeface="Old Standard TT" panose="020B0604020202020204" charset="0"/>
              </a:rPr>
              <a:t> tech-</a:t>
            </a:r>
            <a:r>
              <a:rPr lang="en-US" sz="1600" dirty="0" err="1">
                <a:latin typeface="Old Standard TT" panose="020B0604020202020204" charset="0"/>
              </a:rPr>
              <a:t>nology</a:t>
            </a:r>
            <a:r>
              <a:rPr lang="en-US" sz="1600" dirty="0">
                <a:latin typeface="Old Standard TT" panose="020B0604020202020204" charset="0"/>
              </a:rPr>
              <a:t>. The system allows for the transfer of time-stamped permanent records </a:t>
            </a:r>
            <a:r>
              <a:rPr lang="en-US" sz="1600" dirty="0" err="1">
                <a:latin typeface="Old Standard TT" panose="020B0604020202020204" charset="0"/>
              </a:rPr>
              <a:t>ofclinical</a:t>
            </a:r>
            <a:r>
              <a:rPr lang="en-US" sz="1600" dirty="0">
                <a:latin typeface="Old Standard TT" panose="020B0604020202020204" charset="0"/>
              </a:rPr>
              <a:t> trials and research outcomes, reducing the occurrences of fraud and error </a:t>
            </a:r>
            <a:r>
              <a:rPr lang="en-US" sz="1600" dirty="0" err="1">
                <a:latin typeface="Old Standard TT" panose="020B0604020202020204" charset="0"/>
              </a:rPr>
              <a:t>inclinical</a:t>
            </a:r>
            <a:r>
              <a:rPr lang="en-US" sz="1600" dirty="0">
                <a:latin typeface="Old Standard TT" panose="020B0604020202020204" charset="0"/>
              </a:rPr>
              <a:t> test </a:t>
            </a:r>
            <a:r>
              <a:rPr lang="en-US" sz="1600" dirty="0" smtClean="0">
                <a:latin typeface="Old Standard TT" panose="020B0604020202020204" charset="0"/>
              </a:rPr>
              <a:t>records.</a:t>
            </a:r>
          </a:p>
          <a:p>
            <a:pPr marL="742950" lvl="0" indent="-285750" algn="just">
              <a:lnSpc>
                <a:spcPct val="115000"/>
              </a:lnSpc>
              <a:buFont typeface="Wingdings" panose="05000000000000000000" pitchFamily="2" charset="2"/>
              <a:buChar char="Ø"/>
            </a:pPr>
            <a:r>
              <a:rPr lang="en-US" sz="1600" dirty="0">
                <a:latin typeface="Old Standard TT" panose="020B0604020202020204" charset="0"/>
              </a:rPr>
              <a:t>The medical record is the most comprehensive record of a person’s identification </a:t>
            </a:r>
            <a:r>
              <a:rPr lang="en-US" sz="1600" dirty="0" err="1">
                <a:latin typeface="Old Standard TT" panose="020B0604020202020204" charset="0"/>
              </a:rPr>
              <a:t>andmust</a:t>
            </a:r>
            <a:r>
              <a:rPr lang="en-US" sz="1600" dirty="0">
                <a:latin typeface="Old Standard TT" panose="020B0604020202020204" charset="0"/>
              </a:rPr>
              <a:t> be handled with care. </a:t>
            </a:r>
            <a:r>
              <a:rPr lang="en-US" sz="1600" dirty="0" err="1">
                <a:latin typeface="Old Standard TT" panose="020B0604020202020204" charset="0"/>
              </a:rPr>
              <a:t>Blockchain</a:t>
            </a:r>
            <a:r>
              <a:rPr lang="en-US" sz="1600" dirty="0">
                <a:latin typeface="Old Standard TT" panose="020B0604020202020204" charset="0"/>
              </a:rPr>
              <a:t> technology has proven to be extremely </a:t>
            </a:r>
            <a:r>
              <a:rPr lang="en-US" sz="1600" dirty="0" err="1">
                <a:latin typeface="Old Standard TT" panose="020B0604020202020204" charset="0"/>
              </a:rPr>
              <a:t>effectivein</a:t>
            </a:r>
            <a:r>
              <a:rPr lang="en-US" sz="1600" dirty="0">
                <a:latin typeface="Old Standard TT" panose="020B0604020202020204" charset="0"/>
              </a:rPr>
              <a:t> ensuring the integrity and security of medical records. Because </a:t>
            </a:r>
            <a:r>
              <a:rPr lang="en-US" sz="1600" dirty="0" err="1">
                <a:latin typeface="Old Standard TT" panose="020B0604020202020204" charset="0"/>
              </a:rPr>
              <a:t>blockchain-encrypteddata</a:t>
            </a:r>
            <a:r>
              <a:rPr lang="en-US" sz="1600" dirty="0">
                <a:latin typeface="Old Standard TT" panose="020B0604020202020204" charset="0"/>
              </a:rPr>
              <a:t> cannot be changed or deleted.</a:t>
            </a:r>
            <a:endParaRPr lang="en-US" sz="1600" dirty="0" smtClean="0">
              <a:latin typeface="Old Standard TT" panose="020B0604020202020204" charset="0"/>
            </a:endParaRPr>
          </a:p>
        </p:txBody>
      </p:sp>
    </p:spTree>
    <p:extLst>
      <p:ext uri="{BB962C8B-B14F-4D97-AF65-F5344CB8AC3E}">
        <p14:creationId xmlns:p14="http://schemas.microsoft.com/office/powerpoint/2010/main" val="363842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0"/>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 sz="4200" b="1" i="0" u="none" strike="noStrike" cap="none">
                <a:solidFill>
                  <a:srgbClr val="FFFBF0"/>
                </a:solidFill>
                <a:latin typeface="Times New Roman"/>
                <a:ea typeface="Times New Roman"/>
                <a:cs typeface="Times New Roman"/>
                <a:sym typeface="Times New Roman"/>
              </a:rPr>
              <a:t>2. Project Design</a:t>
            </a:r>
            <a:endParaRPr sz="4200" b="0" i="0" u="none" strike="noStrike" cap="none">
              <a:latin typeface="Arial"/>
              <a:ea typeface="Arial"/>
              <a:cs typeface="Arial"/>
              <a:sym typeface="Arial"/>
            </a:endParaRPr>
          </a:p>
        </p:txBody>
      </p:sp>
      <p:sp>
        <p:nvSpPr>
          <p:cNvPr id="192" name="Google Shape;192;p40"/>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1"/>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a:solidFill>
                  <a:srgbClr val="000000"/>
                </a:solidFill>
                <a:latin typeface="Times New Roman"/>
                <a:ea typeface="Times New Roman"/>
                <a:cs typeface="Times New Roman"/>
                <a:sym typeface="Times New Roman"/>
              </a:rPr>
              <a:t>2.1 Proposed System</a:t>
            </a:r>
            <a:endParaRPr sz="3000" b="0" i="0" u="none" strike="noStrike" cap="none">
              <a:latin typeface="Arial"/>
              <a:ea typeface="Arial"/>
              <a:cs typeface="Arial"/>
              <a:sym typeface="Arial"/>
            </a:endParaRPr>
          </a:p>
        </p:txBody>
      </p:sp>
      <p:sp>
        <p:nvSpPr>
          <p:cNvPr id="198" name="Google Shape;198;p41"/>
          <p:cNvSpPr/>
          <p:nvPr/>
        </p:nvSpPr>
        <p:spPr>
          <a:xfrm>
            <a:off x="311760" y="1171440"/>
            <a:ext cx="8519700" cy="33966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 sz="1800" b="0" i="0" u="none" strike="noStrike" cap="none">
                <a:solidFill>
                  <a:srgbClr val="000000"/>
                </a:solidFill>
                <a:latin typeface="Old Standard TT"/>
                <a:ea typeface="Old Standard TT"/>
                <a:cs typeface="Old Standard TT"/>
                <a:sym typeface="Old Standard TT"/>
              </a:rPr>
              <a:t> </a:t>
            </a:r>
            <a:endParaRPr sz="1800">
              <a:latin typeface="Old Standard TT"/>
              <a:ea typeface="Old Standard TT"/>
              <a:cs typeface="Old Standard TT"/>
              <a:sym typeface="Old Standard TT"/>
            </a:endParaRPr>
          </a:p>
          <a:p>
            <a:pPr marL="0" marR="0" lvl="0" indent="0" algn="l" rtl="0">
              <a:lnSpc>
                <a:spcPct val="115000"/>
              </a:lnSpc>
              <a:spcBef>
                <a:spcPts val="0"/>
              </a:spcBef>
              <a:spcAft>
                <a:spcPts val="0"/>
              </a:spcAft>
              <a:buClr>
                <a:schemeClr val="dk1"/>
              </a:buClr>
              <a:buSzPts val="1100"/>
              <a:buFont typeface="Arial"/>
              <a:buNone/>
            </a:pPr>
            <a:endParaRPr sz="1800">
              <a:latin typeface="Old Standard TT"/>
              <a:ea typeface="Old Standard TT"/>
              <a:cs typeface="Old Standard TT"/>
              <a:sym typeface="Old Standard TT"/>
            </a:endParaRPr>
          </a:p>
          <a:p>
            <a:pPr marL="0" marR="0" lvl="0" indent="0" algn="l" rtl="0">
              <a:lnSpc>
                <a:spcPct val="115000"/>
              </a:lnSpc>
              <a:spcBef>
                <a:spcPts val="0"/>
              </a:spcBef>
              <a:spcAft>
                <a:spcPts val="0"/>
              </a:spcAft>
              <a:buNone/>
            </a:pPr>
            <a:r>
              <a:rPr lang="en" sz="1800" b="0" i="0" u="none" strike="noStrike" cap="none">
                <a:solidFill>
                  <a:srgbClr val="000000"/>
                </a:solidFill>
                <a:latin typeface="Old Standard TT"/>
                <a:ea typeface="Old Standard TT"/>
                <a:cs typeface="Old Standard TT"/>
                <a:sym typeface="Old Standard TT"/>
              </a:rPr>
              <a:t>                                         </a:t>
            </a:r>
            <a:endParaRPr sz="1800" b="0" i="0" u="none" strike="noStrike" cap="none">
              <a:latin typeface="Arial"/>
              <a:ea typeface="Arial"/>
              <a:cs typeface="Arial"/>
              <a:sym typeface="Arial"/>
            </a:endParaRPr>
          </a:p>
          <a:p>
            <a:pPr marL="457200" marR="0" lvl="0" indent="0" algn="l" rtl="0">
              <a:lnSpc>
                <a:spcPct val="115000"/>
              </a:lnSpc>
              <a:spcBef>
                <a:spcPts val="0"/>
              </a:spcBef>
              <a:spcAft>
                <a:spcPts val="0"/>
              </a:spcAft>
              <a:buNone/>
            </a:pPr>
            <a:r>
              <a:rPr lang="en" sz="1800" b="0" i="0" u="none" strike="noStrike" cap="none">
                <a:solidFill>
                  <a:srgbClr val="000000"/>
                </a:solidFill>
                <a:latin typeface="Old Standard TT"/>
                <a:ea typeface="Old Standard TT"/>
                <a:cs typeface="Old Standard TT"/>
                <a:sym typeface="Old Standard TT"/>
              </a:rPr>
              <a:t>                              </a:t>
            </a:r>
            <a:endParaRPr sz="1800" b="0" i="0" u="none" strike="noStrike" cap="none">
              <a:latin typeface="Arial"/>
              <a:ea typeface="Arial"/>
              <a:cs typeface="Arial"/>
              <a:sym typeface="Arial"/>
            </a:endParaRPr>
          </a:p>
          <a:p>
            <a:pPr marL="457200" marR="0" lvl="0" indent="0" algn="l" rtl="0">
              <a:lnSpc>
                <a:spcPct val="115000"/>
              </a:lnSpc>
              <a:spcBef>
                <a:spcPts val="0"/>
              </a:spcBef>
              <a:spcAft>
                <a:spcPts val="0"/>
              </a:spcAft>
              <a:buNone/>
            </a:pPr>
            <a:r>
              <a:rPr lang="en" sz="1800" b="0" i="0" u="none" strike="noStrike" cap="none">
                <a:solidFill>
                  <a:srgbClr val="000000"/>
                </a:solidFill>
                <a:latin typeface="Old Standard TT"/>
                <a:ea typeface="Old Standard TT"/>
                <a:cs typeface="Old Standard TT"/>
                <a:sym typeface="Old Standard TT"/>
              </a:rPr>
              <a:t>                  </a:t>
            </a:r>
            <a:endParaRPr sz="1800" b="0" i="0" u="none" strike="noStrike" cap="none">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a:latin typeface="Arial"/>
              <a:ea typeface="Arial"/>
              <a:cs typeface="Arial"/>
              <a:sym typeface="Arial"/>
            </a:endParaRPr>
          </a:p>
        </p:txBody>
      </p:sp>
      <p:pic>
        <p:nvPicPr>
          <p:cNvPr id="1026" name="Picture 2" descr="B:\Downloads\draw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52353"/>
            <a:ext cx="8458200" cy="31481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3"/>
        <p:cNvGrpSpPr/>
        <p:nvPr/>
      </p:nvGrpSpPr>
      <p:grpSpPr>
        <a:xfrm>
          <a:off x="0" y="0"/>
          <a:ext cx="0" cy="0"/>
          <a:chOff x="0" y="0"/>
          <a:chExt cx="0" cy="0"/>
        </a:xfrm>
      </p:grpSpPr>
      <p:sp>
        <p:nvSpPr>
          <p:cNvPr id="204" name="Google Shape;204;p42"/>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a:solidFill>
                  <a:srgbClr val="000000"/>
                </a:solidFill>
                <a:latin typeface="Times New Roman"/>
                <a:ea typeface="Times New Roman"/>
                <a:cs typeface="Times New Roman"/>
                <a:sym typeface="Times New Roman"/>
              </a:rPr>
              <a:t>2.2 Design(Flow Of Modules)</a:t>
            </a:r>
            <a:endParaRPr sz="3000" b="0" i="0" u="none" strike="noStrike" cap="none" dirty="0">
              <a:latin typeface="Arial"/>
              <a:ea typeface="Arial"/>
              <a:cs typeface="Arial"/>
              <a:sym typeface="Arial"/>
            </a:endParaRPr>
          </a:p>
        </p:txBody>
      </p:sp>
      <p:sp>
        <p:nvSpPr>
          <p:cNvPr id="205" name="Google Shape;205;p42"/>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 sz="1800" b="0" i="0" u="none" strike="noStrike" cap="none">
                <a:solidFill>
                  <a:srgbClr val="000000"/>
                </a:solidFill>
                <a:latin typeface="Old Standard TT"/>
                <a:ea typeface="Old Standard TT"/>
                <a:cs typeface="Old Standard TT"/>
                <a:sym typeface="Old Standard TT"/>
              </a:rPr>
              <a:t>                </a:t>
            </a:r>
            <a:endParaRPr sz="1800" b="0" i="0" u="none" strike="noStrike" cap="none">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a:latin typeface="Arial"/>
              <a:ea typeface="Arial"/>
              <a:cs typeface="Arial"/>
              <a:sym typeface="Arial"/>
            </a:endParaRPr>
          </a:p>
        </p:txBody>
      </p:sp>
      <p:pic>
        <p:nvPicPr>
          <p:cNvPr id="206" name="Google Shape;206;p42"/>
          <p:cNvPicPr preferRelativeResize="0"/>
          <p:nvPr/>
        </p:nvPicPr>
        <p:blipFill>
          <a:blip r:embed="rId3">
            <a:alphaModFix/>
          </a:blip>
          <a:stretch>
            <a:fillRect/>
          </a:stretch>
        </p:blipFill>
        <p:spPr>
          <a:xfrm>
            <a:off x="2961963" y="1320025"/>
            <a:ext cx="3895725" cy="324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7"/>
          <p:cNvSpPr/>
          <p:nvPr/>
        </p:nvSpPr>
        <p:spPr>
          <a:xfrm>
            <a:off x="311760" y="133350"/>
            <a:ext cx="8519760" cy="612360"/>
          </a:xfrm>
          <a:prstGeom prst="rect">
            <a:avLst/>
          </a:prstGeom>
          <a:noFill/>
          <a:ln>
            <a:noFill/>
          </a:ln>
        </p:spPr>
        <p:txBody>
          <a:bodyPr spcFirstLastPara="1" wrap="square" lIns="90000" tIns="91425" rIns="90000" bIns="91425" anchor="t" anchorCtr="0">
            <a:noAutofit/>
          </a:bodyPr>
          <a:lstStyle/>
          <a:p>
            <a:pPr lvl="0"/>
            <a:r>
              <a:rPr lang="en-GB" sz="3000" b="1" dirty="0">
                <a:latin typeface="Times New Roman"/>
                <a:ea typeface="Times New Roman"/>
                <a:cs typeface="Times New Roman"/>
                <a:sym typeface="Times New Roman"/>
              </a:rPr>
              <a:t>2.2 Design(Flow Of Modules)</a:t>
            </a:r>
            <a:endParaRPr lang="en-GB" sz="3000" dirty="0"/>
          </a:p>
        </p:txBody>
      </p:sp>
      <p:sp>
        <p:nvSpPr>
          <p:cNvPr id="239" name="Google Shape;239;p47"/>
          <p:cNvSpPr/>
          <p:nvPr/>
        </p:nvSpPr>
        <p:spPr>
          <a:xfrm>
            <a:off x="311760" y="873450"/>
            <a:ext cx="8519760" cy="339660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sz="1800" b="1" dirty="0" smtClean="0">
                <a:latin typeface="Old Standard TT"/>
                <a:ea typeface="Old Standard TT"/>
                <a:cs typeface="Old Standard TT"/>
                <a:sym typeface="Old Standard TT"/>
              </a:rPr>
              <a:t>Patient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276350"/>
            <a:ext cx="9601200" cy="37005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p:nvPr/>
        </p:nvSpPr>
        <p:spPr>
          <a:xfrm>
            <a:off x="533400" y="0"/>
            <a:ext cx="8097240" cy="5036760"/>
          </a:xfrm>
          <a:prstGeom prst="rect">
            <a:avLst/>
          </a:prstGeom>
          <a:noFill/>
          <a:ln>
            <a:noFill/>
          </a:ln>
        </p:spPr>
        <p:txBody>
          <a:bodyPr spcFirstLastPara="1" wrap="square" lIns="90000" tIns="91425" rIns="90000" bIns="91425" anchor="t" anchorCtr="0">
            <a:noAutofit/>
          </a:bodyPr>
          <a:lstStyle/>
          <a:p>
            <a:pPr lvl="0"/>
            <a:r>
              <a:rPr lang="en" sz="1800" b="0" i="0" u="none" strike="noStrike" cap="none" dirty="0">
                <a:solidFill>
                  <a:srgbClr val="FFFBF0"/>
                </a:solidFill>
                <a:latin typeface="Times New Roman"/>
                <a:ea typeface="Times New Roman"/>
                <a:cs typeface="Times New Roman"/>
                <a:sym typeface="Times New Roman"/>
              </a:rPr>
              <a:t>                                                    A Project Report </a:t>
            </a:r>
            <a:r>
              <a:rPr lang="en" sz="1800" b="0" i="0" u="none" strike="noStrike" cap="none" dirty="0" smtClean="0">
                <a:solidFill>
                  <a:srgbClr val="FFFBF0"/>
                </a:solidFill>
                <a:latin typeface="Times New Roman"/>
                <a:ea typeface="Times New Roman"/>
                <a:cs typeface="Times New Roman"/>
                <a:sym typeface="Times New Roman"/>
              </a:rPr>
              <a:t>on</a:t>
            </a:r>
            <a:endParaRPr lang="en" sz="1800" dirty="0">
              <a:ea typeface="Times New Roman"/>
            </a:endParaRPr>
          </a:p>
          <a:p>
            <a:pPr lvl="0"/>
            <a:r>
              <a:rPr lang="en-US" sz="2400" b="1" dirty="0" err="1" smtClean="0">
                <a:solidFill>
                  <a:srgbClr val="FFFBF0"/>
                </a:solidFill>
                <a:latin typeface="Times New Roman"/>
                <a:ea typeface="Times New Roman"/>
                <a:cs typeface="Times New Roman"/>
                <a:sym typeface="Times New Roman"/>
              </a:rPr>
              <a:t>Healthchain</a:t>
            </a:r>
            <a:r>
              <a:rPr lang="en-US" sz="2400" b="1" dirty="0" smtClean="0">
                <a:solidFill>
                  <a:srgbClr val="FFFBF0"/>
                </a:solidFill>
                <a:latin typeface="Times New Roman"/>
                <a:ea typeface="Times New Roman"/>
                <a:cs typeface="Times New Roman"/>
                <a:sym typeface="Times New Roman"/>
              </a:rPr>
              <a:t>:</a:t>
            </a:r>
          </a:p>
          <a:p>
            <a:pPr lvl="0"/>
            <a:r>
              <a:rPr lang="en-US" sz="2400" b="1" dirty="0" smtClean="0">
                <a:solidFill>
                  <a:srgbClr val="FFFBF0"/>
                </a:solidFill>
                <a:latin typeface="Times New Roman"/>
                <a:ea typeface="Times New Roman"/>
                <a:cs typeface="Times New Roman"/>
                <a:sym typeface="Times New Roman"/>
              </a:rPr>
              <a:t>An </a:t>
            </a:r>
            <a:r>
              <a:rPr lang="en-US" sz="2400" b="1" dirty="0">
                <a:solidFill>
                  <a:srgbClr val="FFFBF0"/>
                </a:solidFill>
                <a:latin typeface="Times New Roman"/>
                <a:ea typeface="Times New Roman"/>
                <a:cs typeface="Times New Roman"/>
                <a:sym typeface="Times New Roman"/>
              </a:rPr>
              <a:t>Electronic Health Profile Storage Using Blockchain</a:t>
            </a: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r>
              <a:rPr lang="en" sz="1800" b="0" i="0" u="none" strike="noStrike" cap="none" dirty="0">
                <a:solidFill>
                  <a:srgbClr val="FFFBF0"/>
                </a:solidFill>
                <a:latin typeface="Times New Roman"/>
                <a:ea typeface="Times New Roman"/>
                <a:cs typeface="Times New Roman"/>
                <a:sym typeface="Times New Roman"/>
              </a:rPr>
              <a:t>Submitted in fulfillment of the degree of</a:t>
            </a: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r>
              <a:rPr lang="en" sz="1800" b="0" i="0" u="none" strike="noStrike" cap="none" dirty="0">
                <a:solidFill>
                  <a:srgbClr val="FFFBF0"/>
                </a:solidFill>
                <a:latin typeface="Times New Roman"/>
                <a:ea typeface="Times New Roman"/>
                <a:cs typeface="Times New Roman"/>
                <a:sym typeface="Times New Roman"/>
              </a:rPr>
              <a:t>Bachelor of Engineering(Sem-8</a:t>
            </a:r>
            <a:r>
              <a:rPr lang="en" sz="1800" b="0" i="0" u="none" strike="noStrike" cap="none" dirty="0" smtClean="0">
                <a:solidFill>
                  <a:srgbClr val="FFFBF0"/>
                </a:solidFill>
                <a:latin typeface="Times New Roman"/>
                <a:ea typeface="Times New Roman"/>
                <a:cs typeface="Times New Roman"/>
                <a:sym typeface="Times New Roman"/>
              </a:rPr>
              <a:t>)</a:t>
            </a:r>
            <a:r>
              <a:rPr lang="en" sz="1800" b="0" i="0" u="none" strike="noStrike" cap="none" dirty="0" smtClean="0">
                <a:latin typeface="Arial"/>
                <a:ea typeface="Arial"/>
                <a:cs typeface="Arial"/>
                <a:sym typeface="Arial"/>
              </a:rPr>
              <a:t/>
            </a:r>
            <a:br>
              <a:rPr lang="en" sz="1800" b="0" i="0" u="none" strike="noStrike" cap="none" dirty="0" smtClean="0">
                <a:latin typeface="Arial"/>
                <a:ea typeface="Arial"/>
                <a:cs typeface="Arial"/>
                <a:sym typeface="Arial"/>
              </a:rPr>
            </a:br>
            <a:endParaRPr lang="en" sz="1800" dirty="0"/>
          </a:p>
          <a:p>
            <a:pPr lvl="0"/>
            <a:r>
              <a:rPr lang="en" sz="1800" b="0" i="0" u="none" strike="noStrike" cap="none" dirty="0" smtClean="0">
                <a:solidFill>
                  <a:srgbClr val="FFFBF0"/>
                </a:solidFill>
                <a:latin typeface="Times New Roman"/>
                <a:ea typeface="Times New Roman"/>
                <a:cs typeface="Times New Roman"/>
                <a:sym typeface="Times New Roman"/>
              </a:rPr>
              <a:t>in</a:t>
            </a: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r>
              <a:rPr lang="en" sz="1800" b="1" i="0" u="none" strike="noStrike" cap="none" dirty="0">
                <a:solidFill>
                  <a:srgbClr val="FFFBF0"/>
                </a:solidFill>
                <a:latin typeface="Times New Roman"/>
                <a:ea typeface="Times New Roman"/>
                <a:cs typeface="Times New Roman"/>
                <a:sym typeface="Times New Roman"/>
              </a:rPr>
              <a:t>INFORMATION TECHNOLOGY</a:t>
            </a: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r>
              <a:rPr lang="en" sz="1800" b="0" i="0" u="none" strike="noStrike" cap="none" dirty="0">
                <a:solidFill>
                  <a:srgbClr val="FFFBF0"/>
                </a:solidFill>
                <a:latin typeface="Times New Roman"/>
                <a:ea typeface="Times New Roman"/>
                <a:cs typeface="Times New Roman"/>
                <a:sym typeface="Times New Roman"/>
              </a:rPr>
              <a:t>By</a:t>
            </a: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r>
              <a:rPr lang="en" sz="1800" dirty="0" smtClean="0">
                <a:solidFill>
                  <a:srgbClr val="FFFBF0"/>
                </a:solidFill>
                <a:latin typeface="Times New Roman"/>
                <a:cs typeface="Times New Roman"/>
                <a:sym typeface="Times New Roman"/>
              </a:rPr>
              <a:t>Sanjana Nalawade</a:t>
            </a:r>
            <a:r>
              <a:rPr lang="en" sz="1800" b="0" i="0" u="none" strike="noStrike" cap="none" dirty="0" smtClean="0">
                <a:solidFill>
                  <a:srgbClr val="FFFBF0"/>
                </a:solidFill>
                <a:latin typeface="Times New Roman"/>
                <a:ea typeface="Times New Roman"/>
                <a:cs typeface="Times New Roman"/>
                <a:sym typeface="Times New Roman"/>
              </a:rPr>
              <a:t> </a:t>
            </a:r>
            <a:r>
              <a:rPr lang="en" sz="1800" b="0" i="0" u="none" strike="noStrike" cap="none" dirty="0">
                <a:solidFill>
                  <a:srgbClr val="FFFBF0"/>
                </a:solidFill>
                <a:latin typeface="Times New Roman"/>
                <a:ea typeface="Times New Roman"/>
                <a:cs typeface="Times New Roman"/>
                <a:sym typeface="Times New Roman"/>
              </a:rPr>
              <a:t>( </a:t>
            </a:r>
            <a:r>
              <a:rPr lang="en" sz="1800" b="0" i="0" u="none" strike="noStrike" cap="none" dirty="0" smtClean="0">
                <a:solidFill>
                  <a:srgbClr val="FFFBF0"/>
                </a:solidFill>
                <a:latin typeface="Times New Roman"/>
                <a:ea typeface="Times New Roman"/>
                <a:cs typeface="Times New Roman"/>
                <a:sym typeface="Times New Roman"/>
              </a:rPr>
              <a:t>17104056 </a:t>
            </a:r>
            <a:r>
              <a:rPr lang="en" sz="1800" b="0" i="0" u="none" strike="noStrike" cap="none" dirty="0">
                <a:solidFill>
                  <a:srgbClr val="FFFBF0"/>
                </a:solidFill>
                <a:latin typeface="Times New Roman"/>
                <a:ea typeface="Times New Roman"/>
                <a:cs typeface="Times New Roman"/>
                <a:sym typeface="Times New Roman"/>
              </a:rPr>
              <a:t>)</a:t>
            </a: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r>
              <a:rPr lang="en" sz="1800" dirty="0" smtClean="0">
                <a:solidFill>
                  <a:srgbClr val="FFFBF0"/>
                </a:solidFill>
                <a:latin typeface="Times New Roman"/>
                <a:cs typeface="Times New Roman"/>
                <a:sym typeface="Times New Roman"/>
              </a:rPr>
              <a:t>Sitanshu Mathukia</a:t>
            </a:r>
            <a:r>
              <a:rPr lang="en" sz="1800" dirty="0">
                <a:solidFill>
                  <a:srgbClr val="FFFBF0"/>
                </a:solidFill>
                <a:latin typeface="Times New Roman"/>
                <a:ea typeface="Times New Roman"/>
                <a:cs typeface="Times New Roman"/>
                <a:sym typeface="Times New Roman"/>
              </a:rPr>
              <a:t> (18204004)</a:t>
            </a: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r>
              <a:rPr lang="en-US" sz="1800" dirty="0" err="1">
                <a:solidFill>
                  <a:srgbClr val="FFFBF0"/>
                </a:solidFill>
                <a:latin typeface="Times New Roman"/>
                <a:ea typeface="Times New Roman"/>
                <a:cs typeface="Times New Roman"/>
                <a:sym typeface="Times New Roman"/>
              </a:rPr>
              <a:t>Kunal</a:t>
            </a:r>
            <a:r>
              <a:rPr lang="en-US" sz="1800" dirty="0">
                <a:solidFill>
                  <a:srgbClr val="FFFBF0"/>
                </a:solidFill>
                <a:latin typeface="Times New Roman"/>
                <a:ea typeface="Times New Roman"/>
                <a:cs typeface="Times New Roman"/>
                <a:sym typeface="Times New Roman"/>
              </a:rPr>
              <a:t> </a:t>
            </a:r>
            <a:r>
              <a:rPr lang="en-US" sz="1800" dirty="0" err="1">
                <a:solidFill>
                  <a:srgbClr val="FFFBF0"/>
                </a:solidFill>
                <a:latin typeface="Times New Roman"/>
                <a:ea typeface="Times New Roman"/>
                <a:cs typeface="Times New Roman"/>
                <a:sym typeface="Times New Roman"/>
              </a:rPr>
              <a:t>Jadhav</a:t>
            </a:r>
            <a:r>
              <a:rPr lang="en" sz="1800" b="0" i="0" u="none" strike="noStrike" cap="none" dirty="0" smtClean="0">
                <a:solidFill>
                  <a:srgbClr val="FFFBF0"/>
                </a:solidFill>
                <a:latin typeface="Times New Roman"/>
                <a:ea typeface="Times New Roman"/>
                <a:cs typeface="Times New Roman"/>
                <a:sym typeface="Times New Roman"/>
              </a:rPr>
              <a:t> </a:t>
            </a:r>
            <a:r>
              <a:rPr lang="en" sz="1800" b="0" i="0" u="none" strike="noStrike" cap="none" dirty="0">
                <a:solidFill>
                  <a:srgbClr val="FFFBF0"/>
                </a:solidFill>
                <a:latin typeface="Times New Roman"/>
                <a:ea typeface="Times New Roman"/>
                <a:cs typeface="Times New Roman"/>
                <a:sym typeface="Times New Roman"/>
              </a:rPr>
              <a:t>( 17104018 </a:t>
            </a:r>
            <a:r>
              <a:rPr lang="en" sz="1800" b="0" i="0" u="none" strike="noStrike" cap="none" dirty="0" smtClean="0">
                <a:solidFill>
                  <a:srgbClr val="FFFBF0"/>
                </a:solidFill>
                <a:latin typeface="Times New Roman"/>
                <a:ea typeface="Times New Roman"/>
                <a:cs typeface="Times New Roman"/>
                <a:sym typeface="Times New Roman"/>
              </a:rPr>
              <a:t>)</a:t>
            </a:r>
            <a:r>
              <a:rPr lang="en" sz="1800" b="0" i="0" u="none" strike="noStrike" cap="none" dirty="0" smtClean="0">
                <a:latin typeface="Arial"/>
                <a:ea typeface="Arial"/>
                <a:cs typeface="Arial"/>
                <a:sym typeface="Arial"/>
              </a:rPr>
              <a:t/>
            </a:r>
            <a:br>
              <a:rPr lang="en" sz="1800" b="0" i="0" u="none" strike="noStrike" cap="none" dirty="0" smtClean="0">
                <a:latin typeface="Arial"/>
                <a:ea typeface="Arial"/>
                <a:cs typeface="Arial"/>
                <a:sym typeface="Arial"/>
              </a:rPr>
            </a:br>
            <a:r>
              <a:rPr lang="en" sz="1800" b="0" i="0" u="none" strike="noStrike" cap="none" dirty="0" smtClean="0">
                <a:latin typeface="Arial"/>
                <a:ea typeface="Arial"/>
                <a:cs typeface="Arial"/>
                <a:sym typeface="Arial"/>
              </a:rPr>
              <a:t/>
            </a:r>
            <a:br>
              <a:rPr lang="en" sz="1800" b="0" i="0" u="none" strike="noStrike" cap="none" dirty="0" smtClean="0">
                <a:latin typeface="Arial"/>
                <a:ea typeface="Arial"/>
                <a:cs typeface="Arial"/>
                <a:sym typeface="Arial"/>
              </a:rPr>
            </a:b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 sz="1800" b="0" i="0" u="none" strike="noStrike" cap="none" dirty="0">
                <a:solidFill>
                  <a:srgbClr val="FFFBF0"/>
                </a:solidFill>
                <a:latin typeface="Times New Roman"/>
                <a:ea typeface="Times New Roman"/>
                <a:cs typeface="Times New Roman"/>
                <a:sym typeface="Times New Roman"/>
              </a:rPr>
              <a:t>Under the Guidance </a:t>
            </a:r>
            <a:r>
              <a:rPr lang="en" sz="1800" b="0" i="0" u="none" strike="noStrike" cap="none" dirty="0" smtClean="0">
                <a:solidFill>
                  <a:srgbClr val="FFFBF0"/>
                </a:solidFill>
                <a:latin typeface="Times New Roman"/>
                <a:ea typeface="Times New Roman"/>
                <a:cs typeface="Times New Roman"/>
                <a:sym typeface="Times New Roman"/>
              </a:rPr>
              <a:t>of</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 sz="1800" b="0" i="0" u="none" strike="noStrike" cap="none" dirty="0">
                <a:solidFill>
                  <a:srgbClr val="FFFBF0"/>
                </a:solidFill>
                <a:latin typeface="Times New Roman"/>
                <a:ea typeface="Times New Roman"/>
                <a:cs typeface="Times New Roman"/>
                <a:sym typeface="Times New Roman"/>
              </a:rPr>
              <a:t>Prof. </a:t>
            </a:r>
            <a:r>
              <a:rPr lang="en" sz="1800" dirty="0" smtClean="0">
                <a:solidFill>
                  <a:srgbClr val="FFFBF0"/>
                </a:solidFill>
                <a:latin typeface="Times New Roman"/>
                <a:ea typeface="Times New Roman"/>
                <a:cs typeface="Times New Roman"/>
                <a:sym typeface="Times New Roman"/>
              </a:rPr>
              <a:t>Kiran Deshpande</a:t>
            </a:r>
            <a:r>
              <a:rPr lang="en" sz="1800" b="0" i="0" u="none" strike="noStrike" cap="none" dirty="0" smtClean="0">
                <a:solidFill>
                  <a:srgbClr val="FFFBF0"/>
                </a:solidFill>
                <a:latin typeface="Times New Roman"/>
                <a:ea typeface="Times New Roman"/>
                <a:cs typeface="Times New Roman"/>
                <a:sym typeface="Times New Roman"/>
              </a:rPr>
              <a:t> </a:t>
            </a: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r>
              <a:rPr lang="en" sz="1800" b="0" i="0" u="none" strike="noStrike" cap="none" dirty="0">
                <a:latin typeface="Arial"/>
                <a:ea typeface="Arial"/>
                <a:cs typeface="Arial"/>
                <a:sym typeface="Arial"/>
              </a:rPr>
              <a:t/>
            </a:r>
            <a:br>
              <a:rPr lang="en" sz="1800" b="0" i="0" u="none" strike="noStrike" cap="none" dirty="0">
                <a:latin typeface="Arial"/>
                <a:ea typeface="Arial"/>
                <a:cs typeface="Arial"/>
                <a:sym typeface="Arial"/>
              </a:rPr>
            </a:br>
            <a:endParaRPr sz="1800" b="0" i="0" u="none" strike="noStrike" cap="none"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8"/>
          <p:cNvSpPr/>
          <p:nvPr/>
        </p:nvSpPr>
        <p:spPr>
          <a:xfrm>
            <a:off x="311760" y="31827"/>
            <a:ext cx="8519760" cy="612360"/>
          </a:xfrm>
          <a:prstGeom prst="rect">
            <a:avLst/>
          </a:prstGeom>
          <a:noFill/>
          <a:ln>
            <a:noFill/>
          </a:ln>
        </p:spPr>
        <p:txBody>
          <a:bodyPr spcFirstLastPara="1" wrap="square" lIns="90000" tIns="91425" rIns="90000" bIns="91425" anchor="t" anchorCtr="0">
            <a:noAutofit/>
          </a:bodyPr>
          <a:lstStyle/>
          <a:p>
            <a:pPr lvl="0"/>
            <a:r>
              <a:rPr lang="en-GB" sz="3000" b="1" dirty="0">
                <a:latin typeface="Times New Roman"/>
                <a:ea typeface="Times New Roman"/>
                <a:cs typeface="Times New Roman"/>
                <a:sym typeface="Times New Roman"/>
              </a:rPr>
              <a:t>2.2 Design(Flow Of Modules)</a:t>
            </a:r>
            <a:endParaRPr lang="en-GB" sz="3000" dirty="0"/>
          </a:p>
        </p:txBody>
      </p:sp>
      <p:sp>
        <p:nvSpPr>
          <p:cNvPr id="245" name="Google Shape;245;p48"/>
          <p:cNvSpPr/>
          <p:nvPr/>
        </p:nvSpPr>
        <p:spPr>
          <a:xfrm>
            <a:off x="311760" y="590550"/>
            <a:ext cx="8519760" cy="339660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sz="1800" b="1" dirty="0" smtClean="0">
                <a:latin typeface="Old Standard TT"/>
                <a:ea typeface="Old Standard TT"/>
                <a:cs typeface="Old Standard TT"/>
                <a:sym typeface="Old Standard TT"/>
              </a:rPr>
              <a:t>Doctor</a:t>
            </a:r>
            <a:endParaRPr sz="1800" b="1" dirty="0">
              <a:latin typeface="Old Standard TT"/>
              <a:ea typeface="Old Standard TT"/>
              <a:cs typeface="Old Standard TT"/>
              <a:sym typeface="Old Standard T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742950"/>
            <a:ext cx="8153400" cy="43385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9"/>
          <p:cNvSpPr/>
          <p:nvPr/>
        </p:nvSpPr>
        <p:spPr>
          <a:xfrm>
            <a:off x="152400" y="16523"/>
            <a:ext cx="8519760" cy="612360"/>
          </a:xfrm>
          <a:prstGeom prst="rect">
            <a:avLst/>
          </a:prstGeom>
          <a:noFill/>
          <a:ln>
            <a:noFill/>
          </a:ln>
        </p:spPr>
        <p:txBody>
          <a:bodyPr spcFirstLastPara="1" wrap="square" lIns="90000" tIns="91425" rIns="90000" bIns="91425" anchor="t" anchorCtr="0">
            <a:noAutofit/>
          </a:bodyPr>
          <a:lstStyle/>
          <a:p>
            <a:pPr algn="just"/>
            <a:r>
              <a:rPr lang="en-GB" sz="3000" b="1" dirty="0" smtClean="0">
                <a:latin typeface="Times New Roman"/>
                <a:ea typeface="Times New Roman"/>
                <a:cs typeface="Times New Roman"/>
                <a:sym typeface="Times New Roman"/>
              </a:rPr>
              <a:t>2.2 </a:t>
            </a:r>
            <a:r>
              <a:rPr lang="en-GB" sz="3000" b="1" dirty="0">
                <a:latin typeface="Times New Roman"/>
                <a:ea typeface="Times New Roman"/>
                <a:cs typeface="Times New Roman"/>
                <a:sym typeface="Times New Roman"/>
              </a:rPr>
              <a:t>Design(Flow Of Modules)</a:t>
            </a:r>
            <a:endParaRPr lang="en-GB" sz="3000" dirty="0"/>
          </a:p>
          <a:p>
            <a:pPr marL="0" marR="0" lvl="0" indent="0" algn="just" rtl="0">
              <a:lnSpc>
                <a:spcPct val="100000"/>
              </a:lnSpc>
              <a:spcBef>
                <a:spcPts val="0"/>
              </a:spcBef>
              <a:spcAft>
                <a:spcPts val="0"/>
              </a:spcAft>
              <a:buNone/>
            </a:pPr>
            <a:endParaRPr sz="3000" b="0" i="0" u="none" strike="noStrike" cap="none" dirty="0">
              <a:latin typeface="Arial"/>
              <a:ea typeface="Arial"/>
              <a:cs typeface="Arial"/>
              <a:sym typeface="Arial"/>
            </a:endParaRPr>
          </a:p>
        </p:txBody>
      </p:sp>
      <p:sp>
        <p:nvSpPr>
          <p:cNvPr id="251" name="Google Shape;251;p49"/>
          <p:cNvSpPr/>
          <p:nvPr/>
        </p:nvSpPr>
        <p:spPr>
          <a:xfrm>
            <a:off x="295033" y="647004"/>
            <a:ext cx="8519760" cy="339660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sz="1800" b="1" dirty="0" smtClean="0">
                <a:latin typeface="Old Standard TT"/>
                <a:ea typeface="Old Standard TT"/>
                <a:cs typeface="Old Standard TT"/>
                <a:sym typeface="Old Standard TT"/>
              </a:rPr>
              <a:t>Labs</a:t>
            </a:r>
            <a:endParaRPr sz="1800" b="1" dirty="0">
              <a:latin typeface="Old Standard TT"/>
              <a:ea typeface="Old Standard TT"/>
              <a:cs typeface="Old Standard TT"/>
              <a:sym typeface="Old Standard T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633640"/>
            <a:ext cx="5105400" cy="414307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50;p49"/>
          <p:cNvSpPr/>
          <p:nvPr/>
        </p:nvSpPr>
        <p:spPr>
          <a:xfrm>
            <a:off x="285740" y="133350"/>
            <a:ext cx="8519760" cy="612360"/>
          </a:xfrm>
          <a:prstGeom prst="rect">
            <a:avLst/>
          </a:prstGeom>
          <a:noFill/>
          <a:ln>
            <a:noFill/>
          </a:ln>
        </p:spPr>
        <p:txBody>
          <a:bodyPr spcFirstLastPara="1" wrap="square" lIns="90000" tIns="91425" rIns="90000" bIns="91425" anchor="t" anchorCtr="0">
            <a:noAutofit/>
          </a:bodyPr>
          <a:lstStyle/>
          <a:p>
            <a:pPr lvl="0"/>
            <a:r>
              <a:rPr lang="en-GB" sz="3000" b="1" dirty="0">
                <a:latin typeface="Times New Roman"/>
                <a:ea typeface="Times New Roman"/>
                <a:cs typeface="Times New Roman"/>
                <a:sym typeface="Times New Roman"/>
              </a:rPr>
              <a:t>2.2 Design(Flow Of Modules)</a:t>
            </a:r>
            <a:endParaRPr lang="en-GB" sz="3000" dirty="0"/>
          </a:p>
        </p:txBody>
      </p:sp>
      <p:sp>
        <p:nvSpPr>
          <p:cNvPr id="6" name="Google Shape;251;p49"/>
          <p:cNvSpPr/>
          <p:nvPr/>
        </p:nvSpPr>
        <p:spPr>
          <a:xfrm>
            <a:off x="285740" y="726660"/>
            <a:ext cx="8519760" cy="339660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sz="1800" b="1" dirty="0" smtClean="0">
                <a:latin typeface="Old Standard TT"/>
                <a:ea typeface="Old Standard TT"/>
                <a:cs typeface="Old Standard TT"/>
                <a:sym typeface="Old Standard TT"/>
              </a:rPr>
              <a:t>Insurer</a:t>
            </a:r>
            <a:endParaRPr sz="1800" b="1" dirty="0">
              <a:latin typeface="Old Standard TT"/>
              <a:ea typeface="Old Standard TT"/>
              <a:cs typeface="Old Standard TT"/>
              <a:sym typeface="Old Standard T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745710"/>
            <a:ext cx="5486438" cy="4324350"/>
          </a:xfrm>
          <a:prstGeom prst="rect">
            <a:avLst/>
          </a:prstGeom>
        </p:spPr>
      </p:pic>
    </p:spTree>
    <p:extLst>
      <p:ext uri="{BB962C8B-B14F-4D97-AF65-F5344CB8AC3E}">
        <p14:creationId xmlns:p14="http://schemas.microsoft.com/office/powerpoint/2010/main" val="724604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50;p49"/>
          <p:cNvSpPr/>
          <p:nvPr/>
        </p:nvSpPr>
        <p:spPr>
          <a:xfrm>
            <a:off x="228600" y="31130"/>
            <a:ext cx="8519760" cy="612360"/>
          </a:xfrm>
          <a:prstGeom prst="rect">
            <a:avLst/>
          </a:prstGeom>
          <a:noFill/>
          <a:ln>
            <a:noFill/>
          </a:ln>
        </p:spPr>
        <p:txBody>
          <a:bodyPr spcFirstLastPara="1" wrap="square" lIns="90000" tIns="91425" rIns="90000" bIns="91425" anchor="t" anchorCtr="0">
            <a:noAutofit/>
          </a:bodyPr>
          <a:lstStyle/>
          <a:p>
            <a:pPr lvl="0"/>
            <a:r>
              <a:rPr lang="en-GB" sz="3000" b="1" dirty="0">
                <a:latin typeface="Times New Roman"/>
                <a:ea typeface="Times New Roman"/>
                <a:cs typeface="Times New Roman"/>
                <a:sym typeface="Times New Roman"/>
              </a:rPr>
              <a:t>2.2 Design(Flow Of Modules)</a:t>
            </a:r>
            <a:endParaRPr lang="en-GB" sz="3000" dirty="0"/>
          </a:p>
        </p:txBody>
      </p:sp>
      <p:sp>
        <p:nvSpPr>
          <p:cNvPr id="7" name="Google Shape;251;p49"/>
          <p:cNvSpPr/>
          <p:nvPr/>
        </p:nvSpPr>
        <p:spPr>
          <a:xfrm>
            <a:off x="311760" y="643490"/>
            <a:ext cx="8519760" cy="339660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sz="1800" b="1" dirty="0" smtClean="0">
                <a:latin typeface="Old Standard TT"/>
                <a:ea typeface="Old Standard TT"/>
                <a:cs typeface="Old Standard TT"/>
                <a:sym typeface="Old Standard TT"/>
              </a:rPr>
              <a:t>Pharmaceutical</a:t>
            </a:r>
            <a:endParaRPr sz="1800" b="1" dirty="0">
              <a:latin typeface="Old Standard TT"/>
              <a:ea typeface="Old Standard TT"/>
              <a:cs typeface="Old Standard TT"/>
              <a:sym typeface="Old Standard T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819150"/>
            <a:ext cx="4588351" cy="4161188"/>
          </a:xfrm>
          <a:prstGeom prst="rect">
            <a:avLst/>
          </a:prstGeom>
        </p:spPr>
      </p:pic>
    </p:spTree>
    <p:extLst>
      <p:ext uri="{BB962C8B-B14F-4D97-AF65-F5344CB8AC3E}">
        <p14:creationId xmlns:p14="http://schemas.microsoft.com/office/powerpoint/2010/main" val="132772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3"/>
          <p:cNvSpPr/>
          <p:nvPr/>
        </p:nvSpPr>
        <p:spPr>
          <a:xfrm>
            <a:off x="154348" y="57151"/>
            <a:ext cx="5027252" cy="7620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None/>
            </a:pPr>
            <a:r>
              <a:rPr lang="en" sz="3000" b="1" i="0" u="none" strike="noStrike" cap="none" dirty="0">
                <a:solidFill>
                  <a:srgbClr val="000000"/>
                </a:solidFill>
                <a:latin typeface="Times New Roman"/>
                <a:ea typeface="Times New Roman"/>
                <a:cs typeface="Times New Roman"/>
                <a:sym typeface="Times New Roman"/>
              </a:rPr>
              <a:t>2.3 Description Of Use Case</a:t>
            </a:r>
            <a:endParaRPr sz="3000" b="0" i="0" u="none" strike="noStrike" cap="none" dirty="0">
              <a:latin typeface="Arial"/>
              <a:ea typeface="Arial"/>
              <a:cs typeface="Arial"/>
              <a:sym typeface="Arial"/>
            </a:endParaRPr>
          </a:p>
        </p:txBody>
      </p:sp>
      <p:sp>
        <p:nvSpPr>
          <p:cNvPr id="212" name="Google Shape;212;p43"/>
          <p:cNvSpPr/>
          <p:nvPr/>
        </p:nvSpPr>
        <p:spPr>
          <a:xfrm>
            <a:off x="3720829" y="873450"/>
            <a:ext cx="5190300" cy="339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33350"/>
            <a:ext cx="6398852" cy="51435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2"/>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l" rtl="0">
              <a:lnSpc>
                <a:spcPct val="100000"/>
              </a:lnSpc>
              <a:spcBef>
                <a:spcPts val="0"/>
              </a:spcBef>
              <a:spcAft>
                <a:spcPts val="0"/>
              </a:spcAft>
              <a:buNone/>
            </a:pPr>
            <a:r>
              <a:rPr lang="en" sz="4200" b="1" i="0" u="none" strike="noStrike" cap="none">
                <a:solidFill>
                  <a:srgbClr val="FFFBF0"/>
                </a:solidFill>
                <a:latin typeface="Old Standard TT"/>
                <a:ea typeface="Old Standard TT"/>
                <a:cs typeface="Old Standard TT"/>
                <a:sym typeface="Old Standard TT"/>
              </a:rPr>
              <a:t>3. Conclusion and Future Scope</a:t>
            </a:r>
            <a:endParaRPr sz="4200" b="0" i="0" u="none" strike="noStrike" cap="none">
              <a:latin typeface="Arial"/>
              <a:ea typeface="Arial"/>
              <a:cs typeface="Arial"/>
              <a:sym typeface="Arial"/>
            </a:endParaRPr>
          </a:p>
        </p:txBody>
      </p:sp>
      <p:sp>
        <p:nvSpPr>
          <p:cNvPr id="269" name="Google Shape;269;p52"/>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85;p39"/>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smtClean="0">
                <a:solidFill>
                  <a:srgbClr val="000000"/>
                </a:solidFill>
                <a:latin typeface="Times New Roman"/>
                <a:ea typeface="Times New Roman"/>
                <a:cs typeface="Times New Roman"/>
                <a:sym typeface="Times New Roman"/>
              </a:rPr>
              <a:t>3.1 Conclusion</a:t>
            </a:r>
            <a:endParaRPr sz="3000" b="0" i="0" u="none" strike="noStrike" cap="none" dirty="0">
              <a:latin typeface="Arial"/>
              <a:ea typeface="Arial"/>
              <a:cs typeface="Arial"/>
              <a:sym typeface="Arial"/>
            </a:endParaRPr>
          </a:p>
        </p:txBody>
      </p:sp>
      <p:sp>
        <p:nvSpPr>
          <p:cNvPr id="6" name="Google Shape;186;p39"/>
          <p:cNvSpPr/>
          <p:nvPr/>
        </p:nvSpPr>
        <p:spPr>
          <a:xfrm>
            <a:off x="311760" y="1171440"/>
            <a:ext cx="8519760" cy="3457710"/>
          </a:xfrm>
          <a:prstGeom prst="rect">
            <a:avLst/>
          </a:prstGeom>
          <a:noFill/>
          <a:ln>
            <a:noFill/>
          </a:ln>
        </p:spPr>
        <p:txBody>
          <a:bodyPr spcFirstLastPara="1" wrap="square" lIns="90000" tIns="91425" rIns="90000" bIns="91425" anchor="t" anchorCtr="0">
            <a:noAutofit/>
          </a:bodyPr>
          <a:lstStyle/>
          <a:p>
            <a:pPr marL="285750" lvl="0" indent="-285750" algn="just">
              <a:buFont typeface="Wingdings" panose="05000000000000000000" pitchFamily="2" charset="2"/>
              <a:buChar char="Ø"/>
            </a:pPr>
            <a:r>
              <a:rPr lang="en-US" sz="1600" dirty="0">
                <a:latin typeface="Old Standard TT"/>
                <a:ea typeface="Old Standard TT"/>
                <a:cs typeface="Old Standard TT"/>
                <a:sym typeface="Old Standard TT"/>
              </a:rPr>
              <a:t>In this project, </a:t>
            </a:r>
            <a:r>
              <a:rPr lang="en-US" sz="1600" dirty="0" err="1">
                <a:latin typeface="Old Standard TT"/>
                <a:ea typeface="Old Standard TT"/>
                <a:cs typeface="Old Standard TT"/>
                <a:sym typeface="Old Standard TT"/>
              </a:rPr>
              <a:t>Healthchain</a:t>
            </a:r>
            <a:r>
              <a:rPr lang="en-US" sz="1600" dirty="0">
                <a:latin typeface="Old Standard TT"/>
                <a:ea typeface="Old Standard TT"/>
                <a:cs typeface="Old Standard TT"/>
                <a:sym typeface="Old Standard TT"/>
              </a:rPr>
              <a:t> is proposed as an online healthcare framework that provides a complete solution for electronic health records and service management. </a:t>
            </a:r>
            <a:endParaRPr lang="en-US" sz="1600" dirty="0" smtClean="0">
              <a:latin typeface="Old Standard TT"/>
              <a:ea typeface="Old Standard TT"/>
              <a:cs typeface="Old Standard TT"/>
              <a:sym typeface="Old Standard TT"/>
            </a:endParaRPr>
          </a:p>
          <a:p>
            <a:pPr marL="285750" lvl="0" indent="-285750" algn="just">
              <a:buFont typeface="Wingdings" panose="05000000000000000000" pitchFamily="2" charset="2"/>
              <a:buChar char="Ø"/>
            </a:pPr>
            <a:r>
              <a:rPr lang="en-US" sz="1600" dirty="0" smtClean="0">
                <a:latin typeface="Old Standard TT"/>
                <a:ea typeface="Old Standard TT"/>
                <a:cs typeface="Old Standard TT"/>
                <a:sym typeface="Old Standard TT"/>
              </a:rPr>
              <a:t>The </a:t>
            </a:r>
            <a:r>
              <a:rPr lang="en-US" sz="1600" dirty="0" err="1">
                <a:latin typeface="Old Standard TT"/>
                <a:ea typeface="Old Standard TT"/>
                <a:cs typeface="Old Standard TT"/>
                <a:sym typeface="Old Standard TT"/>
              </a:rPr>
              <a:t>blockchain</a:t>
            </a:r>
            <a:r>
              <a:rPr lang="en-US" sz="1600" dirty="0">
                <a:latin typeface="Old Standard TT"/>
                <a:ea typeface="Old Standard TT"/>
                <a:cs typeface="Old Standard TT"/>
                <a:sym typeface="Old Standard TT"/>
              </a:rPr>
              <a:t> framework for EHR management is intended to give patients ownership and control over their EHRs. </a:t>
            </a:r>
            <a:endParaRPr lang="en-US" sz="1600" dirty="0" smtClean="0">
              <a:latin typeface="Old Standard TT"/>
              <a:ea typeface="Old Standard TT"/>
              <a:cs typeface="Old Standard TT"/>
              <a:sym typeface="Old Standard TT"/>
            </a:endParaRPr>
          </a:p>
          <a:p>
            <a:pPr marL="285750" lvl="0" indent="-285750" algn="just">
              <a:buFont typeface="Wingdings" panose="05000000000000000000" pitchFamily="2" charset="2"/>
              <a:buChar char="Ø"/>
            </a:pPr>
            <a:r>
              <a:rPr lang="en-US" sz="1600" dirty="0" smtClean="0">
                <a:latin typeface="Old Standard TT"/>
                <a:ea typeface="Old Standard TT"/>
                <a:cs typeface="Old Standard TT"/>
                <a:sym typeface="Old Standard TT"/>
              </a:rPr>
              <a:t>Patients </a:t>
            </a:r>
            <a:r>
              <a:rPr lang="en-US" sz="1600" dirty="0">
                <a:latin typeface="Old Standard TT"/>
                <a:ea typeface="Old Standard TT"/>
                <a:cs typeface="Old Standard TT"/>
                <a:sym typeface="Old Standard TT"/>
              </a:rPr>
              <a:t>can securely control access to documents and track how records are used, as well as allow secure record transfer and reduce the ability of </a:t>
            </a:r>
            <a:r>
              <a:rPr lang="en-US" sz="1600" dirty="0" err="1">
                <a:latin typeface="Old Standard TT"/>
                <a:ea typeface="Old Standard TT"/>
                <a:cs typeface="Old Standard TT"/>
                <a:sym typeface="Old Standard TT"/>
              </a:rPr>
              <a:t>unauthorised</a:t>
            </a:r>
            <a:r>
              <a:rPr lang="en-US" sz="1600" dirty="0">
                <a:latin typeface="Old Standard TT"/>
                <a:ea typeface="Old Standard TT"/>
                <a:cs typeface="Old Standard TT"/>
                <a:sym typeface="Old Standard TT"/>
              </a:rPr>
              <a:t> actors</a:t>
            </a:r>
            <a:r>
              <a:rPr lang="en-US" sz="1600" dirty="0" smtClean="0">
                <a:latin typeface="Old Standard TT"/>
                <a:ea typeface="Old Standard TT"/>
                <a:cs typeface="Old Standard TT"/>
                <a:sym typeface="Old Standard TT"/>
              </a:rPr>
              <a:t>.</a:t>
            </a:r>
          </a:p>
          <a:p>
            <a:pPr marL="285750" lvl="0" indent="-285750" algn="just">
              <a:buFont typeface="Wingdings" panose="05000000000000000000" pitchFamily="2" charset="2"/>
              <a:buChar char="Ø"/>
            </a:pPr>
            <a:r>
              <a:rPr lang="en-US" sz="1600" dirty="0" smtClean="0">
                <a:latin typeface="Old Standard TT"/>
                <a:ea typeface="Old Standard TT"/>
                <a:cs typeface="Old Standard TT"/>
                <a:sym typeface="Old Standard TT"/>
              </a:rPr>
              <a:t> </a:t>
            </a:r>
            <a:r>
              <a:rPr lang="en-US" sz="1600" dirty="0">
                <a:latin typeface="Old Standard TT"/>
                <a:ea typeface="Old Standard TT"/>
                <a:cs typeface="Old Standard TT"/>
                <a:sym typeface="Old Standard TT"/>
              </a:rPr>
              <a:t>It aims to solve the current digital problems in the healthcare sector by providing centralization, security, and features such as video calls, making </a:t>
            </a:r>
            <a:r>
              <a:rPr lang="en-US" sz="1600" dirty="0" err="1">
                <a:latin typeface="Old Standard TT"/>
                <a:ea typeface="Old Standard TT"/>
                <a:cs typeface="Old Standard TT"/>
                <a:sym typeface="Old Standard TT"/>
              </a:rPr>
              <a:t>Healthchain</a:t>
            </a:r>
            <a:r>
              <a:rPr lang="en-US" sz="1600" dirty="0">
                <a:latin typeface="Old Standard TT"/>
                <a:ea typeface="Old Standard TT"/>
                <a:cs typeface="Old Standard TT"/>
                <a:sym typeface="Old Standard TT"/>
              </a:rPr>
              <a:t> the one-stop application for all your health documents and services.</a:t>
            </a:r>
            <a:endParaRPr lang="en-US" sz="1800" dirty="0">
              <a:latin typeface="Old Standard TT"/>
              <a:ea typeface="Old Standard TT"/>
              <a:cs typeface="Old Standard TT"/>
              <a:sym typeface="Old Standard TT"/>
            </a:endParaRPr>
          </a:p>
        </p:txBody>
      </p:sp>
    </p:spTree>
    <p:extLst>
      <p:ext uri="{BB962C8B-B14F-4D97-AF65-F5344CB8AC3E}">
        <p14:creationId xmlns:p14="http://schemas.microsoft.com/office/powerpoint/2010/main" val="3251731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85;p39"/>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smtClean="0">
                <a:solidFill>
                  <a:srgbClr val="000000"/>
                </a:solidFill>
                <a:latin typeface="Times New Roman"/>
                <a:ea typeface="Times New Roman"/>
                <a:cs typeface="Times New Roman"/>
                <a:sym typeface="Times New Roman"/>
              </a:rPr>
              <a:t>3.2 Future Scope</a:t>
            </a:r>
            <a:endParaRPr sz="3000" b="0" i="0" u="none" strike="noStrike" cap="none" dirty="0">
              <a:latin typeface="Arial"/>
              <a:ea typeface="Arial"/>
              <a:cs typeface="Arial"/>
              <a:sym typeface="Arial"/>
            </a:endParaRPr>
          </a:p>
        </p:txBody>
      </p:sp>
      <p:sp>
        <p:nvSpPr>
          <p:cNvPr id="6" name="Google Shape;186;p39"/>
          <p:cNvSpPr/>
          <p:nvPr/>
        </p:nvSpPr>
        <p:spPr>
          <a:xfrm>
            <a:off x="311760" y="1171440"/>
            <a:ext cx="8519760" cy="3457710"/>
          </a:xfrm>
          <a:prstGeom prst="rect">
            <a:avLst/>
          </a:prstGeom>
          <a:noFill/>
          <a:ln>
            <a:noFill/>
          </a:ln>
        </p:spPr>
        <p:txBody>
          <a:bodyPr spcFirstLastPara="1" wrap="square" lIns="90000" tIns="91425" rIns="90000" bIns="91425" anchor="t" anchorCtr="0">
            <a:noAutofit/>
          </a:bodyPr>
          <a:lstStyle/>
          <a:p>
            <a:pPr marL="285750" lvl="0" indent="-285750" algn="just">
              <a:buFont typeface="Wingdings" panose="05000000000000000000" pitchFamily="2" charset="2"/>
              <a:buChar char="Ø"/>
            </a:pPr>
            <a:r>
              <a:rPr lang="en-US" sz="1600" dirty="0">
                <a:latin typeface="Old Standard TT"/>
                <a:ea typeface="Old Standard TT"/>
                <a:cs typeface="Old Standard TT"/>
                <a:sym typeface="Old Standard TT"/>
              </a:rPr>
              <a:t>In the future, we intend to learn more about a better payment system; currently, tokens are used, but a better module for the same item can be developed</a:t>
            </a:r>
            <a:r>
              <a:rPr lang="en-US" sz="1600" dirty="0" smtClean="0">
                <a:latin typeface="Old Standard TT"/>
                <a:ea typeface="Old Standard TT"/>
                <a:cs typeface="Old Standard TT"/>
                <a:sym typeface="Old Standard TT"/>
              </a:rPr>
              <a:t>.</a:t>
            </a:r>
          </a:p>
          <a:p>
            <a:pPr marL="285750" lvl="0" indent="-285750" algn="just">
              <a:buFont typeface="Wingdings" panose="05000000000000000000" pitchFamily="2" charset="2"/>
              <a:buChar char="Ø"/>
            </a:pPr>
            <a:r>
              <a:rPr lang="en-US" sz="1600" dirty="0">
                <a:latin typeface="Old Standard TT"/>
                <a:ea typeface="Old Standard TT"/>
                <a:cs typeface="Old Standard TT"/>
                <a:sym typeface="Old Standard TT"/>
              </a:rPr>
              <a:t>Machine learning and automation can be applied to medical data to predict patients' health problems in real time. It will assist healthcare providers in providing more efficient and immediate healthcare services.</a:t>
            </a:r>
          </a:p>
          <a:p>
            <a:pPr marL="285750" lvl="0" indent="-285750" algn="just">
              <a:buFont typeface="Wingdings" panose="05000000000000000000" pitchFamily="2" charset="2"/>
              <a:buChar char="Ø"/>
            </a:pPr>
            <a:r>
              <a:rPr lang="en-US" sz="1600" dirty="0" err="1">
                <a:latin typeface="Old Standard TT"/>
                <a:ea typeface="Old Standard TT"/>
                <a:cs typeface="Old Standard TT"/>
                <a:sym typeface="Old Standard TT"/>
              </a:rPr>
              <a:t>Healthchain</a:t>
            </a:r>
            <a:r>
              <a:rPr lang="en-US" sz="1600" dirty="0">
                <a:latin typeface="Old Standard TT"/>
                <a:ea typeface="Old Standard TT"/>
                <a:cs typeface="Old Standard TT"/>
                <a:sym typeface="Old Standard TT"/>
              </a:rPr>
              <a:t> is a simple </a:t>
            </a:r>
            <a:r>
              <a:rPr lang="en-US" sz="1600" dirty="0" err="1">
                <a:latin typeface="Old Standard TT"/>
                <a:ea typeface="Old Standard TT"/>
                <a:cs typeface="Old Standard TT"/>
                <a:sym typeface="Old Standard TT"/>
              </a:rPr>
              <a:t>blockchain</a:t>
            </a:r>
            <a:r>
              <a:rPr lang="en-US" sz="1600" dirty="0">
                <a:latin typeface="Old Standard TT"/>
                <a:ea typeface="Old Standard TT"/>
                <a:cs typeface="Old Standard TT"/>
                <a:sym typeface="Old Standard TT"/>
              </a:rPr>
              <a:t>-based application for EHRs that meets some basic requirements. More functionalities and roles, as well as more extensive testing, are required for it to be used by a hospital network.</a:t>
            </a:r>
          </a:p>
          <a:p>
            <a:pPr marL="285750" lvl="0" indent="-285750" algn="just">
              <a:buFont typeface="Wingdings" panose="05000000000000000000" pitchFamily="2" charset="2"/>
              <a:buChar char="Ø"/>
            </a:pPr>
            <a:r>
              <a:rPr lang="en-US" sz="1600" dirty="0">
                <a:latin typeface="Old Standard TT"/>
                <a:ea typeface="Old Standard TT"/>
                <a:cs typeface="Old Standard TT"/>
                <a:sym typeface="Old Standard TT"/>
              </a:rPr>
              <a:t>Before large-scale production deployments, more research will be needed to determine the scalability, security, and cost-effectiveness of </a:t>
            </a:r>
            <a:r>
              <a:rPr lang="en-US" sz="1600" dirty="0" err="1">
                <a:latin typeface="Old Standard TT"/>
                <a:ea typeface="Old Standard TT"/>
                <a:cs typeface="Old Standard TT"/>
                <a:sym typeface="Old Standard TT"/>
              </a:rPr>
              <a:t>blockchain</a:t>
            </a:r>
            <a:r>
              <a:rPr lang="en-US" sz="1600" dirty="0">
                <a:latin typeface="Old Standard TT"/>
                <a:ea typeface="Old Standard TT"/>
                <a:cs typeface="Old Standard TT"/>
                <a:sym typeface="Old Standard TT"/>
              </a:rPr>
              <a:t> technology.</a:t>
            </a:r>
          </a:p>
        </p:txBody>
      </p:sp>
    </p:spTree>
    <p:extLst>
      <p:ext uri="{BB962C8B-B14F-4D97-AF65-F5344CB8AC3E}">
        <p14:creationId xmlns:p14="http://schemas.microsoft.com/office/powerpoint/2010/main" val="1465912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0"/>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a:solidFill>
                  <a:srgbClr val="000000"/>
                </a:solidFill>
                <a:latin typeface="Times New Roman"/>
                <a:ea typeface="Times New Roman"/>
                <a:cs typeface="Times New Roman"/>
                <a:sym typeface="Times New Roman"/>
              </a:rPr>
              <a:t>2.7 References</a:t>
            </a:r>
            <a:endParaRPr sz="3000" b="0" i="0" u="none" strike="noStrike" cap="none" dirty="0">
              <a:latin typeface="Arial"/>
              <a:ea typeface="Arial"/>
              <a:cs typeface="Arial"/>
              <a:sym typeface="Arial"/>
            </a:endParaRPr>
          </a:p>
        </p:txBody>
      </p:sp>
      <p:sp>
        <p:nvSpPr>
          <p:cNvPr id="257" name="Google Shape;257;p50"/>
          <p:cNvSpPr/>
          <p:nvPr/>
        </p:nvSpPr>
        <p:spPr>
          <a:xfrm>
            <a:off x="230640" y="1057320"/>
            <a:ext cx="8682000" cy="3822900"/>
          </a:xfrm>
          <a:prstGeom prst="rect">
            <a:avLst/>
          </a:prstGeom>
          <a:noFill/>
          <a:ln>
            <a:noFill/>
          </a:ln>
        </p:spPr>
        <p:txBody>
          <a:bodyPr spcFirstLastPara="1" wrap="square" lIns="90000" tIns="91425" rIns="90000" bIns="91425" anchor="t" anchorCtr="0">
            <a:noAutofit/>
          </a:bodyPr>
          <a:lstStyle/>
          <a:p>
            <a:pPr marL="515071" indent="-285750">
              <a:lnSpc>
                <a:spcPct val="115000"/>
              </a:lnSpc>
              <a:buFont typeface="Wingdings" panose="05000000000000000000" pitchFamily="2" charset="2"/>
              <a:buChar char="Ø"/>
            </a:pPr>
            <a:r>
              <a:rPr lang="en" dirty="0" smtClean="0">
                <a:latin typeface="Old Standard TT"/>
                <a:ea typeface="Old Standard TT"/>
                <a:cs typeface="Old Standard TT"/>
                <a:sym typeface="Old Standard TT"/>
              </a:rPr>
              <a:t>[1] </a:t>
            </a:r>
            <a:r>
              <a:rPr lang="en-GB" dirty="0">
                <a:latin typeface="Old Standard TT"/>
                <a:ea typeface="Old Standard TT"/>
                <a:cs typeface="Old Standard TT"/>
              </a:rPr>
              <a:t>Cristiano </a:t>
            </a:r>
            <a:r>
              <a:rPr lang="en-GB" dirty="0" err="1">
                <a:latin typeface="Old Standard TT"/>
                <a:ea typeface="Old Standard TT"/>
                <a:cs typeface="Old Standard TT"/>
              </a:rPr>
              <a:t>Andr</a:t>
            </a:r>
            <a:r>
              <a:rPr lang="en-GB" dirty="0">
                <a:latin typeface="Old Standard TT"/>
                <a:ea typeface="Old Standard TT"/>
                <a:cs typeface="Old Standard TT"/>
              </a:rPr>
              <a:t> ́e da Costa </a:t>
            </a:r>
            <a:r>
              <a:rPr lang="en-GB" dirty="0" err="1">
                <a:latin typeface="Old Standard TT"/>
                <a:ea typeface="Old Standard TT"/>
                <a:cs typeface="Old Standard TT"/>
              </a:rPr>
              <a:t>Andr</a:t>
            </a:r>
            <a:r>
              <a:rPr lang="en-GB" dirty="0">
                <a:latin typeface="Old Standard TT"/>
                <a:ea typeface="Old Standard TT"/>
                <a:cs typeface="Old Standard TT"/>
              </a:rPr>
              <a:t> ́e Henrique </a:t>
            </a:r>
            <a:r>
              <a:rPr lang="en-GB" dirty="0" err="1">
                <a:latin typeface="Old Standard TT"/>
                <a:ea typeface="Old Standard TT"/>
                <a:cs typeface="Old Standard TT"/>
              </a:rPr>
              <a:t>Mayer.Electronic</a:t>
            </a:r>
            <a:r>
              <a:rPr lang="en-GB" dirty="0">
                <a:latin typeface="Old Standard TT"/>
                <a:ea typeface="Old Standard TT"/>
                <a:cs typeface="Old Standard TT"/>
              </a:rPr>
              <a:t> health records in a </a:t>
            </a:r>
            <a:r>
              <a:rPr lang="en-GB" dirty="0" err="1">
                <a:latin typeface="Old Standard TT"/>
                <a:ea typeface="Old Standard TT"/>
                <a:cs typeface="Old Standard TT"/>
              </a:rPr>
              <a:t>Blockchain:A</a:t>
            </a:r>
            <a:r>
              <a:rPr lang="en-GB" dirty="0">
                <a:latin typeface="Old Standard TT"/>
                <a:ea typeface="Old Standard TT"/>
                <a:cs typeface="Old Standard TT"/>
              </a:rPr>
              <a:t> systematic review - </a:t>
            </a:r>
            <a:r>
              <a:rPr lang="en-GB" dirty="0" err="1">
                <a:latin typeface="Old Standard TT"/>
                <a:ea typeface="Old Standard TT"/>
                <a:cs typeface="Old Standard TT"/>
              </a:rPr>
              <a:t>Andr</a:t>
            </a:r>
            <a:r>
              <a:rPr lang="en-GB" dirty="0">
                <a:latin typeface="Old Standard TT"/>
                <a:ea typeface="Old Standard TT"/>
                <a:cs typeface="Old Standard TT"/>
              </a:rPr>
              <a:t> ́e Henrique Mayer, Cristiano </a:t>
            </a:r>
            <a:r>
              <a:rPr lang="en-GB" dirty="0" err="1">
                <a:latin typeface="Old Standard TT"/>
                <a:ea typeface="Old Standard TT"/>
                <a:cs typeface="Old Standard TT"/>
              </a:rPr>
              <a:t>Andr</a:t>
            </a:r>
            <a:r>
              <a:rPr lang="en-GB" dirty="0">
                <a:latin typeface="Old Standard TT"/>
                <a:ea typeface="Old Standard TT"/>
                <a:cs typeface="Old Standard TT"/>
              </a:rPr>
              <a:t> ́e da Costa, Rodrigo </a:t>
            </a:r>
            <a:r>
              <a:rPr lang="en-GB" dirty="0" err="1">
                <a:latin typeface="Old Standard TT"/>
                <a:ea typeface="Old Standard TT"/>
                <a:cs typeface="Old Standard TT"/>
              </a:rPr>
              <a:t>daRosa</a:t>
            </a:r>
            <a:r>
              <a:rPr lang="en-GB" dirty="0">
                <a:latin typeface="Old Standard TT"/>
                <a:ea typeface="Old Standard TT"/>
                <a:cs typeface="Old Standard TT"/>
              </a:rPr>
              <a:t> </a:t>
            </a:r>
            <a:r>
              <a:rPr lang="en-GB" dirty="0" err="1">
                <a:latin typeface="Old Standard TT"/>
                <a:ea typeface="Old Standard TT"/>
                <a:cs typeface="Old Standard TT"/>
              </a:rPr>
              <a:t>Righi</a:t>
            </a:r>
            <a:r>
              <a:rPr lang="en-GB" dirty="0">
                <a:latin typeface="Old Standard TT"/>
                <a:ea typeface="Old Standard TT"/>
                <a:cs typeface="Old Standard TT"/>
              </a:rPr>
              <a:t>, 2020.url:https://journals.sagepub.com/</a:t>
            </a:r>
            <a:r>
              <a:rPr lang="en-GB" dirty="0" err="1">
                <a:latin typeface="Old Standard TT"/>
                <a:ea typeface="Old Standard TT"/>
                <a:cs typeface="Old Standard TT"/>
              </a:rPr>
              <a:t>doi</a:t>
            </a:r>
            <a:r>
              <a:rPr lang="en-GB" dirty="0">
                <a:latin typeface="Old Standard TT"/>
                <a:ea typeface="Old Standard TT"/>
                <a:cs typeface="Old Standard TT"/>
              </a:rPr>
              <a:t>/full/10.1177/1460458219866350</a:t>
            </a:r>
            <a:r>
              <a:rPr lang="en-GB" dirty="0">
                <a:latin typeface="Old Standard TT"/>
                <a:ea typeface="Old Standard TT"/>
                <a:cs typeface="Old Standard TT"/>
              </a:rPr>
              <a:t>.</a:t>
            </a:r>
          </a:p>
          <a:p>
            <a:pPr marL="515071" indent="-285750">
              <a:lnSpc>
                <a:spcPct val="115000"/>
              </a:lnSpc>
              <a:buFont typeface="Wingdings" panose="05000000000000000000" pitchFamily="2" charset="2"/>
              <a:buChar char="Ø"/>
            </a:pPr>
            <a:r>
              <a:rPr lang="en-GB" dirty="0">
                <a:latin typeface="Old Standard TT"/>
                <a:ea typeface="Old Standard TT"/>
                <a:cs typeface="Old Standard TT"/>
              </a:rPr>
              <a:t>[</a:t>
            </a:r>
            <a:r>
              <a:rPr lang="en-GB" dirty="0">
                <a:latin typeface="Old Standard TT"/>
                <a:ea typeface="Old Standard TT"/>
                <a:cs typeface="Old Standard TT"/>
              </a:rPr>
              <a:t>2] </a:t>
            </a:r>
            <a:r>
              <a:rPr lang="en-GB" dirty="0" err="1">
                <a:latin typeface="Old Standard TT"/>
                <a:ea typeface="Old Standard TT"/>
                <a:cs typeface="Old Standard TT"/>
              </a:rPr>
              <a:t>Suveen</a:t>
            </a:r>
            <a:r>
              <a:rPr lang="en-GB" dirty="0">
                <a:latin typeface="Old Standard TT"/>
                <a:ea typeface="Old Standard TT"/>
                <a:cs typeface="Old Standard TT"/>
              </a:rPr>
              <a:t> </a:t>
            </a:r>
            <a:r>
              <a:rPr lang="en-GB" dirty="0" err="1">
                <a:latin typeface="Old Standard TT"/>
                <a:ea typeface="Old Standard TT"/>
                <a:cs typeface="Old Standard TT"/>
              </a:rPr>
              <a:t>Angraal</a:t>
            </a:r>
            <a:r>
              <a:rPr lang="en-GB" dirty="0">
                <a:latin typeface="Old Standard TT"/>
                <a:ea typeface="Old Standard TT"/>
                <a:cs typeface="Old Standard TT"/>
              </a:rPr>
              <a:t>, Harlan M. </a:t>
            </a:r>
            <a:r>
              <a:rPr lang="en-GB" dirty="0" err="1">
                <a:latin typeface="Old Standard TT"/>
                <a:ea typeface="Old Standard TT"/>
                <a:cs typeface="Old Standard TT"/>
              </a:rPr>
              <a:t>Krumholz</a:t>
            </a:r>
            <a:r>
              <a:rPr lang="en-GB" dirty="0">
                <a:latin typeface="Old Standard TT"/>
                <a:ea typeface="Old Standard TT"/>
                <a:cs typeface="Old Standard TT"/>
              </a:rPr>
              <a:t>, and Wade L. Schulz. “Blockchain Technology”.</a:t>
            </a:r>
            <a:r>
              <a:rPr lang="en-GB" dirty="0" err="1">
                <a:latin typeface="Old Standard TT"/>
                <a:ea typeface="Old Standard TT"/>
                <a:cs typeface="Old Standard TT"/>
              </a:rPr>
              <a:t>In:Circulation</a:t>
            </a:r>
            <a:r>
              <a:rPr lang="en-GB" dirty="0">
                <a:latin typeface="Old Standard TT"/>
                <a:ea typeface="Old Standard TT"/>
                <a:cs typeface="Old Standard TT"/>
              </a:rPr>
              <a:t>: Cardiovascular Quality and Outcomes10.9 (2017), e003800.doi:10.1161/CIRCOUTCOMES.117.003800.url:https://www.ahajournals.org/doi/abs/10.1161/CIRCOUTCOMES.117.003800</a:t>
            </a:r>
            <a:r>
              <a:rPr lang="en-GB" dirty="0">
                <a:latin typeface="Old Standard TT"/>
                <a:ea typeface="Old Standard TT"/>
                <a:cs typeface="Old Standard TT"/>
              </a:rPr>
              <a:t>.</a:t>
            </a:r>
          </a:p>
          <a:p>
            <a:pPr marL="515071" indent="-285750">
              <a:lnSpc>
                <a:spcPct val="115000"/>
              </a:lnSpc>
              <a:buFont typeface="Wingdings" panose="05000000000000000000" pitchFamily="2" charset="2"/>
              <a:buChar char="Ø"/>
            </a:pPr>
            <a:r>
              <a:rPr lang="en-GB" dirty="0">
                <a:latin typeface="Old Standard TT"/>
                <a:ea typeface="Old Standard TT"/>
                <a:cs typeface="Old Standard TT"/>
              </a:rPr>
              <a:t>[</a:t>
            </a:r>
            <a:r>
              <a:rPr lang="en-GB" dirty="0">
                <a:latin typeface="Old Standard TT"/>
                <a:ea typeface="Old Standard TT"/>
                <a:cs typeface="Old Standard TT"/>
              </a:rPr>
              <a:t>3] Gaby G. </a:t>
            </a:r>
            <a:r>
              <a:rPr lang="en-GB" dirty="0" err="1">
                <a:latin typeface="Old Standard TT"/>
                <a:ea typeface="Old Standard TT"/>
                <a:cs typeface="Old Standard TT"/>
              </a:rPr>
              <a:t>Dagher</a:t>
            </a:r>
            <a:r>
              <a:rPr lang="en-GB" dirty="0">
                <a:latin typeface="Old Standard TT"/>
                <a:ea typeface="Old Standard TT"/>
                <a:cs typeface="Old Standard TT"/>
              </a:rPr>
              <a:t> et al. “</a:t>
            </a:r>
            <a:r>
              <a:rPr lang="en-GB" dirty="0" err="1">
                <a:latin typeface="Old Standard TT"/>
                <a:ea typeface="Old Standard TT"/>
                <a:cs typeface="Old Standard TT"/>
              </a:rPr>
              <a:t>Ancile</a:t>
            </a:r>
            <a:r>
              <a:rPr lang="en-GB" dirty="0">
                <a:latin typeface="Old Standard TT"/>
                <a:ea typeface="Old Standard TT"/>
                <a:cs typeface="Old Standard TT"/>
              </a:rPr>
              <a:t>: Privacy-preserving framework for access control and in-</a:t>
            </a:r>
            <a:r>
              <a:rPr lang="en-GB" dirty="0" err="1">
                <a:latin typeface="Old Standard TT"/>
                <a:ea typeface="Old Standard TT"/>
                <a:cs typeface="Old Standard TT"/>
              </a:rPr>
              <a:t>teroperability</a:t>
            </a:r>
            <a:r>
              <a:rPr lang="en-GB" dirty="0">
                <a:latin typeface="Old Standard TT"/>
                <a:ea typeface="Old Standard TT"/>
                <a:cs typeface="Old Standard TT"/>
              </a:rPr>
              <a:t> of electronic health records using </a:t>
            </a:r>
            <a:r>
              <a:rPr lang="en-GB" dirty="0" err="1">
                <a:latin typeface="Old Standard TT"/>
                <a:ea typeface="Old Standard TT"/>
                <a:cs typeface="Old Standard TT"/>
              </a:rPr>
              <a:t>blockchain</a:t>
            </a:r>
            <a:r>
              <a:rPr lang="en-GB" dirty="0">
                <a:latin typeface="Old Standard TT"/>
                <a:ea typeface="Old Standard TT"/>
                <a:cs typeface="Old Standard TT"/>
              </a:rPr>
              <a:t> technology”. </a:t>
            </a:r>
            <a:r>
              <a:rPr lang="en-GB" dirty="0" err="1">
                <a:latin typeface="Old Standard TT"/>
                <a:ea typeface="Old Standard TT"/>
                <a:cs typeface="Old Standard TT"/>
              </a:rPr>
              <a:t>In:SustainableCities</a:t>
            </a:r>
            <a:r>
              <a:rPr lang="en-GB" dirty="0">
                <a:latin typeface="Old Standard TT"/>
                <a:ea typeface="Old Standard TT"/>
                <a:cs typeface="Old Standard TT"/>
              </a:rPr>
              <a:t> and Society39 (2018), pp. 283–297.issn: 2210-6707.doi:https://doi.org/10.1016/j.scs.2018.02.014.url:https://</a:t>
            </a:r>
            <a:r>
              <a:rPr lang="en-GB" dirty="0">
                <a:latin typeface="Old Standard TT"/>
                <a:ea typeface="Old Standard TT"/>
                <a:cs typeface="Old Standard TT"/>
              </a:rPr>
              <a:t>www.sciencedirect.com/science/article/pii/S2210670717310685</a:t>
            </a:r>
          </a:p>
          <a:p>
            <a:pPr marL="515071" indent="-285750">
              <a:lnSpc>
                <a:spcPct val="115000"/>
              </a:lnSpc>
              <a:buFont typeface="Wingdings" panose="05000000000000000000" pitchFamily="2" charset="2"/>
              <a:buChar char="Ø"/>
            </a:pPr>
            <a:r>
              <a:rPr lang="en-GB" dirty="0">
                <a:latin typeface="Old Standard TT"/>
                <a:ea typeface="Old Standard TT"/>
                <a:cs typeface="Old Standard TT"/>
              </a:rPr>
              <a:t>4</a:t>
            </a:r>
            <a:r>
              <a:rPr lang="en-GB" dirty="0">
                <a:latin typeface="Old Standard TT"/>
                <a:ea typeface="Old Standard TT"/>
                <a:cs typeface="Old Standard TT"/>
              </a:rPr>
              <a:t>] T. K. </a:t>
            </a:r>
            <a:r>
              <a:rPr lang="en-GB" dirty="0" err="1">
                <a:latin typeface="Old Standard TT"/>
                <a:ea typeface="Old Standard TT"/>
                <a:cs typeface="Old Standard TT"/>
              </a:rPr>
              <a:t>Dasaklis</a:t>
            </a:r>
            <a:r>
              <a:rPr lang="en-GB" dirty="0">
                <a:latin typeface="Old Standard TT"/>
                <a:ea typeface="Old Standard TT"/>
                <a:cs typeface="Old Standard TT"/>
              </a:rPr>
              <a:t>, F. Casino, and C. </a:t>
            </a:r>
            <a:r>
              <a:rPr lang="en-GB" dirty="0" err="1">
                <a:latin typeface="Old Standard TT"/>
                <a:ea typeface="Old Standard TT"/>
                <a:cs typeface="Old Standard TT"/>
              </a:rPr>
              <a:t>Patsakis</a:t>
            </a:r>
            <a:r>
              <a:rPr lang="en-GB" dirty="0">
                <a:latin typeface="Old Standard TT"/>
                <a:ea typeface="Old Standard TT"/>
                <a:cs typeface="Old Standard TT"/>
              </a:rPr>
              <a:t>. “Blockchain Meets Smart Health: To-wards Next Generation Healthcare Services”. In:2018 9th International </a:t>
            </a:r>
            <a:r>
              <a:rPr lang="en-GB" dirty="0" err="1">
                <a:latin typeface="Old Standard TT"/>
                <a:ea typeface="Old Standard TT"/>
                <a:cs typeface="Old Standard TT"/>
              </a:rPr>
              <a:t>Conferenceon</a:t>
            </a:r>
            <a:r>
              <a:rPr lang="en-GB" dirty="0">
                <a:latin typeface="Old Standard TT"/>
                <a:ea typeface="Old Standard TT"/>
                <a:cs typeface="Old Standard TT"/>
              </a:rPr>
              <a:t> Information, Intelligence, Systems and Applications (IISA). 2018, pp. 1–8.doi:10.1109/IISA.2018.8633601</a:t>
            </a:r>
            <a:br>
              <a:rPr lang="en-GB" dirty="0">
                <a:latin typeface="Old Standard TT"/>
                <a:ea typeface="Old Standard TT"/>
                <a:cs typeface="Old Standard TT"/>
              </a:rPr>
            </a:br>
            <a:endParaRPr dirty="0">
              <a:latin typeface="Old Standard TT"/>
              <a:ea typeface="Old Standard TT"/>
              <a:cs typeface="Old Standard TT"/>
            </a:endParaRPr>
          </a:p>
        </p:txBody>
      </p:sp>
    </p:spTree>
    <p:extLst>
      <p:ext uri="{BB962C8B-B14F-4D97-AF65-F5344CB8AC3E}">
        <p14:creationId xmlns:p14="http://schemas.microsoft.com/office/powerpoint/2010/main" val="3200456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4"/>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 sz="4200" b="1" i="0" u="none" strike="noStrike" cap="none">
                <a:solidFill>
                  <a:srgbClr val="FFFBF0"/>
                </a:solidFill>
                <a:latin typeface="Times New Roman"/>
                <a:ea typeface="Times New Roman"/>
                <a:cs typeface="Times New Roman"/>
                <a:sym typeface="Times New Roman"/>
              </a:rPr>
              <a:t>Thank You</a:t>
            </a:r>
            <a:endParaRPr sz="4200" b="0" i="0" u="none" strike="noStrike" cap="none">
              <a:latin typeface="Arial"/>
              <a:ea typeface="Arial"/>
              <a:cs typeface="Arial"/>
              <a:sym typeface="Arial"/>
            </a:endParaRPr>
          </a:p>
        </p:txBody>
      </p:sp>
      <p:sp>
        <p:nvSpPr>
          <p:cNvPr id="281" name="Google Shape;281;p54"/>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p:nvPr/>
        </p:nvSpPr>
        <p:spPr>
          <a:xfrm>
            <a:off x="512640" y="1893240"/>
            <a:ext cx="8118000" cy="152208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 sz="4000" b="1" i="0" u="none" strike="noStrike" cap="none">
                <a:solidFill>
                  <a:srgbClr val="FFFBF0"/>
                </a:solidFill>
                <a:latin typeface="Times New Roman"/>
                <a:ea typeface="Times New Roman"/>
                <a:cs typeface="Times New Roman"/>
                <a:sym typeface="Times New Roman"/>
              </a:rPr>
              <a:t>1.Project Conception and Initiation</a:t>
            </a:r>
            <a:endParaRPr sz="4000" b="0" i="0" u="none" strike="noStrike" cap="none">
              <a:latin typeface="Arial"/>
              <a:ea typeface="Arial"/>
              <a:cs typeface="Arial"/>
              <a:sym typeface="Arial"/>
            </a:endParaRPr>
          </a:p>
        </p:txBody>
      </p:sp>
      <p:sp>
        <p:nvSpPr>
          <p:cNvPr id="126" name="Google Shape;126;p29"/>
          <p:cNvSpPr/>
          <p:nvPr/>
        </p:nvSpPr>
        <p:spPr>
          <a:xfrm>
            <a:off x="512640" y="3840480"/>
            <a:ext cx="8118000" cy="7869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
        <p:cNvGrpSpPr/>
        <p:nvPr/>
      </p:nvGrpSpPr>
      <p:grpSpPr>
        <a:xfrm>
          <a:off x="0" y="0"/>
          <a:ext cx="0" cy="0"/>
          <a:chOff x="0" y="0"/>
          <a:chExt cx="0" cy="0"/>
        </a:xfrm>
      </p:grpSpPr>
      <p:sp>
        <p:nvSpPr>
          <p:cNvPr id="131" name="Google Shape;131;p30"/>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a:solidFill>
                  <a:srgbClr val="000000"/>
                </a:solidFill>
                <a:latin typeface="Times New Roman"/>
                <a:ea typeface="Times New Roman"/>
                <a:cs typeface="Times New Roman"/>
                <a:sym typeface="Times New Roman"/>
              </a:rPr>
              <a:t>1.1 Abstract</a:t>
            </a:r>
            <a:endParaRPr sz="3000" b="0" i="0" u="none" strike="noStrike" cap="none" dirty="0">
              <a:latin typeface="Arial"/>
              <a:ea typeface="Arial"/>
              <a:cs typeface="Arial"/>
              <a:sym typeface="Arial"/>
            </a:endParaRPr>
          </a:p>
        </p:txBody>
      </p:sp>
      <p:sp>
        <p:nvSpPr>
          <p:cNvPr id="132" name="Google Shape;132;p30"/>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515071" lvl="0" indent="-285750" algn="just">
              <a:lnSpc>
                <a:spcPct val="115000"/>
              </a:lnSpc>
              <a:buFont typeface="Wingdings" panose="05000000000000000000" pitchFamily="2" charset="2"/>
              <a:buChar char="Ø"/>
            </a:pPr>
            <a:r>
              <a:rPr lang="en-US" dirty="0" smtClean="0">
                <a:latin typeface="Old Standard TT"/>
                <a:ea typeface="Old Standard TT"/>
                <a:cs typeface="Old Standard TT"/>
                <a:sym typeface="Old Standard TT"/>
              </a:rPr>
              <a:t>With </a:t>
            </a:r>
            <a:r>
              <a:rPr lang="en-US" dirty="0">
                <a:latin typeface="Old Standard TT"/>
                <a:ea typeface="Old Standard TT"/>
                <a:cs typeface="Old Standard TT"/>
                <a:sym typeface="Old Standard TT"/>
              </a:rPr>
              <a:t>an ever-increasing population, the number of diseases is also increasing in today's world. Every year, approximately </a:t>
            </a:r>
            <a:r>
              <a:rPr lang="en-US" dirty="0" smtClean="0">
                <a:latin typeface="Old Standard TT"/>
                <a:ea typeface="Old Standard TT"/>
                <a:cs typeface="Old Standard TT"/>
                <a:sym typeface="Old Standard TT"/>
              </a:rPr>
              <a:t>60% </a:t>
            </a:r>
            <a:r>
              <a:rPr lang="en-US" dirty="0">
                <a:latin typeface="Old Standard TT"/>
                <a:ea typeface="Old Standard TT"/>
                <a:cs typeface="Old Standard TT"/>
                <a:sym typeface="Old Standard TT"/>
              </a:rPr>
              <a:t>of the population is diagnosed with a variety of health problems. </a:t>
            </a:r>
            <a:endParaRPr lang="en-US" dirty="0" smtClean="0">
              <a:latin typeface="Old Standard TT"/>
              <a:ea typeface="Old Standard TT"/>
              <a:cs typeface="Old Standard TT"/>
              <a:sym typeface="Old Standard TT"/>
            </a:endParaRPr>
          </a:p>
          <a:p>
            <a:pPr marL="515071" lvl="0" indent="-285750" algn="just">
              <a:lnSpc>
                <a:spcPct val="115000"/>
              </a:lnSpc>
              <a:buFont typeface="Wingdings" panose="05000000000000000000" pitchFamily="2" charset="2"/>
              <a:buChar char="Ø"/>
            </a:pPr>
            <a:r>
              <a:rPr lang="en-US" dirty="0" smtClean="0">
                <a:latin typeface="Old Standard TT"/>
                <a:ea typeface="Old Standard TT"/>
                <a:cs typeface="Old Standard TT"/>
                <a:sym typeface="Old Standard TT"/>
              </a:rPr>
              <a:t>As </a:t>
            </a:r>
            <a:r>
              <a:rPr lang="en-US" dirty="0">
                <a:latin typeface="Old Standard TT"/>
                <a:ea typeface="Old Standard TT"/>
                <a:cs typeface="Old Standard TT"/>
                <a:sym typeface="Old Standard TT"/>
              </a:rPr>
              <a:t>a result, the number of health records is growing, some of which are stored digitally and others physically. </a:t>
            </a:r>
            <a:endParaRPr lang="en-US" dirty="0" smtClean="0">
              <a:latin typeface="Old Standard TT"/>
              <a:ea typeface="Old Standard TT"/>
              <a:cs typeface="Old Standard TT"/>
              <a:sym typeface="Old Standard TT"/>
            </a:endParaRPr>
          </a:p>
          <a:p>
            <a:pPr marL="515071" lvl="0" indent="-285750" algn="just">
              <a:lnSpc>
                <a:spcPct val="115000"/>
              </a:lnSpc>
              <a:buFont typeface="Wingdings" panose="05000000000000000000" pitchFamily="2" charset="2"/>
              <a:buChar char="Ø"/>
            </a:pPr>
            <a:r>
              <a:rPr lang="en-US" dirty="0" smtClean="0">
                <a:latin typeface="Old Standard TT"/>
                <a:ea typeface="Old Standard TT"/>
                <a:cs typeface="Old Standard TT"/>
                <a:sym typeface="Old Standard TT"/>
              </a:rPr>
              <a:t>Maintaining </a:t>
            </a:r>
            <a:r>
              <a:rPr lang="en-US" dirty="0">
                <a:latin typeface="Old Standard TT"/>
                <a:ea typeface="Old Standard TT"/>
                <a:cs typeface="Old Standard TT"/>
                <a:sym typeface="Old Standard TT"/>
              </a:rPr>
              <a:t>a personal health record for an individual can also be time-consuming, as it runs the risk of being misplaced or damaged</a:t>
            </a:r>
            <a:r>
              <a:rPr lang="en-US" dirty="0" smtClean="0">
                <a:latin typeface="Old Standard TT"/>
                <a:ea typeface="Old Standard TT"/>
                <a:cs typeface="Old Standard TT"/>
                <a:sym typeface="Old Standard TT"/>
              </a:rPr>
              <a:t>.</a:t>
            </a:r>
          </a:p>
          <a:p>
            <a:pPr marL="515071" lvl="0" indent="-285750" algn="just">
              <a:lnSpc>
                <a:spcPct val="115000"/>
              </a:lnSpc>
              <a:buFont typeface="Wingdings" panose="05000000000000000000" pitchFamily="2" charset="2"/>
              <a:buChar char="Ø"/>
            </a:pPr>
            <a:r>
              <a:rPr lang="en-US" dirty="0" smtClean="0">
                <a:latin typeface="Old Standard TT"/>
                <a:ea typeface="Old Standard TT"/>
                <a:cs typeface="Old Standard TT"/>
                <a:sym typeface="Old Standard TT"/>
              </a:rPr>
              <a:t> </a:t>
            </a:r>
            <a:r>
              <a:rPr lang="en-US" dirty="0">
                <a:latin typeface="Old Standard TT"/>
                <a:ea typeface="Old Standard TT"/>
                <a:cs typeface="Old Standard TT"/>
                <a:sym typeface="Old Standard TT"/>
              </a:rPr>
              <a:t>Our </a:t>
            </a:r>
            <a:r>
              <a:rPr lang="en-US" dirty="0" smtClean="0">
                <a:latin typeface="Old Standard TT"/>
                <a:ea typeface="Old Standard TT"/>
                <a:cs typeface="Old Standard TT"/>
                <a:sym typeface="Old Standard TT"/>
              </a:rPr>
              <a:t>project  </a:t>
            </a:r>
            <a:r>
              <a:rPr lang="en-US" dirty="0">
                <a:latin typeface="Old Standard TT"/>
                <a:ea typeface="Old Standard TT"/>
                <a:cs typeface="Old Standard TT"/>
                <a:sym typeface="Old Standard TT"/>
              </a:rPr>
              <a:t>focuses on making the entire process more convenient for patients and healthcare providers by </a:t>
            </a:r>
            <a:r>
              <a:rPr lang="en-US" dirty="0" err="1">
                <a:latin typeface="Old Standard TT"/>
                <a:ea typeface="Old Standard TT"/>
                <a:cs typeface="Old Standard TT"/>
                <a:sym typeface="Old Standard TT"/>
              </a:rPr>
              <a:t>digitising</a:t>
            </a:r>
            <a:r>
              <a:rPr lang="en-US" dirty="0">
                <a:latin typeface="Old Standard TT"/>
                <a:ea typeface="Old Standard TT"/>
                <a:cs typeface="Old Standard TT"/>
                <a:sym typeface="Old Standard TT"/>
              </a:rPr>
              <a:t> it. </a:t>
            </a:r>
            <a:endParaRPr lang="en-US" dirty="0" smtClean="0">
              <a:latin typeface="Old Standard TT"/>
              <a:ea typeface="Old Standard TT"/>
              <a:cs typeface="Old Standard TT"/>
              <a:sym typeface="Old Standard TT"/>
            </a:endParaRPr>
          </a:p>
          <a:p>
            <a:pPr marL="515071" lvl="0" indent="-285750" algn="just">
              <a:lnSpc>
                <a:spcPct val="115000"/>
              </a:lnSpc>
              <a:buFont typeface="Wingdings" panose="05000000000000000000" pitchFamily="2" charset="2"/>
              <a:buChar char="Ø"/>
            </a:pPr>
            <a:r>
              <a:rPr lang="en-US" dirty="0" smtClean="0">
                <a:latin typeface="Old Standard TT"/>
                <a:ea typeface="Old Standard TT"/>
                <a:cs typeface="Old Standard TT"/>
                <a:sym typeface="Old Standard TT"/>
              </a:rPr>
              <a:t>It </a:t>
            </a:r>
            <a:r>
              <a:rPr lang="en-US" dirty="0">
                <a:latin typeface="Old Standard TT"/>
                <a:ea typeface="Old Standard TT"/>
                <a:cs typeface="Old Standard TT"/>
                <a:sym typeface="Old Standard TT"/>
              </a:rPr>
              <a:t>focuses on converting all health records into Electronic Health Records (EHR) and storing them on </a:t>
            </a:r>
            <a:r>
              <a:rPr lang="en-US" dirty="0" err="1">
                <a:latin typeface="Old Standard TT"/>
                <a:ea typeface="Old Standard TT"/>
                <a:cs typeface="Old Standard TT"/>
                <a:sym typeface="Old Standard TT"/>
              </a:rPr>
              <a:t>blockchain</a:t>
            </a:r>
            <a:r>
              <a:rPr lang="en-US" dirty="0">
                <a:latin typeface="Old Standard TT"/>
                <a:ea typeface="Old Standard TT"/>
                <a:cs typeface="Old Standard TT"/>
                <a:sym typeface="Old Standard TT"/>
              </a:rPr>
              <a:t> because it saves money and improves performance. </a:t>
            </a:r>
            <a:endParaRPr lang="en-US" dirty="0" smtClean="0">
              <a:latin typeface="Old Standard TT"/>
              <a:ea typeface="Old Standard TT"/>
              <a:cs typeface="Old Standard TT"/>
              <a:sym typeface="Old Standard TT"/>
            </a:endParaRPr>
          </a:p>
          <a:p>
            <a:pPr marL="515071" lvl="0" indent="-285750" algn="just">
              <a:lnSpc>
                <a:spcPct val="115000"/>
              </a:lnSpc>
              <a:buFont typeface="Wingdings" panose="05000000000000000000" pitchFamily="2" charset="2"/>
              <a:buChar char="Ø"/>
            </a:pPr>
            <a:r>
              <a:rPr lang="en-US" dirty="0" err="1" smtClean="0">
                <a:latin typeface="Old Standard TT"/>
                <a:ea typeface="Old Standard TT"/>
                <a:cs typeface="Old Standard TT"/>
                <a:sym typeface="Old Standard TT"/>
              </a:rPr>
              <a:t>Healthchain</a:t>
            </a:r>
            <a:r>
              <a:rPr lang="en-US" dirty="0" smtClean="0">
                <a:latin typeface="Old Standard TT"/>
                <a:ea typeface="Old Standard TT"/>
                <a:cs typeface="Old Standard TT"/>
                <a:sym typeface="Old Standard TT"/>
              </a:rPr>
              <a:t> is a platform that digitalizes the entire patient experience, from health records to medical bill payments, all in one place. </a:t>
            </a:r>
          </a:p>
          <a:p>
            <a:pPr marL="515071" lvl="0" indent="-285750" algn="just">
              <a:lnSpc>
                <a:spcPct val="115000"/>
              </a:lnSpc>
              <a:buFont typeface="Wingdings" panose="05000000000000000000" pitchFamily="2" charset="2"/>
              <a:buChar char="Ø"/>
            </a:pPr>
            <a:r>
              <a:rPr lang="en-US" dirty="0" err="1" smtClean="0">
                <a:latin typeface="Old Standard TT"/>
                <a:ea typeface="Old Standard TT"/>
                <a:cs typeface="Old Standard TT"/>
                <a:sym typeface="Old Standard TT"/>
              </a:rPr>
              <a:t>Healthchain</a:t>
            </a:r>
            <a:r>
              <a:rPr lang="en-US" dirty="0" smtClean="0">
                <a:latin typeface="Old Standard TT"/>
                <a:ea typeface="Old Standard TT"/>
                <a:cs typeface="Old Standard TT"/>
                <a:sym typeface="Old Standard TT"/>
              </a:rPr>
              <a:t> also provides doctors with information about the patient's medical history. </a:t>
            </a:r>
            <a:endParaRPr sz="1800" b="0" i="0" u="none" strike="noStrike" cap="none" dirty="0">
              <a:latin typeface="Arial"/>
              <a:ea typeface="Arial"/>
              <a:cs typeface="Arial"/>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2;p30"/>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515071" lvl="0" indent="-285750" algn="just">
              <a:lnSpc>
                <a:spcPct val="115000"/>
              </a:lnSpc>
              <a:buFont typeface="Wingdings" panose="05000000000000000000" pitchFamily="2" charset="2"/>
              <a:buChar char="Ø"/>
            </a:pPr>
            <a:r>
              <a:rPr lang="en-US" dirty="0" smtClean="0">
                <a:latin typeface="Old Standard TT" panose="020B0604020202020204" charset="0"/>
              </a:rPr>
              <a:t>Blockchain </a:t>
            </a:r>
            <a:r>
              <a:rPr lang="en-US" dirty="0">
                <a:latin typeface="Old Standard TT" panose="020B0604020202020204" charset="0"/>
              </a:rPr>
              <a:t>technology has the potential to transform health care by placing the patient </a:t>
            </a:r>
            <a:r>
              <a:rPr lang="en-US" dirty="0" err="1">
                <a:latin typeface="Old Standard TT" panose="020B0604020202020204" charset="0"/>
              </a:rPr>
              <a:t>atthe</a:t>
            </a:r>
            <a:r>
              <a:rPr lang="en-US" dirty="0">
                <a:latin typeface="Old Standard TT" panose="020B0604020202020204" charset="0"/>
              </a:rPr>
              <a:t> center of the health system and increasing the security, privacy, and interoperability </a:t>
            </a:r>
            <a:r>
              <a:rPr lang="en-US" dirty="0" smtClean="0">
                <a:latin typeface="Old Standard TT" panose="020B0604020202020204" charset="0"/>
              </a:rPr>
              <a:t>of health </a:t>
            </a:r>
            <a:r>
              <a:rPr lang="en-US" dirty="0">
                <a:latin typeface="Old Standard TT" panose="020B0604020202020204" charset="0"/>
              </a:rPr>
              <a:t>data. </a:t>
            </a:r>
            <a:endParaRPr lang="en-US" dirty="0" smtClean="0">
              <a:latin typeface="Old Standard TT" panose="020B0604020202020204" charset="0"/>
            </a:endParaRPr>
          </a:p>
          <a:p>
            <a:pPr marL="515071" lvl="0" indent="-285750" algn="just">
              <a:lnSpc>
                <a:spcPct val="115000"/>
              </a:lnSpc>
              <a:buFont typeface="Wingdings" panose="05000000000000000000" pitchFamily="2" charset="2"/>
              <a:buChar char="Ø"/>
            </a:pPr>
            <a:r>
              <a:rPr lang="en-US" dirty="0" smtClean="0">
                <a:latin typeface="Old Standard TT" panose="020B0604020202020204" charset="0"/>
              </a:rPr>
              <a:t>This </a:t>
            </a:r>
            <a:r>
              <a:rPr lang="en-US" dirty="0">
                <a:latin typeface="Old Standard TT" panose="020B0604020202020204" charset="0"/>
              </a:rPr>
              <a:t>technology could provide a new model for health information exchange(HIE) by making electronic health records (EHRs) more efficient and secure. </a:t>
            </a:r>
            <a:endParaRPr lang="en-US" dirty="0" smtClean="0">
              <a:latin typeface="Old Standard TT" panose="020B0604020202020204" charset="0"/>
            </a:endParaRPr>
          </a:p>
          <a:p>
            <a:pPr marL="515071" lvl="0" indent="-285750" algn="just">
              <a:lnSpc>
                <a:spcPct val="115000"/>
              </a:lnSpc>
              <a:buFont typeface="Wingdings" panose="05000000000000000000" pitchFamily="2" charset="2"/>
              <a:buChar char="Ø"/>
            </a:pPr>
            <a:r>
              <a:rPr lang="en-US" dirty="0" smtClean="0">
                <a:latin typeface="Old Standard TT" panose="020B0604020202020204" charset="0"/>
              </a:rPr>
              <a:t>EHRs contain critical </a:t>
            </a:r>
            <a:r>
              <a:rPr lang="en-US" dirty="0">
                <a:latin typeface="Old Standard TT" panose="020B0604020202020204" charset="0"/>
              </a:rPr>
              <a:t>and highly sensitive private information for diagnosis and treatment in healthcare</a:t>
            </a:r>
            <a:r>
              <a:rPr lang="en-US" dirty="0" smtClean="0">
                <a:latin typeface="Old Standard TT" panose="020B0604020202020204" charset="0"/>
              </a:rPr>
              <a:t>.</a:t>
            </a:r>
          </a:p>
          <a:p>
            <a:pPr marL="515071" lvl="0" indent="-285750" algn="just">
              <a:lnSpc>
                <a:spcPct val="115000"/>
              </a:lnSpc>
              <a:buFont typeface="Wingdings" panose="05000000000000000000" pitchFamily="2" charset="2"/>
              <a:buChar char="Ø"/>
            </a:pPr>
            <a:r>
              <a:rPr lang="en-US" dirty="0" smtClean="0">
                <a:latin typeface="Old Standard TT" panose="020B0604020202020204" charset="0"/>
              </a:rPr>
              <a:t>These </a:t>
            </a:r>
            <a:r>
              <a:rPr lang="en-US" dirty="0">
                <a:latin typeface="Old Standard TT" panose="020B0604020202020204" charset="0"/>
              </a:rPr>
              <a:t>data are a valuable source of healthcare intelligence</a:t>
            </a:r>
            <a:r>
              <a:rPr lang="en-US" dirty="0" smtClean="0">
                <a:latin typeface="Old Standard TT" panose="020B0604020202020204" charset="0"/>
              </a:rPr>
              <a:t>.</a:t>
            </a:r>
          </a:p>
          <a:p>
            <a:pPr marL="515071" lvl="0" indent="-285750" algn="just">
              <a:lnSpc>
                <a:spcPct val="115000"/>
              </a:lnSpc>
              <a:buFont typeface="Wingdings" panose="05000000000000000000" pitchFamily="2" charset="2"/>
              <a:buChar char="Ø"/>
            </a:pPr>
            <a:r>
              <a:rPr lang="en-US" dirty="0" smtClean="0">
                <a:latin typeface="Old Standard TT" panose="020B0604020202020204" charset="0"/>
              </a:rPr>
              <a:t> </a:t>
            </a:r>
            <a:r>
              <a:rPr lang="en-US" dirty="0">
                <a:latin typeface="Old Standard TT" panose="020B0604020202020204" charset="0"/>
              </a:rPr>
              <a:t>The sharing of healthcare </a:t>
            </a:r>
            <a:r>
              <a:rPr lang="en-US" dirty="0" err="1">
                <a:latin typeface="Old Standard TT" panose="020B0604020202020204" charset="0"/>
              </a:rPr>
              <a:t>datais</a:t>
            </a:r>
            <a:r>
              <a:rPr lang="en-US" dirty="0">
                <a:latin typeface="Old Standard TT" panose="020B0604020202020204" charset="0"/>
              </a:rPr>
              <a:t> an essential step toward making the healthcare system smarter and improving the </a:t>
            </a:r>
            <a:r>
              <a:rPr lang="en-US" dirty="0" err="1">
                <a:latin typeface="Old Standard TT" panose="020B0604020202020204" charset="0"/>
              </a:rPr>
              <a:t>qualityof</a:t>
            </a:r>
            <a:r>
              <a:rPr lang="en-US" dirty="0">
                <a:latin typeface="Old Standard TT" panose="020B0604020202020204" charset="0"/>
              </a:rPr>
              <a:t> healthcare service</a:t>
            </a:r>
            <a:r>
              <a:rPr lang="en-US" dirty="0" smtClean="0"/>
              <a:t>.</a:t>
            </a:r>
          </a:p>
          <a:p>
            <a:pPr marL="515071" lvl="0" indent="-285750" algn="just">
              <a:lnSpc>
                <a:spcPct val="115000"/>
              </a:lnSpc>
              <a:buFont typeface="Wingdings" panose="05000000000000000000" pitchFamily="2" charset="2"/>
              <a:buChar char="Ø"/>
            </a:pPr>
            <a:r>
              <a:rPr lang="en-US" dirty="0" smtClean="0">
                <a:latin typeface="Old Standard TT" panose="020B0604020202020204" charset="0"/>
              </a:rPr>
              <a:t>The five </a:t>
            </a:r>
            <a:r>
              <a:rPr lang="en-US" dirty="0">
                <a:latin typeface="Old Standard TT" panose="020B0604020202020204" charset="0"/>
              </a:rPr>
              <a:t>basic principles underlying the technology</a:t>
            </a:r>
            <a:r>
              <a:rPr lang="en-US" dirty="0" smtClean="0">
                <a:latin typeface="Old Standard TT" panose="020B0604020202020204" charset="0"/>
              </a:rPr>
              <a:t>.</a:t>
            </a:r>
          </a:p>
          <a:p>
            <a:pPr marL="515071" lvl="0" indent="-285750" algn="just">
              <a:lnSpc>
                <a:spcPct val="115000"/>
              </a:lnSpc>
              <a:buFont typeface="Wingdings" panose="05000000000000000000" pitchFamily="2" charset="2"/>
              <a:buChar char="Ø"/>
            </a:pPr>
            <a:r>
              <a:rPr lang="en-US" dirty="0">
                <a:latin typeface="Old Standard TT" panose="020B0604020202020204" charset="0"/>
              </a:rPr>
              <a:t>Distributed Database</a:t>
            </a:r>
            <a:r>
              <a:rPr lang="en-US" dirty="0">
                <a:latin typeface="Old Standard TT" panose="020B0604020202020204" charset="0"/>
              </a:rPr>
              <a:t>, Peer-to-Peer </a:t>
            </a:r>
            <a:r>
              <a:rPr lang="en-US" dirty="0">
                <a:latin typeface="Old Standard TT" panose="020B0604020202020204" charset="0"/>
              </a:rPr>
              <a:t>Transmission, </a:t>
            </a:r>
            <a:r>
              <a:rPr lang="en-US" dirty="0">
                <a:latin typeface="Old Standard TT" panose="020B0604020202020204" charset="0"/>
                <a:sym typeface="Old Standard TT"/>
              </a:rPr>
              <a:t>Transparency with </a:t>
            </a:r>
            <a:r>
              <a:rPr lang="en-US" dirty="0" err="1">
                <a:latin typeface="Old Standard TT" panose="020B0604020202020204" charset="0"/>
                <a:sym typeface="Old Standard TT"/>
              </a:rPr>
              <a:t>Pseudonymity</a:t>
            </a:r>
            <a:r>
              <a:rPr lang="en-US" dirty="0">
                <a:latin typeface="Old Standard TT" panose="020B0604020202020204" charset="0"/>
                <a:sym typeface="Old Standard TT"/>
              </a:rPr>
              <a:t>, </a:t>
            </a:r>
            <a:r>
              <a:rPr lang="en-US" dirty="0">
                <a:latin typeface="Old Standard TT" panose="020B0604020202020204" charset="0"/>
                <a:sym typeface="Old Standard TT"/>
              </a:rPr>
              <a:t>Irreversibility of </a:t>
            </a:r>
            <a:r>
              <a:rPr lang="en-US" dirty="0">
                <a:latin typeface="Old Standard TT" panose="020B0604020202020204" charset="0"/>
                <a:sym typeface="Old Standard TT"/>
              </a:rPr>
              <a:t>Records,</a:t>
            </a:r>
            <a:r>
              <a:rPr lang="en-US" dirty="0">
                <a:latin typeface="Old Standard TT" panose="020B0604020202020204" charset="0"/>
              </a:rPr>
              <a:t> Logic </a:t>
            </a:r>
            <a:r>
              <a:rPr lang="en-US" dirty="0" smtClean="0">
                <a:latin typeface="Old Standard TT" panose="020B0604020202020204" charset="0"/>
              </a:rPr>
              <a:t>Computation</a:t>
            </a:r>
            <a:r>
              <a:rPr lang="en-US" dirty="0">
                <a:latin typeface="Old Standard TT" panose="020B0604020202020204" charset="0"/>
              </a:rPr>
              <a:t>.</a:t>
            </a:r>
            <a:endParaRPr dirty="0">
              <a:latin typeface="Old Standard TT" panose="020B0604020202020204" charset="0"/>
            </a:endParaRPr>
          </a:p>
        </p:txBody>
      </p:sp>
      <p:sp>
        <p:nvSpPr>
          <p:cNvPr id="6" name="Google Shape;131;p30"/>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smtClean="0">
                <a:solidFill>
                  <a:srgbClr val="000000"/>
                </a:solidFill>
                <a:latin typeface="Times New Roman"/>
                <a:ea typeface="Times New Roman"/>
                <a:cs typeface="Times New Roman"/>
                <a:sym typeface="Times New Roman"/>
              </a:rPr>
              <a:t>1.2 Introduction</a:t>
            </a:r>
            <a:endParaRPr sz="3000" b="0" i="0" u="none" strike="noStrike" cap="none" dirty="0">
              <a:latin typeface="Arial"/>
              <a:ea typeface="Arial"/>
              <a:cs typeface="Arial"/>
              <a:sym typeface="Arial"/>
            </a:endParaRPr>
          </a:p>
        </p:txBody>
      </p:sp>
    </p:spTree>
    <p:extLst>
      <p:ext uri="{BB962C8B-B14F-4D97-AF65-F5344CB8AC3E}">
        <p14:creationId xmlns:p14="http://schemas.microsoft.com/office/powerpoint/2010/main" val="12931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31;p30"/>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smtClean="0">
                <a:solidFill>
                  <a:srgbClr val="000000"/>
                </a:solidFill>
                <a:latin typeface="Times New Roman"/>
                <a:ea typeface="Times New Roman"/>
                <a:cs typeface="Times New Roman"/>
                <a:sym typeface="Times New Roman"/>
              </a:rPr>
              <a:t>1.2 Introduction</a:t>
            </a:r>
            <a:endParaRPr sz="3000" b="0" i="0" u="none" strike="noStrike" cap="none" dirty="0">
              <a:latin typeface="Arial"/>
              <a:ea typeface="Arial"/>
              <a:cs typeface="Arial"/>
              <a:sym typeface="Arial"/>
            </a:endParaRPr>
          </a:p>
        </p:txBody>
      </p:sp>
      <p:grpSp>
        <p:nvGrpSpPr>
          <p:cNvPr id="64" name="Group 63"/>
          <p:cNvGrpSpPr/>
          <p:nvPr/>
        </p:nvGrpSpPr>
        <p:grpSpPr>
          <a:xfrm>
            <a:off x="1447800" y="1276350"/>
            <a:ext cx="6749933" cy="3205595"/>
            <a:chOff x="311760" y="1200150"/>
            <a:chExt cx="9486173" cy="4627563"/>
          </a:xfrm>
        </p:grpSpPr>
        <p:pic>
          <p:nvPicPr>
            <p:cNvPr id="3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760" y="1200150"/>
              <a:ext cx="157162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8908" y="1233488"/>
              <a:ext cx="1584325"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98858" y="1233488"/>
              <a:ext cx="10858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16545" y="1290638"/>
              <a:ext cx="1436688"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80283" y="1233488"/>
              <a:ext cx="1517650"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12"/>
            <p:cNvSpPr txBox="1">
              <a:spLocks noChangeArrowheads="1"/>
            </p:cNvSpPr>
            <p:nvPr/>
          </p:nvSpPr>
          <p:spPr bwMode="auto">
            <a:xfrm>
              <a:off x="2641483" y="2835275"/>
              <a:ext cx="1017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altLang="en-US"/>
                <a:t>Hospital</a:t>
              </a:r>
            </a:p>
          </p:txBody>
        </p:sp>
        <p:sp>
          <p:nvSpPr>
            <p:cNvPr id="42" name="TextBox 13"/>
            <p:cNvSpPr txBox="1">
              <a:spLocks noChangeArrowheads="1"/>
            </p:cNvSpPr>
            <p:nvPr/>
          </p:nvSpPr>
          <p:spPr bwMode="auto">
            <a:xfrm>
              <a:off x="6356233" y="2855913"/>
              <a:ext cx="1222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altLang="en-US"/>
                <a:t>Pharmacy</a:t>
              </a:r>
            </a:p>
          </p:txBody>
        </p:sp>
        <p:sp>
          <p:nvSpPr>
            <p:cNvPr id="43" name="TextBox 14"/>
            <p:cNvSpPr txBox="1">
              <a:spLocks noChangeArrowheads="1"/>
            </p:cNvSpPr>
            <p:nvPr/>
          </p:nvSpPr>
          <p:spPr bwMode="auto">
            <a:xfrm>
              <a:off x="4756033" y="2887663"/>
              <a:ext cx="569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altLang="en-US"/>
                <a:t>Lab</a:t>
              </a:r>
            </a:p>
          </p:txBody>
        </p:sp>
        <p:sp>
          <p:nvSpPr>
            <p:cNvPr id="44" name="TextBox 15"/>
            <p:cNvSpPr txBox="1">
              <a:spLocks noChangeArrowheads="1"/>
            </p:cNvSpPr>
            <p:nvPr/>
          </p:nvSpPr>
          <p:spPr bwMode="auto">
            <a:xfrm>
              <a:off x="557095" y="2927350"/>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altLang="en-US"/>
                <a:t>Doctor</a:t>
              </a:r>
            </a:p>
          </p:txBody>
        </p:sp>
        <p:sp>
          <p:nvSpPr>
            <p:cNvPr id="45" name="TextBox 16"/>
            <p:cNvSpPr txBox="1">
              <a:spLocks noChangeArrowheads="1"/>
            </p:cNvSpPr>
            <p:nvPr/>
          </p:nvSpPr>
          <p:spPr bwMode="auto">
            <a:xfrm>
              <a:off x="8529520" y="2852738"/>
              <a:ext cx="903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altLang="en-US"/>
                <a:t>Insurer</a:t>
              </a:r>
            </a:p>
          </p:txBody>
        </p:sp>
        <p:pic>
          <p:nvPicPr>
            <p:cNvPr id="46" name="Picture 1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7095" y="4748213"/>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79570" y="4748213"/>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27445" y="4748213"/>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94345" y="4748213"/>
              <a:ext cx="10810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99358" y="4748213"/>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Straight Connector 50"/>
            <p:cNvCxnSpPr/>
            <p:nvPr/>
          </p:nvCxnSpPr>
          <p:spPr bwMode="auto">
            <a:xfrm>
              <a:off x="1223845" y="3740150"/>
              <a:ext cx="1727200" cy="0"/>
            </a:xfrm>
            <a:prstGeom prst="line">
              <a:avLst/>
            </a:prstGeom>
            <a:ln>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52" name="Straight Connector 51"/>
            <p:cNvCxnSpPr/>
            <p:nvPr/>
          </p:nvCxnSpPr>
          <p:spPr bwMode="auto">
            <a:xfrm flipV="1">
              <a:off x="3339983" y="3735388"/>
              <a:ext cx="1546225" cy="0"/>
            </a:xfrm>
            <a:prstGeom prst="line">
              <a:avLst/>
            </a:prstGeom>
            <a:ln>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53" name="Straight Connector 52"/>
            <p:cNvCxnSpPr/>
            <p:nvPr/>
          </p:nvCxnSpPr>
          <p:spPr bwMode="auto">
            <a:xfrm>
              <a:off x="5325945" y="3708400"/>
              <a:ext cx="1301750" cy="7938"/>
            </a:xfrm>
            <a:prstGeom prst="line">
              <a:avLst/>
            </a:prstGeom>
            <a:ln>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bwMode="auto">
            <a:xfrm>
              <a:off x="7035683" y="3735388"/>
              <a:ext cx="1719262" cy="0"/>
            </a:xfrm>
            <a:prstGeom prst="line">
              <a:avLst/>
            </a:prstGeom>
            <a:ln>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sp>
          <p:nvSpPr>
            <p:cNvPr id="55" name="Oval 28"/>
            <p:cNvSpPr>
              <a:spLocks noChangeArrowheads="1"/>
            </p:cNvSpPr>
            <p:nvPr/>
          </p:nvSpPr>
          <p:spPr bwMode="auto">
            <a:xfrm>
              <a:off x="903170" y="3646488"/>
              <a:ext cx="177800" cy="196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a:lnSpc>
                  <a:spcPct val="93000"/>
                </a:lnSpc>
                <a:buClr>
                  <a:srgbClr val="000000"/>
                </a:buClr>
                <a:buSzPct val="100000"/>
                <a:buFont typeface="Times New Roman" panose="02020603050405020304" pitchFamily="18" charset="0"/>
                <a:buNone/>
              </a:pPr>
              <a:endParaRPr lang="en-US" altLang="en-US"/>
            </a:p>
          </p:txBody>
        </p:sp>
        <p:sp>
          <p:nvSpPr>
            <p:cNvPr id="56" name="Oval 34"/>
            <p:cNvSpPr>
              <a:spLocks noChangeArrowheads="1"/>
            </p:cNvSpPr>
            <p:nvPr/>
          </p:nvSpPr>
          <p:spPr bwMode="auto">
            <a:xfrm>
              <a:off x="3062170" y="3611563"/>
              <a:ext cx="177800" cy="195262"/>
            </a:xfrm>
            <a:prstGeom prst="ellipse">
              <a:avLst/>
            </a:prstGeom>
            <a:solidFill>
              <a:srgbClr val="92D050"/>
            </a:solidFill>
            <a:ln w="9525" algn="ctr">
              <a:solidFill>
                <a:schemeClr val="tx1"/>
              </a:solidFill>
              <a:round/>
              <a:headEnd/>
              <a:tailEnd/>
            </a:ln>
          </p:spPr>
          <p:txBody>
            <a:bodyPr/>
            <a:lstStyle/>
            <a:p>
              <a:pPr eaLnBrk="1">
                <a:lnSpc>
                  <a:spcPct val="93000"/>
                </a:lnSpc>
                <a:buClr>
                  <a:srgbClr val="000000"/>
                </a:buClr>
                <a:buSzPct val="100000"/>
                <a:buFont typeface="Times New Roman" panose="02020603050405020304" pitchFamily="18" charset="0"/>
                <a:buNone/>
              </a:pPr>
              <a:endParaRPr lang="en-US" altLang="en-US"/>
            </a:p>
          </p:txBody>
        </p:sp>
        <p:sp>
          <p:nvSpPr>
            <p:cNvPr id="57" name="Oval 37"/>
            <p:cNvSpPr>
              <a:spLocks noChangeArrowheads="1"/>
            </p:cNvSpPr>
            <p:nvPr/>
          </p:nvSpPr>
          <p:spPr bwMode="auto">
            <a:xfrm>
              <a:off x="5025908" y="3584575"/>
              <a:ext cx="177800" cy="195263"/>
            </a:xfrm>
            <a:prstGeom prst="ellipse">
              <a:avLst/>
            </a:prstGeom>
            <a:solidFill>
              <a:srgbClr val="507E8D"/>
            </a:solidFill>
            <a:ln w="9525" algn="ctr">
              <a:solidFill>
                <a:schemeClr val="tx1"/>
              </a:solidFill>
              <a:round/>
              <a:headEnd/>
              <a:tailEnd/>
            </a:ln>
          </p:spPr>
          <p:txBody>
            <a:bodyPr/>
            <a:lstStyle/>
            <a:p>
              <a:pPr eaLnBrk="1">
                <a:lnSpc>
                  <a:spcPct val="93000"/>
                </a:lnSpc>
                <a:buClr>
                  <a:srgbClr val="000000"/>
                </a:buClr>
                <a:buSzPct val="100000"/>
                <a:buFont typeface="Times New Roman" panose="02020603050405020304" pitchFamily="18" charset="0"/>
                <a:buNone/>
              </a:pPr>
              <a:endParaRPr lang="en-US" altLang="en-US"/>
            </a:p>
          </p:txBody>
        </p:sp>
        <p:sp>
          <p:nvSpPr>
            <p:cNvPr id="58" name="Oval 44"/>
            <p:cNvSpPr>
              <a:spLocks noChangeArrowheads="1"/>
            </p:cNvSpPr>
            <p:nvPr/>
          </p:nvSpPr>
          <p:spPr bwMode="auto">
            <a:xfrm>
              <a:off x="6789620" y="3611563"/>
              <a:ext cx="177800" cy="195262"/>
            </a:xfrm>
            <a:prstGeom prst="ellipse">
              <a:avLst/>
            </a:prstGeom>
            <a:solidFill>
              <a:srgbClr val="FFD12D"/>
            </a:solidFill>
            <a:ln w="9525" algn="ctr">
              <a:solidFill>
                <a:schemeClr val="tx1"/>
              </a:solidFill>
              <a:round/>
              <a:headEnd/>
              <a:tailEnd/>
            </a:ln>
          </p:spPr>
          <p:txBody>
            <a:bodyPr/>
            <a:lstStyle/>
            <a:p>
              <a:pPr eaLnBrk="1">
                <a:lnSpc>
                  <a:spcPct val="93000"/>
                </a:lnSpc>
                <a:buClr>
                  <a:srgbClr val="000000"/>
                </a:buClr>
                <a:buSzPct val="100000"/>
                <a:buFont typeface="Times New Roman" panose="02020603050405020304" pitchFamily="18" charset="0"/>
                <a:buNone/>
              </a:pPr>
              <a:endParaRPr lang="en-US" altLang="en-US"/>
            </a:p>
          </p:txBody>
        </p:sp>
        <p:sp>
          <p:nvSpPr>
            <p:cNvPr id="59" name="Oval 49"/>
            <p:cNvSpPr>
              <a:spLocks noChangeArrowheads="1"/>
            </p:cNvSpPr>
            <p:nvPr/>
          </p:nvSpPr>
          <p:spPr bwMode="auto">
            <a:xfrm>
              <a:off x="8950208" y="3636963"/>
              <a:ext cx="177800" cy="195262"/>
            </a:xfrm>
            <a:prstGeom prst="ellipse">
              <a:avLst/>
            </a:prstGeom>
            <a:solidFill>
              <a:srgbClr val="E68126"/>
            </a:solidFill>
            <a:ln w="9525" algn="ctr">
              <a:solidFill>
                <a:schemeClr val="tx1"/>
              </a:solidFill>
              <a:round/>
              <a:headEnd/>
              <a:tailEnd/>
            </a:ln>
          </p:spPr>
          <p:txBody>
            <a:bodyPr/>
            <a:lstStyle/>
            <a:p>
              <a:pPr eaLnBrk="1">
                <a:lnSpc>
                  <a:spcPct val="93000"/>
                </a:lnSpc>
                <a:buClr>
                  <a:srgbClr val="000000"/>
                </a:buClr>
                <a:buSzPct val="100000"/>
                <a:buFont typeface="Times New Roman" panose="02020603050405020304" pitchFamily="18" charset="0"/>
                <a:buNone/>
              </a:pPr>
              <a:endParaRPr lang="en-US" altLang="en-US"/>
            </a:p>
          </p:txBody>
        </p:sp>
      </p:grpSp>
    </p:spTree>
    <p:extLst>
      <p:ext uri="{BB962C8B-B14F-4D97-AF65-F5344CB8AC3E}">
        <p14:creationId xmlns:p14="http://schemas.microsoft.com/office/powerpoint/2010/main" val="150837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1"/>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smtClean="0">
                <a:solidFill>
                  <a:srgbClr val="000000"/>
                </a:solidFill>
                <a:latin typeface="Times New Roman"/>
                <a:ea typeface="Times New Roman"/>
                <a:cs typeface="Times New Roman"/>
                <a:sym typeface="Times New Roman"/>
              </a:rPr>
              <a:t>1.4 </a:t>
            </a:r>
            <a:r>
              <a:rPr lang="en" sz="3000" b="1" i="0" u="none" strike="noStrike" cap="none" dirty="0">
                <a:solidFill>
                  <a:srgbClr val="000000"/>
                </a:solidFill>
                <a:latin typeface="Times New Roman"/>
                <a:ea typeface="Times New Roman"/>
                <a:cs typeface="Times New Roman"/>
                <a:sym typeface="Times New Roman"/>
              </a:rPr>
              <a:t>Objectives</a:t>
            </a:r>
            <a:endParaRPr sz="3000" b="0" i="0" u="none" strike="noStrike" cap="none" dirty="0">
              <a:latin typeface="Arial"/>
              <a:ea typeface="Arial"/>
              <a:cs typeface="Arial"/>
              <a:sym typeface="Arial"/>
            </a:endParaRPr>
          </a:p>
        </p:txBody>
      </p:sp>
      <p:sp>
        <p:nvSpPr>
          <p:cNvPr id="138" name="Google Shape;138;p31"/>
          <p:cNvSpPr/>
          <p:nvPr/>
        </p:nvSpPr>
        <p:spPr>
          <a:xfrm>
            <a:off x="311760" y="1171440"/>
            <a:ext cx="8519760" cy="3396600"/>
          </a:xfrm>
          <a:prstGeom prst="rect">
            <a:avLst/>
          </a:prstGeom>
          <a:noFill/>
          <a:ln>
            <a:noFill/>
          </a:ln>
        </p:spPr>
        <p:txBody>
          <a:bodyPr spcFirstLastPara="1" wrap="square" lIns="90000" tIns="91425" rIns="90000" bIns="91425" anchor="t" anchorCtr="0">
            <a:noAutofit/>
          </a:bodyPr>
          <a:lstStyle/>
          <a:p>
            <a:pPr marL="285750" lvl="0" indent="-285750" algn="just">
              <a:lnSpc>
                <a:spcPct val="115000"/>
              </a:lnSpc>
              <a:buFont typeface="Wingdings" panose="05000000000000000000" pitchFamily="2" charset="2"/>
              <a:buChar char="Ø"/>
            </a:pPr>
            <a:r>
              <a:rPr lang="en-US" sz="1600" dirty="0">
                <a:latin typeface="Old Standard TT"/>
                <a:ea typeface="Old Standard TT"/>
                <a:cs typeface="Old Standard TT"/>
                <a:sym typeface="Old Standard TT"/>
              </a:rPr>
              <a:t>Collaboration Among Healthcare Organizations: It is made possible by providing the healthcare industry with a single, </a:t>
            </a:r>
            <a:r>
              <a:rPr lang="en-US" sz="1600" dirty="0" err="1">
                <a:latin typeface="Old Standard TT"/>
                <a:ea typeface="Old Standard TT"/>
                <a:cs typeface="Old Standard TT"/>
                <a:sym typeface="Old Standard TT"/>
              </a:rPr>
              <a:t>standardised</a:t>
            </a:r>
            <a:r>
              <a:rPr lang="en-US" sz="1600" dirty="0">
                <a:latin typeface="Old Standard TT"/>
                <a:ea typeface="Old Standard TT"/>
                <a:cs typeface="Old Standard TT"/>
                <a:sym typeface="Old Standard TT"/>
              </a:rPr>
              <a:t>, and consistent database of real-time patients secured with </a:t>
            </a:r>
            <a:r>
              <a:rPr lang="en-US" sz="1600" dirty="0" err="1" smtClean="0">
                <a:latin typeface="Old Standard TT"/>
                <a:ea typeface="Old Standard TT"/>
                <a:cs typeface="Old Standard TT"/>
                <a:sym typeface="Old Standard TT"/>
              </a:rPr>
              <a:t>blockchain</a:t>
            </a:r>
            <a:r>
              <a:rPr lang="en-US" sz="1600" dirty="0" smtClean="0">
                <a:latin typeface="Old Standard TT"/>
                <a:ea typeface="Old Standard TT"/>
                <a:cs typeface="Old Standard TT"/>
                <a:sym typeface="Old Standard TT"/>
              </a:rPr>
              <a:t>.</a:t>
            </a:r>
          </a:p>
          <a:p>
            <a:pPr marL="285750" lvl="0" indent="-285750" algn="just">
              <a:lnSpc>
                <a:spcPct val="115000"/>
              </a:lnSpc>
              <a:buFont typeface="Wingdings" panose="05000000000000000000" pitchFamily="2" charset="2"/>
              <a:buChar char="Ø"/>
            </a:pPr>
            <a:r>
              <a:rPr lang="en-US" sz="1600" dirty="0">
                <a:latin typeface="Old Standard TT"/>
                <a:ea typeface="Old Standard TT"/>
                <a:cs typeface="Old Standard TT"/>
                <a:sym typeface="Old Standard TT"/>
              </a:rPr>
              <a:t>Safe Data Exchanges: </a:t>
            </a:r>
            <a:r>
              <a:rPr lang="en-US" sz="1600" dirty="0" err="1">
                <a:latin typeface="Old Standard TT"/>
                <a:ea typeface="Old Standard TT"/>
                <a:cs typeface="Old Standard TT"/>
                <a:sym typeface="Old Standard TT"/>
              </a:rPr>
              <a:t>Blockchain</a:t>
            </a:r>
            <a:r>
              <a:rPr lang="en-US" sz="1600" dirty="0">
                <a:latin typeface="Old Standard TT"/>
                <a:ea typeface="Old Standard TT"/>
                <a:cs typeface="Old Standard TT"/>
                <a:sym typeface="Old Standard TT"/>
              </a:rPr>
              <a:t> protects data while also providing comprehensive data sharing options, allowing patients to unlock only the data required by their healthcare providers while keeping the rest private and secure</a:t>
            </a:r>
            <a:r>
              <a:rPr lang="en-US" sz="1600" dirty="0" smtClean="0">
                <a:latin typeface="Old Standard TT"/>
                <a:ea typeface="Old Standard TT"/>
                <a:cs typeface="Old Standard TT"/>
                <a:sym typeface="Old Standard TT"/>
              </a:rPr>
              <a:t>.</a:t>
            </a:r>
          </a:p>
          <a:p>
            <a:pPr marL="285750" lvl="0" indent="-285750" algn="just">
              <a:lnSpc>
                <a:spcPct val="115000"/>
              </a:lnSpc>
              <a:buFont typeface="Wingdings" panose="05000000000000000000" pitchFamily="2" charset="2"/>
              <a:buChar char="Ø"/>
            </a:pPr>
            <a:r>
              <a:rPr lang="en-US" sz="1600" dirty="0">
                <a:latin typeface="Old Standard TT"/>
                <a:ea typeface="Old Standard TT"/>
                <a:cs typeface="Old Standard TT"/>
                <a:sym typeface="Old Standard TT"/>
              </a:rPr>
              <a:t>Valuable Insights for Better Care: Every day, a massive amount of health data is created; it can be a tedious task for patients to keep this data physically, as well as for doctors to go through this vast data every time, which can lead to missing important data in the process.</a:t>
            </a:r>
            <a:r>
              <a:rPr lang="en" sz="1600" b="0" i="0" u="none" strike="noStrike" cap="none" dirty="0" smtClean="0">
                <a:solidFill>
                  <a:srgbClr val="000000"/>
                </a:solidFill>
                <a:latin typeface="Old Standard TT"/>
                <a:ea typeface="Old Standard TT"/>
                <a:cs typeface="Old Standard TT"/>
                <a:sym typeface="Old Standard TT"/>
              </a:rPr>
              <a:t> </a:t>
            </a:r>
          </a:p>
          <a:p>
            <a:pPr marL="285750" indent="-285750" algn="just">
              <a:lnSpc>
                <a:spcPct val="115000"/>
              </a:lnSpc>
              <a:buFont typeface="Wingdings" panose="05000000000000000000" pitchFamily="2" charset="2"/>
              <a:buChar char="Ø"/>
            </a:pPr>
            <a:r>
              <a:rPr lang="en-US" sz="1600" dirty="0" smtClean="0">
                <a:latin typeface="Old Standard TT"/>
                <a:ea typeface="Old Standard TT"/>
                <a:cs typeface="Old Standard TT"/>
                <a:sym typeface="Old Standard TT"/>
              </a:rPr>
              <a:t>Complete </a:t>
            </a:r>
            <a:r>
              <a:rPr lang="en-US" sz="1600" dirty="0">
                <a:latin typeface="Old Standard TT"/>
                <a:ea typeface="Old Standard TT"/>
                <a:cs typeface="Old Standard TT"/>
                <a:sym typeface="Old Standard TT"/>
              </a:rPr>
              <a:t>healthcare services, including appointment scheduling, video calling, and electronic health record storage</a:t>
            </a:r>
            <a:r>
              <a:rPr lang="en-US" sz="1600" dirty="0" smtClean="0">
                <a:latin typeface="Old Standard TT"/>
                <a:ea typeface="Old Standard TT"/>
                <a:cs typeface="Old Standard TT"/>
                <a:sym typeface="Old Standard TT"/>
              </a:rPr>
              <a:t>.</a:t>
            </a:r>
            <a:r>
              <a:rPr lang="en" sz="1800" b="0" i="0" u="none" strike="noStrike" cap="none" dirty="0" smtClean="0">
                <a:solidFill>
                  <a:srgbClr val="000000"/>
                </a:solidFill>
                <a:latin typeface="Old Standard TT"/>
                <a:ea typeface="Old Standard TT"/>
                <a:cs typeface="Old Standard TT"/>
                <a:sym typeface="Old Standard TT"/>
              </a:rPr>
              <a:t>             </a:t>
            </a:r>
            <a:endParaRPr sz="1800" b="0" i="0" u="none" strike="noStrike" cap="none" dirty="0">
              <a:latin typeface="Arial"/>
              <a:ea typeface="Arial"/>
              <a:cs typeface="Arial"/>
              <a:sym typeface="Arial"/>
            </a:endParaRPr>
          </a:p>
          <a:p>
            <a:pPr marL="457200" marR="0" lvl="0" indent="-227880"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5;p34"/>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smtClean="0">
                <a:solidFill>
                  <a:srgbClr val="434343"/>
                </a:solidFill>
                <a:latin typeface="Times New Roman"/>
                <a:ea typeface="Times New Roman"/>
                <a:cs typeface="Times New Roman"/>
                <a:sym typeface="Times New Roman"/>
              </a:rPr>
              <a:t>1.3.1 Existing System</a:t>
            </a:r>
            <a:endParaRPr sz="3000" b="0" i="0" u="none" strike="noStrike" cap="none" dirty="0">
              <a:latin typeface="Arial"/>
              <a:ea typeface="Arial"/>
              <a:cs typeface="Arial"/>
              <a:sym typeface="Arial"/>
            </a:endParaRPr>
          </a:p>
        </p:txBody>
      </p:sp>
      <p:sp>
        <p:nvSpPr>
          <p:cNvPr id="6" name="Google Shape;156;p34"/>
          <p:cNvSpPr/>
          <p:nvPr/>
        </p:nvSpPr>
        <p:spPr>
          <a:xfrm>
            <a:off x="311760" y="1171440"/>
            <a:ext cx="8519760" cy="3610110"/>
          </a:xfrm>
          <a:prstGeom prst="rect">
            <a:avLst/>
          </a:prstGeom>
          <a:noFill/>
          <a:ln>
            <a:noFill/>
          </a:ln>
        </p:spPr>
        <p:txBody>
          <a:bodyPr spcFirstLastPara="1" wrap="square" lIns="90000" tIns="91425" rIns="90000" bIns="91425" anchor="t" anchorCtr="0">
            <a:noAutofit/>
          </a:bodyPr>
          <a:lstStyle/>
          <a:p>
            <a:pPr marL="285750" lvl="0" indent="-285750" algn="just">
              <a:lnSpc>
                <a:spcPct val="115000"/>
              </a:lnSpc>
              <a:buFont typeface="Wingdings" panose="05000000000000000000" pitchFamily="2" charset="2"/>
              <a:buChar char="Ø"/>
            </a:pPr>
            <a:endParaRPr sz="1800" dirty="0">
              <a:latin typeface="Old Standard TT"/>
              <a:ea typeface="Old Standard TT"/>
              <a:cs typeface="Old Standard TT"/>
              <a:sym typeface="Old Standard TT"/>
            </a:endParaRPr>
          </a:p>
        </p:txBody>
      </p:sp>
      <p:sp>
        <p:nvSpPr>
          <p:cNvPr id="8" name="Google Shape;156;p34"/>
          <p:cNvSpPr/>
          <p:nvPr/>
        </p:nvSpPr>
        <p:spPr>
          <a:xfrm>
            <a:off x="464160" y="1323840"/>
            <a:ext cx="8519760" cy="3610110"/>
          </a:xfrm>
          <a:prstGeom prst="rect">
            <a:avLst/>
          </a:prstGeom>
          <a:noFill/>
          <a:ln>
            <a:noFill/>
          </a:ln>
        </p:spPr>
        <p:txBody>
          <a:bodyPr spcFirstLastPara="1" wrap="square" lIns="90000" tIns="91425" rIns="90000" bIns="91425" anchor="t" anchorCtr="0">
            <a:noAutofit/>
          </a:bodyPr>
          <a:lstStyle/>
          <a:p>
            <a:pPr marL="285750" lvl="0" indent="-285750" algn="just">
              <a:lnSpc>
                <a:spcPct val="115000"/>
              </a:lnSpc>
              <a:buFont typeface="Wingdings" panose="05000000000000000000" pitchFamily="2" charset="2"/>
              <a:buChar char="Ø"/>
            </a:pPr>
            <a:r>
              <a:rPr lang="en-GB" sz="1600" dirty="0">
                <a:latin typeface="Old Standard TT"/>
                <a:ea typeface="Old Standard TT"/>
                <a:cs typeface="Old Standard TT"/>
                <a:sym typeface="Old Standard TT"/>
              </a:rPr>
              <a:t>EHR is a record of the care you receive from your doctors or medical facilities. </a:t>
            </a:r>
            <a:endParaRPr lang="en-GB" sz="1600" dirty="0" smtClean="0">
              <a:latin typeface="Old Standard TT"/>
              <a:ea typeface="Old Standard TT"/>
              <a:cs typeface="Old Standard TT"/>
              <a:sym typeface="Old Standard TT"/>
            </a:endParaRPr>
          </a:p>
          <a:p>
            <a:pPr marL="285750" lvl="0" indent="-285750" algn="just">
              <a:lnSpc>
                <a:spcPct val="115000"/>
              </a:lnSpc>
              <a:buFont typeface="Wingdings" panose="05000000000000000000" pitchFamily="2" charset="2"/>
              <a:buChar char="Ø"/>
            </a:pPr>
            <a:r>
              <a:rPr lang="en-GB" sz="1600" dirty="0" smtClean="0">
                <a:latin typeface="Old Standard TT"/>
                <a:ea typeface="Old Standard TT"/>
                <a:cs typeface="Old Standard TT"/>
                <a:sym typeface="Old Standard TT"/>
              </a:rPr>
              <a:t>It </a:t>
            </a:r>
            <a:r>
              <a:rPr lang="en-GB" sz="1600" dirty="0">
                <a:latin typeface="Old Standard TT"/>
                <a:ea typeface="Old Standard TT"/>
                <a:cs typeface="Old Standard TT"/>
                <a:sym typeface="Old Standard TT"/>
              </a:rPr>
              <a:t>is created and maintained by health care providers and contains information about health issues, medications, and treatments. If you visit a lot of doctors, you might have a lot of EHR. </a:t>
            </a:r>
            <a:endParaRPr lang="en-GB" sz="1600" dirty="0" smtClean="0">
              <a:latin typeface="Old Standard TT"/>
              <a:ea typeface="Old Standard TT"/>
              <a:cs typeface="Old Standard TT"/>
              <a:sym typeface="Old Standard TT"/>
            </a:endParaRPr>
          </a:p>
          <a:p>
            <a:pPr marL="285750" lvl="0" indent="-285750" algn="just">
              <a:lnSpc>
                <a:spcPct val="115000"/>
              </a:lnSpc>
              <a:buFont typeface="Wingdings" panose="05000000000000000000" pitchFamily="2" charset="2"/>
              <a:buChar char="Ø"/>
            </a:pPr>
            <a:r>
              <a:rPr lang="en-GB" sz="1600" dirty="0" smtClean="0">
                <a:latin typeface="Old Standard TT"/>
                <a:ea typeface="Old Standard TT"/>
                <a:cs typeface="Old Standard TT"/>
                <a:sym typeface="Old Standard TT"/>
              </a:rPr>
              <a:t>The </a:t>
            </a:r>
            <a:r>
              <a:rPr lang="en-GB" sz="1600" dirty="0">
                <a:latin typeface="Old Standard TT"/>
                <a:ea typeface="Old Standard TT"/>
                <a:cs typeface="Old Standard TT"/>
                <a:sym typeface="Old Standard TT"/>
              </a:rPr>
              <a:t>patient's data is stored in the cloud or on the local databases of various organisations by EHR systems. </a:t>
            </a:r>
            <a:endParaRPr lang="en-GB" sz="1600" dirty="0" smtClean="0">
              <a:latin typeface="Old Standard TT"/>
              <a:ea typeface="Old Standard TT"/>
              <a:cs typeface="Old Standard TT"/>
              <a:sym typeface="Old Standard TT"/>
            </a:endParaRPr>
          </a:p>
          <a:p>
            <a:pPr marL="285750" lvl="0" indent="-285750" algn="just">
              <a:lnSpc>
                <a:spcPct val="115000"/>
              </a:lnSpc>
              <a:buFont typeface="Wingdings" panose="05000000000000000000" pitchFamily="2" charset="2"/>
              <a:buChar char="Ø"/>
            </a:pPr>
            <a:r>
              <a:rPr lang="en-GB" sz="1600" dirty="0">
                <a:latin typeface="Old Standard TT"/>
                <a:ea typeface="Old Standard TT"/>
                <a:cs typeface="Old Standard TT"/>
                <a:sym typeface="Old Standard TT"/>
              </a:rPr>
              <a:t>I</a:t>
            </a:r>
            <a:r>
              <a:rPr lang="en-GB" sz="1600" dirty="0" smtClean="0">
                <a:latin typeface="Old Standard TT"/>
                <a:ea typeface="Old Standard TT"/>
                <a:cs typeface="Old Standard TT"/>
                <a:sym typeface="Old Standard TT"/>
              </a:rPr>
              <a:t>ts </a:t>
            </a:r>
            <a:r>
              <a:rPr lang="en-GB" sz="1600" dirty="0">
                <a:latin typeface="Old Standard TT"/>
                <a:ea typeface="Old Standard TT"/>
                <a:cs typeface="Old Standard TT"/>
                <a:sym typeface="Old Standard TT"/>
              </a:rPr>
              <a:t>goal is to convert paper-based medical records into electronic medical </a:t>
            </a:r>
            <a:r>
              <a:rPr lang="en-GB" sz="1600" dirty="0" smtClean="0">
                <a:latin typeface="Old Standard TT"/>
                <a:ea typeface="Old Standard TT"/>
                <a:cs typeface="Old Standard TT"/>
                <a:sym typeface="Old Standard TT"/>
              </a:rPr>
              <a:t>records.</a:t>
            </a:r>
          </a:p>
          <a:p>
            <a:pPr marL="285750" lvl="0" indent="-285750" algn="just">
              <a:lnSpc>
                <a:spcPct val="115000"/>
              </a:lnSpc>
              <a:buFont typeface="Wingdings" panose="05000000000000000000" pitchFamily="2" charset="2"/>
              <a:buChar char="Ø"/>
            </a:pPr>
            <a:r>
              <a:rPr lang="en-GB" sz="1600" dirty="0" smtClean="0">
                <a:latin typeface="Old Standard TT"/>
                <a:ea typeface="Old Standard TT"/>
                <a:cs typeface="Old Standard TT"/>
                <a:sym typeface="Old Standard TT"/>
              </a:rPr>
              <a:t> </a:t>
            </a:r>
            <a:r>
              <a:rPr lang="en-GB" sz="1600" dirty="0">
                <a:latin typeface="Old Standard TT"/>
                <a:ea typeface="Old Standard TT"/>
                <a:cs typeface="Old Standard TT"/>
                <a:sym typeface="Old Standard TT"/>
              </a:rPr>
              <a:t>The data could be stored in an encrypted format or not</a:t>
            </a:r>
            <a:r>
              <a:rPr lang="en-GB" sz="1600" dirty="0" smtClean="0">
                <a:latin typeface="Old Standard TT"/>
                <a:ea typeface="Old Standard TT"/>
                <a:cs typeface="Old Standard TT"/>
                <a:sym typeface="Old Standard TT"/>
              </a:rPr>
              <a:t>.</a:t>
            </a:r>
          </a:p>
          <a:p>
            <a:pPr marL="285750" lvl="0" indent="-285750" algn="just">
              <a:lnSpc>
                <a:spcPct val="115000"/>
              </a:lnSpc>
              <a:buFont typeface="Wingdings" panose="05000000000000000000" pitchFamily="2" charset="2"/>
              <a:buChar char="Ø"/>
            </a:pPr>
            <a:r>
              <a:rPr lang="en-GB" sz="1600" dirty="0" smtClean="0">
                <a:latin typeface="Old Standard TT"/>
                <a:ea typeface="Old Standard TT"/>
                <a:cs typeface="Old Standard TT"/>
                <a:sym typeface="Old Standard TT"/>
              </a:rPr>
              <a:t> </a:t>
            </a:r>
            <a:r>
              <a:rPr lang="en-GB" sz="1600" dirty="0">
                <a:latin typeface="Old Standard TT"/>
                <a:ea typeface="Old Standard TT"/>
                <a:cs typeface="Old Standard TT"/>
                <a:sym typeface="Old Standard TT"/>
              </a:rPr>
              <a:t>Some of this information is available to the patient, whereas others may be restricted to the organisation and cannot be shared.</a:t>
            </a:r>
            <a:endParaRPr sz="1800" dirty="0">
              <a:latin typeface="Old Standard TT"/>
              <a:ea typeface="Old Standard TT"/>
              <a:cs typeface="Old Standard TT"/>
              <a:sym typeface="Old Standard TT"/>
            </a:endParaRPr>
          </a:p>
        </p:txBody>
      </p:sp>
    </p:spTree>
    <p:extLst>
      <p:ext uri="{BB962C8B-B14F-4D97-AF65-F5344CB8AC3E}">
        <p14:creationId xmlns:p14="http://schemas.microsoft.com/office/powerpoint/2010/main" val="66534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6;p34"/>
          <p:cNvSpPr/>
          <p:nvPr/>
        </p:nvSpPr>
        <p:spPr>
          <a:xfrm>
            <a:off x="464160" y="1323840"/>
            <a:ext cx="8519760" cy="3610110"/>
          </a:xfrm>
          <a:prstGeom prst="rect">
            <a:avLst/>
          </a:prstGeom>
          <a:noFill/>
          <a:ln>
            <a:noFill/>
          </a:ln>
        </p:spPr>
        <p:txBody>
          <a:bodyPr spcFirstLastPara="1" wrap="square" lIns="90000" tIns="91425" rIns="90000" bIns="91425" anchor="t" anchorCtr="0">
            <a:noAutofit/>
          </a:bodyPr>
          <a:lstStyle/>
          <a:p>
            <a:pPr marL="285750" lvl="0" indent="-285750" algn="just">
              <a:lnSpc>
                <a:spcPct val="115000"/>
              </a:lnSpc>
              <a:buFont typeface="Wingdings" panose="05000000000000000000" pitchFamily="2" charset="2"/>
              <a:buChar char="Ø"/>
            </a:pPr>
            <a:r>
              <a:rPr lang="en-GB" sz="1600" dirty="0" err="1" smtClean="0">
                <a:latin typeface="Old Standard TT"/>
                <a:ea typeface="Old Standard TT"/>
                <a:cs typeface="Old Standard TT"/>
                <a:sym typeface="Old Standard TT"/>
              </a:rPr>
              <a:t>Practo</a:t>
            </a:r>
            <a:endParaRPr lang="en-GB" sz="1600" dirty="0" smtClean="0">
              <a:latin typeface="Old Standard TT"/>
              <a:ea typeface="Old Standard TT"/>
              <a:cs typeface="Old Standard TT"/>
              <a:sym typeface="Old Standard TT"/>
            </a:endParaRPr>
          </a:p>
          <a:p>
            <a:pPr marL="285750" lvl="0" indent="-285750" algn="just">
              <a:lnSpc>
                <a:spcPct val="115000"/>
              </a:lnSpc>
              <a:buFont typeface="Wingdings" panose="05000000000000000000" pitchFamily="2" charset="2"/>
              <a:buChar char="Ø"/>
            </a:pPr>
            <a:r>
              <a:rPr lang="en-GB" sz="1600" dirty="0" smtClean="0">
                <a:latin typeface="Old Standard TT"/>
                <a:ea typeface="Old Standard TT"/>
                <a:cs typeface="Old Standard TT"/>
                <a:sym typeface="Old Standard TT"/>
              </a:rPr>
              <a:t>An </a:t>
            </a:r>
            <a:r>
              <a:rPr lang="en-GB" sz="1600" dirty="0">
                <a:latin typeface="Old Standard TT"/>
                <a:ea typeface="Old Standard TT"/>
                <a:cs typeface="Old Standard TT"/>
                <a:sym typeface="Old Standard TT"/>
              </a:rPr>
              <a:t>app that can be used to get health checks done right away at the nearest pathology, connect with doctors in your area, and book an online </a:t>
            </a:r>
            <a:r>
              <a:rPr lang="en-GB" sz="1600" dirty="0" smtClean="0">
                <a:latin typeface="Old Standard TT"/>
                <a:ea typeface="Old Standard TT"/>
                <a:cs typeface="Old Standard TT"/>
                <a:sym typeface="Old Standard TT"/>
              </a:rPr>
              <a:t>appointment.</a:t>
            </a:r>
          </a:p>
          <a:p>
            <a:pPr marL="285750" lvl="0" indent="-285750" algn="just">
              <a:lnSpc>
                <a:spcPct val="115000"/>
              </a:lnSpc>
              <a:buFont typeface="Wingdings" panose="05000000000000000000" pitchFamily="2" charset="2"/>
              <a:buChar char="Ø"/>
            </a:pPr>
            <a:r>
              <a:rPr lang="en-GB" sz="1600" dirty="0" err="1" smtClean="0">
                <a:latin typeface="Old Standard TT"/>
                <a:ea typeface="Old Standard TT"/>
                <a:cs typeface="Old Standard TT"/>
                <a:sym typeface="Old Standard TT"/>
              </a:rPr>
              <a:t>Practo</a:t>
            </a:r>
            <a:r>
              <a:rPr lang="en-GB" sz="1600" dirty="0" smtClean="0">
                <a:latin typeface="Old Standard TT"/>
                <a:ea typeface="Old Standard TT"/>
                <a:cs typeface="Old Standard TT"/>
                <a:sym typeface="Old Standard TT"/>
              </a:rPr>
              <a:t> </a:t>
            </a:r>
            <a:r>
              <a:rPr lang="en-GB" sz="1600" dirty="0">
                <a:latin typeface="Old Standard TT"/>
                <a:ea typeface="Old Standard TT"/>
                <a:cs typeface="Old Standard TT"/>
                <a:sym typeface="Old Standard TT"/>
              </a:rPr>
              <a:t>is an online tool designed to assist doctors, labs, and hospitals in managing patient data</a:t>
            </a:r>
            <a:r>
              <a:rPr lang="en-GB" sz="1600" dirty="0" smtClean="0">
                <a:latin typeface="Old Standard TT"/>
                <a:ea typeface="Old Standard TT"/>
                <a:cs typeface="Old Standard TT"/>
                <a:sym typeface="Old Standard TT"/>
              </a:rPr>
              <a:t>.</a:t>
            </a:r>
          </a:p>
          <a:p>
            <a:pPr marL="285750" lvl="0" indent="-285750" algn="just">
              <a:lnSpc>
                <a:spcPct val="115000"/>
              </a:lnSpc>
              <a:buFont typeface="Wingdings" panose="05000000000000000000" pitchFamily="2" charset="2"/>
              <a:buChar char="Ø"/>
            </a:pPr>
            <a:r>
              <a:rPr lang="en-GB" sz="1600" dirty="0" smtClean="0">
                <a:latin typeface="Old Standard TT"/>
                <a:ea typeface="Old Standard TT"/>
                <a:cs typeface="Old Standard TT"/>
                <a:sym typeface="Old Standard TT"/>
              </a:rPr>
              <a:t> </a:t>
            </a:r>
            <a:r>
              <a:rPr lang="en-GB" sz="1600" dirty="0">
                <a:latin typeface="Old Standard TT"/>
                <a:ea typeface="Old Standard TT"/>
                <a:cs typeface="Old Standard TT"/>
                <a:sym typeface="Old Standard TT"/>
              </a:rPr>
              <a:t>It also assists patients by sending them digital reminders about doctor's appointments. </a:t>
            </a:r>
            <a:endParaRPr lang="en-GB" sz="1600" dirty="0" smtClean="0">
              <a:latin typeface="Old Standard TT"/>
              <a:ea typeface="Old Standard TT"/>
              <a:cs typeface="Old Standard TT"/>
              <a:sym typeface="Old Standard TT"/>
            </a:endParaRPr>
          </a:p>
          <a:p>
            <a:pPr marL="285750" lvl="0" indent="-285750" algn="just">
              <a:lnSpc>
                <a:spcPct val="115000"/>
              </a:lnSpc>
              <a:buFont typeface="Wingdings" panose="05000000000000000000" pitchFamily="2" charset="2"/>
              <a:buChar char="Ø"/>
            </a:pPr>
            <a:r>
              <a:rPr lang="en-GB" sz="1600" dirty="0" smtClean="0">
                <a:latin typeface="Old Standard TT"/>
                <a:ea typeface="Old Standard TT"/>
                <a:cs typeface="Old Standard TT"/>
                <a:sym typeface="Old Standard TT"/>
              </a:rPr>
              <a:t>It </a:t>
            </a:r>
            <a:r>
              <a:rPr lang="en-GB" sz="1600" dirty="0">
                <a:latin typeface="Old Standard TT"/>
                <a:ea typeface="Old Standard TT"/>
                <a:cs typeface="Old Standard TT"/>
                <a:sym typeface="Old Standard TT"/>
              </a:rPr>
              <a:t>offers two portals: </a:t>
            </a:r>
            <a:r>
              <a:rPr lang="en-GB" sz="1600" dirty="0" err="1">
                <a:latin typeface="Old Standard TT"/>
                <a:ea typeface="Old Standard TT"/>
                <a:cs typeface="Old Standard TT"/>
                <a:sym typeface="Old Standard TT"/>
              </a:rPr>
              <a:t>practo</a:t>
            </a:r>
            <a:r>
              <a:rPr lang="en-GB" sz="1600" dirty="0">
                <a:latin typeface="Old Standard TT"/>
                <a:ea typeface="Old Standard TT"/>
                <a:cs typeface="Old Standard TT"/>
                <a:sym typeface="Old Standard TT"/>
              </a:rPr>
              <a:t> ray and practo.com. </a:t>
            </a:r>
            <a:endParaRPr lang="en-GB" sz="1600" dirty="0" smtClean="0">
              <a:latin typeface="Old Standard TT"/>
              <a:ea typeface="Old Standard TT"/>
              <a:cs typeface="Old Standard TT"/>
              <a:sym typeface="Old Standard TT"/>
            </a:endParaRPr>
          </a:p>
          <a:p>
            <a:pPr marL="285750" lvl="0" indent="-285750" algn="just">
              <a:lnSpc>
                <a:spcPct val="115000"/>
              </a:lnSpc>
              <a:buFont typeface="Wingdings" panose="05000000000000000000" pitchFamily="2" charset="2"/>
              <a:buChar char="Ø"/>
            </a:pPr>
            <a:r>
              <a:rPr lang="en-GB" sz="1600" dirty="0" smtClean="0">
                <a:latin typeface="Old Standard TT"/>
                <a:ea typeface="Old Standard TT"/>
                <a:cs typeface="Old Standard TT"/>
                <a:sym typeface="Old Standard TT"/>
              </a:rPr>
              <a:t>The </a:t>
            </a:r>
            <a:r>
              <a:rPr lang="en-GB" sz="1600" dirty="0">
                <a:latin typeface="Old Standard TT"/>
                <a:ea typeface="Old Standard TT"/>
                <a:cs typeface="Old Standard TT"/>
                <a:sym typeface="Old Standard TT"/>
              </a:rPr>
              <a:t>former is a doctor management software for doctors that requires a monthly subscription, while the latter is a consumer portal that is free for both patients and doctors.</a:t>
            </a:r>
            <a:endParaRPr sz="1600" dirty="0">
              <a:latin typeface="Old Standard TT"/>
              <a:ea typeface="Old Standard TT"/>
              <a:cs typeface="Old Standard TT"/>
              <a:sym typeface="Old Standard TT"/>
            </a:endParaRPr>
          </a:p>
        </p:txBody>
      </p:sp>
      <p:sp>
        <p:nvSpPr>
          <p:cNvPr id="7" name="Google Shape;155;p34"/>
          <p:cNvSpPr/>
          <p:nvPr/>
        </p:nvSpPr>
        <p:spPr>
          <a:xfrm>
            <a:off x="311760" y="444960"/>
            <a:ext cx="8519760" cy="61236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 sz="3000" b="1" i="0" u="none" strike="noStrike" cap="none" dirty="0" smtClean="0">
                <a:solidFill>
                  <a:srgbClr val="434343"/>
                </a:solidFill>
                <a:latin typeface="Times New Roman"/>
                <a:ea typeface="Times New Roman"/>
                <a:cs typeface="Times New Roman"/>
                <a:sym typeface="Times New Roman"/>
              </a:rPr>
              <a:t>1.3.2 Existing System</a:t>
            </a:r>
            <a:endParaRPr sz="3000" b="0" i="0" u="none" strike="noStrike" cap="none" dirty="0">
              <a:latin typeface="Arial"/>
              <a:ea typeface="Arial"/>
              <a:cs typeface="Arial"/>
              <a:sym typeface="Arial"/>
            </a:endParaRPr>
          </a:p>
        </p:txBody>
      </p:sp>
    </p:spTree>
    <p:extLst>
      <p:ext uri="{BB962C8B-B14F-4D97-AF65-F5344CB8AC3E}">
        <p14:creationId xmlns:p14="http://schemas.microsoft.com/office/powerpoint/2010/main" val="180590559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1775</Words>
  <Application>Microsoft Office PowerPoint</Application>
  <PresentationFormat>On-screen Show (16:9)</PresentationFormat>
  <Paragraphs>125</Paragraphs>
  <Slides>29</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Times New Roman</vt:lpstr>
      <vt:lpstr>Arial</vt:lpstr>
      <vt:lpstr>Wingdings</vt:lpstr>
      <vt:lpstr>Old Standard TT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 Raut</dc:creator>
  <cp:lastModifiedBy>Sanjana Vijay Nalawade</cp:lastModifiedBy>
  <cp:revision>33</cp:revision>
  <dcterms:modified xsi:type="dcterms:W3CDTF">2021-05-26T14:53:20Z</dcterms:modified>
</cp:coreProperties>
</file>