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7" r:id="rId3"/>
    <p:sldId id="260" r:id="rId4"/>
    <p:sldId id="268" r:id="rId5"/>
    <p:sldId id="263" r:id="rId6"/>
    <p:sldId id="266" r:id="rId7"/>
    <p:sldId id="26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79C915-7A00-417E-B6A1-CE93F8F6E284}" type="datetimeFigureOut">
              <a:rPr lang="en-US" smtClean="0"/>
              <a:t>4/12/2025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75D0E50-D826-4C5E-8BBB-718B75C92DE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619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79C915-7A00-417E-B6A1-CE93F8F6E284}"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5D0E50-D826-4C5E-8BBB-718B75C92DED}" type="slidenum">
              <a:rPr lang="en-US" smtClean="0"/>
              <a:t>‹#›</a:t>
            </a:fld>
            <a:endParaRPr lang="en-US"/>
          </a:p>
        </p:txBody>
      </p:sp>
    </p:spTree>
    <p:extLst>
      <p:ext uri="{BB962C8B-B14F-4D97-AF65-F5344CB8AC3E}">
        <p14:creationId xmlns:p14="http://schemas.microsoft.com/office/powerpoint/2010/main" val="73411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79C915-7A00-417E-B6A1-CE93F8F6E28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D0E50-D826-4C5E-8BBB-718B75C92DE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7376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79C915-7A00-417E-B6A1-CE93F8F6E28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D0E50-D826-4C5E-8BBB-718B75C92DE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7401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79C915-7A00-417E-B6A1-CE93F8F6E28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D0E50-D826-4C5E-8BBB-718B75C92DED}" type="slidenum">
              <a:rPr lang="en-US" smtClean="0"/>
              <a:t>‹#›</a:t>
            </a:fld>
            <a:endParaRPr lang="en-US"/>
          </a:p>
        </p:txBody>
      </p:sp>
    </p:spTree>
    <p:extLst>
      <p:ext uri="{BB962C8B-B14F-4D97-AF65-F5344CB8AC3E}">
        <p14:creationId xmlns:p14="http://schemas.microsoft.com/office/powerpoint/2010/main" val="3722030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79C915-7A00-417E-B6A1-CE93F8F6E28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D0E50-D826-4C5E-8BBB-718B75C92DE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5952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79C915-7A00-417E-B6A1-CE93F8F6E28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D0E50-D826-4C5E-8BBB-718B75C92DE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7029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9C915-7A00-417E-B6A1-CE93F8F6E28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D0E50-D826-4C5E-8BBB-718B75C92DE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8333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9C915-7A00-417E-B6A1-CE93F8F6E28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D0E50-D826-4C5E-8BBB-718B75C92DE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3653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79C915-7A00-417E-B6A1-CE93F8F6E28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D0E50-D826-4C5E-8BBB-718B75C92DED}" type="slidenum">
              <a:rPr lang="en-US" smtClean="0"/>
              <a:t>‹#›</a:t>
            </a:fld>
            <a:endParaRPr lang="en-US"/>
          </a:p>
        </p:txBody>
      </p:sp>
    </p:spTree>
    <p:extLst>
      <p:ext uri="{BB962C8B-B14F-4D97-AF65-F5344CB8AC3E}">
        <p14:creationId xmlns:p14="http://schemas.microsoft.com/office/powerpoint/2010/main" val="3898519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79C915-7A00-417E-B6A1-CE93F8F6E28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5D0E50-D826-4C5E-8BBB-718B75C92DE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4323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79C915-7A00-417E-B6A1-CE93F8F6E284}"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5D0E50-D826-4C5E-8BBB-718B75C92DED}" type="slidenum">
              <a:rPr lang="en-US" smtClean="0"/>
              <a:t>‹#›</a:t>
            </a:fld>
            <a:endParaRPr lang="en-US"/>
          </a:p>
        </p:txBody>
      </p:sp>
    </p:spTree>
    <p:extLst>
      <p:ext uri="{BB962C8B-B14F-4D97-AF65-F5344CB8AC3E}">
        <p14:creationId xmlns:p14="http://schemas.microsoft.com/office/powerpoint/2010/main" val="211276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79C915-7A00-417E-B6A1-CE93F8F6E284}" type="datetimeFigureOut">
              <a:rPr lang="en-US" smtClean="0"/>
              <a:t>4/12/2025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5D0E50-D826-4C5E-8BBB-718B75C92DE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3662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79C915-7A00-417E-B6A1-CE93F8F6E284}" type="datetimeFigureOut">
              <a:rPr lang="en-US" smtClean="0"/>
              <a:t>4/12/2025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5D0E50-D826-4C5E-8BBB-718B75C92DE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214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9C915-7A00-417E-B6A1-CE93F8F6E284}" type="datetimeFigureOut">
              <a:rPr lang="en-US" smtClean="0"/>
              <a:t>4/12/2025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5D0E50-D826-4C5E-8BBB-718B75C92DED}" type="slidenum">
              <a:rPr lang="en-US" smtClean="0"/>
              <a:t>‹#›</a:t>
            </a:fld>
            <a:endParaRPr lang="en-US"/>
          </a:p>
        </p:txBody>
      </p:sp>
    </p:spTree>
    <p:extLst>
      <p:ext uri="{BB962C8B-B14F-4D97-AF65-F5344CB8AC3E}">
        <p14:creationId xmlns:p14="http://schemas.microsoft.com/office/powerpoint/2010/main" val="273712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79C915-7A00-417E-B6A1-CE93F8F6E284}"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5D0E50-D826-4C5E-8BBB-718B75C92DE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440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79C915-7A00-417E-B6A1-CE93F8F6E284}"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5D0E50-D826-4C5E-8BBB-718B75C92DED}" type="slidenum">
              <a:rPr lang="en-US" smtClean="0"/>
              <a:t>‹#›</a:t>
            </a:fld>
            <a:endParaRPr lang="en-US"/>
          </a:p>
        </p:txBody>
      </p:sp>
    </p:spTree>
    <p:extLst>
      <p:ext uri="{BB962C8B-B14F-4D97-AF65-F5344CB8AC3E}">
        <p14:creationId xmlns:p14="http://schemas.microsoft.com/office/powerpoint/2010/main" val="2893595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79C915-7A00-417E-B6A1-CE93F8F6E284}" type="datetimeFigureOut">
              <a:rPr lang="en-US" smtClean="0"/>
              <a:t>4/12/2025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5D0E50-D826-4C5E-8BBB-718B75C92DED}" type="slidenum">
              <a:rPr lang="en-US" smtClean="0"/>
              <a:t>‹#›</a:t>
            </a:fld>
            <a:endParaRPr lang="en-US"/>
          </a:p>
        </p:txBody>
      </p:sp>
    </p:spTree>
    <p:extLst>
      <p:ext uri="{BB962C8B-B14F-4D97-AF65-F5344CB8AC3E}">
        <p14:creationId xmlns:p14="http://schemas.microsoft.com/office/powerpoint/2010/main" val="281161839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1360AF-16BD-6869-6077-747BAE43590E}"/>
              </a:ext>
            </a:extLst>
          </p:cNvPr>
          <p:cNvSpPr txBox="1"/>
          <p:nvPr/>
        </p:nvSpPr>
        <p:spPr>
          <a:xfrm>
            <a:off x="2497394" y="1681316"/>
            <a:ext cx="7049729" cy="1600438"/>
          </a:xfrm>
          <a:prstGeom prst="rect">
            <a:avLst/>
          </a:prstGeom>
          <a:noFill/>
        </p:spPr>
        <p:txBody>
          <a:bodyPr wrap="square" rtlCol="0">
            <a:spAutoFit/>
          </a:bodyPr>
          <a:lstStyle/>
          <a:p>
            <a:r>
              <a:rPr lang="en-US" sz="4000" b="1" dirty="0"/>
              <a:t>Team No: 70</a:t>
            </a:r>
          </a:p>
          <a:p>
            <a:r>
              <a:rPr lang="en-US" sz="4000" b="1" dirty="0"/>
              <a:t>Team </a:t>
            </a:r>
            <a:r>
              <a:rPr lang="en-US" sz="4000" b="1" dirty="0" err="1"/>
              <a:t>Name:ByteBuilders</a:t>
            </a:r>
            <a:endParaRPr lang="en-US" sz="4000" b="1" dirty="0"/>
          </a:p>
          <a:p>
            <a:endParaRPr lang="en-US" dirty="0"/>
          </a:p>
        </p:txBody>
      </p:sp>
      <p:sp>
        <p:nvSpPr>
          <p:cNvPr id="2" name="TextBox 1">
            <a:extLst>
              <a:ext uri="{FF2B5EF4-FFF2-40B4-BE49-F238E27FC236}">
                <a16:creationId xmlns:a16="http://schemas.microsoft.com/office/drawing/2014/main" id="{A45FEB0D-86A8-F601-C0A5-70D49BEAA85D}"/>
              </a:ext>
            </a:extLst>
          </p:cNvPr>
          <p:cNvSpPr txBox="1"/>
          <p:nvPr/>
        </p:nvSpPr>
        <p:spPr>
          <a:xfrm>
            <a:off x="2713703" y="3657600"/>
            <a:ext cx="6833420" cy="1200329"/>
          </a:xfrm>
          <a:prstGeom prst="rect">
            <a:avLst/>
          </a:prstGeom>
          <a:noFill/>
        </p:spPr>
        <p:txBody>
          <a:bodyPr wrap="square" rtlCol="0">
            <a:spAutoFit/>
          </a:bodyPr>
          <a:lstStyle/>
          <a:p>
            <a:r>
              <a:rPr lang="en-US" dirty="0"/>
              <a:t>Team Member1: Sanjana S N</a:t>
            </a:r>
          </a:p>
          <a:p>
            <a:r>
              <a:rPr lang="en-US" dirty="0"/>
              <a:t>Team Member2: Archana A L</a:t>
            </a:r>
          </a:p>
          <a:p>
            <a:r>
              <a:rPr lang="en-US" dirty="0"/>
              <a:t>Team Member3: Ananya A S</a:t>
            </a:r>
          </a:p>
          <a:p>
            <a:r>
              <a:rPr lang="en-US" dirty="0"/>
              <a:t>Team Member4: Chaithra M</a:t>
            </a:r>
          </a:p>
        </p:txBody>
      </p:sp>
    </p:spTree>
    <p:extLst>
      <p:ext uri="{BB962C8B-B14F-4D97-AF65-F5344CB8AC3E}">
        <p14:creationId xmlns:p14="http://schemas.microsoft.com/office/powerpoint/2010/main" val="69960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CD9BD5-6204-45FB-4CA0-5A4F1D92305D}"/>
              </a:ext>
            </a:extLst>
          </p:cNvPr>
          <p:cNvSpPr txBox="1"/>
          <p:nvPr/>
        </p:nvSpPr>
        <p:spPr>
          <a:xfrm>
            <a:off x="619432" y="530941"/>
            <a:ext cx="10638503" cy="1877437"/>
          </a:xfrm>
          <a:prstGeom prst="rect">
            <a:avLst/>
          </a:prstGeom>
          <a:noFill/>
        </p:spPr>
        <p:txBody>
          <a:bodyPr wrap="square" rtlCol="0">
            <a:spAutoFit/>
          </a:bodyPr>
          <a:lstStyle/>
          <a:p>
            <a:r>
              <a:rPr lang="en-US" sz="3600" b="1" dirty="0"/>
              <a:t>Problem Statement:</a:t>
            </a:r>
          </a:p>
          <a:p>
            <a:pPr>
              <a:buNone/>
            </a:pPr>
            <a:r>
              <a:rPr lang="en-US" sz="2200" b="1" dirty="0"/>
              <a:t>An organization has a lot of bills that require somebody to manually key in. Use Gen Ai to read and fill pre defined templates.</a:t>
            </a:r>
          </a:p>
          <a:p>
            <a:endParaRPr lang="en-US" sz="3600" b="1" dirty="0"/>
          </a:p>
        </p:txBody>
      </p:sp>
      <p:sp>
        <p:nvSpPr>
          <p:cNvPr id="4" name="TextBox 3">
            <a:extLst>
              <a:ext uri="{FF2B5EF4-FFF2-40B4-BE49-F238E27FC236}">
                <a16:creationId xmlns:a16="http://schemas.microsoft.com/office/drawing/2014/main" id="{D31950EC-DD92-316F-0978-D22984A04017}"/>
              </a:ext>
            </a:extLst>
          </p:cNvPr>
          <p:cNvSpPr txBox="1"/>
          <p:nvPr/>
        </p:nvSpPr>
        <p:spPr>
          <a:xfrm>
            <a:off x="776748" y="1917290"/>
            <a:ext cx="10638503" cy="2862322"/>
          </a:xfrm>
          <a:prstGeom prst="rect">
            <a:avLst/>
          </a:prstGeom>
          <a:noFill/>
        </p:spPr>
        <p:txBody>
          <a:bodyPr wrap="square" rtlCol="0">
            <a:spAutoFit/>
          </a:bodyPr>
          <a:lstStyle/>
          <a:p>
            <a:pPr>
              <a:buNone/>
            </a:pPr>
            <a:r>
              <a:rPr lang="en-US" dirty="0"/>
              <a:t>In many organizations, processing bills and invoices is still a manual task. Employees are required to read printed or scanned bills and manually enter details like invoice number, date, vendor name, tax, and total amount into spreadsheets or accounting systems. This process is time-consuming, repetitive, and prone to human errors — especially when dealing with large volumes of documents or bills with inconsistent formats.</a:t>
            </a:r>
          </a:p>
          <a:p>
            <a:pPr>
              <a:buNone/>
            </a:pPr>
            <a:r>
              <a:rPr lang="en-US" dirty="0"/>
              <a:t>Moreover, bills from different vendors have varied layouts, making traditional rule-based data extraction unreliable. This leads to inefficiencies, delays in payments, and errors in financial reporting.</a:t>
            </a:r>
          </a:p>
          <a:p>
            <a:r>
              <a:rPr lang="en-US" dirty="0"/>
              <a:t>The problem we aim to solve is:</a:t>
            </a:r>
            <a:br>
              <a:rPr lang="en-US" dirty="0"/>
            </a:br>
            <a:r>
              <a:rPr lang="en-US" dirty="0"/>
              <a:t>❝ How to automatically and accurately extract structured information from unstructured bill images using OCR and Generative AI, reducing manual effort while improving speed and accuracy</a:t>
            </a:r>
          </a:p>
          <a:p>
            <a:endParaRPr lang="en-US" dirty="0"/>
          </a:p>
        </p:txBody>
      </p:sp>
    </p:spTree>
    <p:extLst>
      <p:ext uri="{BB962C8B-B14F-4D97-AF65-F5344CB8AC3E}">
        <p14:creationId xmlns:p14="http://schemas.microsoft.com/office/powerpoint/2010/main" val="2131040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C21328-657E-2F22-AF13-EDD16F2481C2}"/>
              </a:ext>
            </a:extLst>
          </p:cNvPr>
          <p:cNvSpPr txBox="1"/>
          <p:nvPr/>
        </p:nvSpPr>
        <p:spPr>
          <a:xfrm>
            <a:off x="580971" y="514900"/>
            <a:ext cx="10785987" cy="1000274"/>
          </a:xfrm>
          <a:prstGeom prst="rect">
            <a:avLst/>
          </a:prstGeom>
          <a:noFill/>
        </p:spPr>
        <p:txBody>
          <a:bodyPr wrap="square" rtlCol="0">
            <a:spAutoFit/>
          </a:bodyPr>
          <a:lstStyle/>
          <a:p>
            <a:r>
              <a:rPr lang="en-US" sz="3400" b="1" dirty="0"/>
              <a:t>Solution Approach:</a:t>
            </a:r>
          </a:p>
          <a:p>
            <a:endParaRPr lang="en-US" sz="2500" b="1" dirty="0"/>
          </a:p>
        </p:txBody>
      </p:sp>
      <p:sp>
        <p:nvSpPr>
          <p:cNvPr id="5" name="Rectangle 2">
            <a:extLst>
              <a:ext uri="{FF2B5EF4-FFF2-40B4-BE49-F238E27FC236}">
                <a16:creationId xmlns:a16="http://schemas.microsoft.com/office/drawing/2014/main" id="{CBBCEA02-35FE-4612-3169-3C8EC6A918B3}"/>
              </a:ext>
            </a:extLst>
          </p:cNvPr>
          <p:cNvSpPr>
            <a:spLocks noChangeArrowheads="1"/>
          </p:cNvSpPr>
          <p:nvPr/>
        </p:nvSpPr>
        <p:spPr bwMode="auto">
          <a:xfrm>
            <a:off x="580971" y="920621"/>
            <a:ext cx="1161102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endParaRPr lang="en-US" sz="2000" b="1" dirty="0"/>
          </a:p>
          <a:p>
            <a:pPr>
              <a:buNone/>
            </a:pPr>
            <a:r>
              <a:rPr lang="en-US" sz="2000" dirty="0"/>
              <a:t>To address the challenges of manual bill processing, we propose an intelligent system that combines Optical Character Recognition (OCR) with Generative AI to automatically extract structured information from scanned bills or invoice images.</a:t>
            </a:r>
          </a:p>
          <a:p>
            <a:pPr>
              <a:buNone/>
            </a:pPr>
            <a:r>
              <a:rPr lang="en-US" sz="2000" dirty="0"/>
              <a:t>Here’s how the solution works:</a:t>
            </a:r>
          </a:p>
          <a:p>
            <a:pPr>
              <a:buNone/>
            </a:pPr>
            <a:r>
              <a:rPr lang="en-US" sz="2000" dirty="0"/>
              <a:t>1. 🖼 Upload Bill (Image/PDF)</a:t>
            </a:r>
            <a:br>
              <a:rPr lang="en-US" sz="2000" dirty="0"/>
            </a:br>
            <a:r>
              <a:rPr lang="en-US" sz="2000" dirty="0"/>
              <a:t>The user uploads a scanned bill or photo of an invoice through a web interface or API.</a:t>
            </a:r>
          </a:p>
          <a:p>
            <a:pPr>
              <a:buNone/>
            </a:pPr>
            <a:r>
              <a:rPr lang="en-US" sz="2000" dirty="0"/>
              <a:t>2. 🔍 Text Extraction using OCR</a:t>
            </a:r>
            <a:br>
              <a:rPr lang="en-US" sz="2000" dirty="0"/>
            </a:br>
            <a:r>
              <a:rPr lang="en-US" sz="2000" dirty="0" err="1"/>
              <a:t>EasyOCR</a:t>
            </a:r>
            <a:r>
              <a:rPr lang="en-US" sz="2000" dirty="0"/>
              <a:t> is used to extract raw text from the image, regardless of font or layout differences.</a:t>
            </a:r>
          </a:p>
          <a:p>
            <a:pPr>
              <a:buNone/>
            </a:pPr>
            <a:r>
              <a:rPr lang="en-US" sz="2000" dirty="0"/>
              <a:t>3. 🧠 Structured Parsing using Generative AI </a:t>
            </a:r>
            <a:br>
              <a:rPr lang="en-US" sz="2000" dirty="0"/>
            </a:br>
            <a:r>
              <a:rPr lang="en-US" sz="2000" dirty="0"/>
              <a:t>The extracted text is passed to a lightweight generative language model (Phi-2), which intelligently identifies and extracts key fields such as invoice number, date, vendor name, GST number, total amount, and line items.</a:t>
            </a:r>
          </a:p>
          <a:p>
            <a:r>
              <a:rPr lang="en-US" sz="2000" dirty="0"/>
              <a:t>4. 🧾 Output in Standard Format</a:t>
            </a:r>
            <a:br>
              <a:rPr lang="en-US" sz="2000" dirty="0"/>
            </a:br>
            <a:r>
              <a:rPr lang="en-US" sz="2000" dirty="0"/>
              <a:t>The result is returned as a structured JSON and Excel sheet, ready for database storage, accounting software, or manual review.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9875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A1D4F6-7C0B-C7B8-9066-37C715D8ADA5}"/>
              </a:ext>
            </a:extLst>
          </p:cNvPr>
          <p:cNvSpPr txBox="1"/>
          <p:nvPr/>
        </p:nvSpPr>
        <p:spPr>
          <a:xfrm>
            <a:off x="786580" y="806245"/>
            <a:ext cx="6371303" cy="584775"/>
          </a:xfrm>
          <a:prstGeom prst="rect">
            <a:avLst/>
          </a:prstGeom>
          <a:noFill/>
        </p:spPr>
        <p:txBody>
          <a:bodyPr wrap="square" rtlCol="0">
            <a:spAutoFit/>
          </a:bodyPr>
          <a:lstStyle/>
          <a:p>
            <a:r>
              <a:rPr lang="en-US" sz="3200" b="1" dirty="0"/>
              <a:t>Flow Chart:</a:t>
            </a:r>
          </a:p>
        </p:txBody>
      </p:sp>
      <p:sp>
        <p:nvSpPr>
          <p:cNvPr id="4" name="TextBox 3">
            <a:extLst>
              <a:ext uri="{FF2B5EF4-FFF2-40B4-BE49-F238E27FC236}">
                <a16:creationId xmlns:a16="http://schemas.microsoft.com/office/drawing/2014/main" id="{8ABDD853-4A76-6B72-0E08-CA0098FB5CE9}"/>
              </a:ext>
            </a:extLst>
          </p:cNvPr>
          <p:cNvSpPr txBox="1"/>
          <p:nvPr/>
        </p:nvSpPr>
        <p:spPr>
          <a:xfrm>
            <a:off x="4994786" y="806245"/>
            <a:ext cx="6115664" cy="3016210"/>
          </a:xfrm>
          <a:prstGeom prst="rect">
            <a:avLst/>
          </a:prstGeom>
          <a:noFill/>
        </p:spPr>
        <p:txBody>
          <a:bodyPr wrap="square">
            <a:spAutoFit/>
          </a:bodyPr>
          <a:lstStyle/>
          <a:p>
            <a:pPr>
              <a:buNone/>
            </a:pPr>
            <a:r>
              <a:rPr lang="en-US" sz="3200" b="1" dirty="0"/>
              <a:t>Tech Stack:</a:t>
            </a:r>
          </a:p>
          <a:p>
            <a:pPr>
              <a:buNone/>
            </a:pPr>
            <a:endParaRPr lang="en-US" sz="3200" b="1" dirty="0"/>
          </a:p>
          <a:p>
            <a:pPr>
              <a:buFont typeface="Arial" panose="020B0604020202020204" pitchFamily="34" charset="0"/>
              <a:buChar char="•"/>
            </a:pPr>
            <a:r>
              <a:rPr lang="en-US" b="1" dirty="0"/>
              <a:t>Frontend:</a:t>
            </a:r>
            <a:r>
              <a:rPr lang="en-US" dirty="0"/>
              <a:t> React.js</a:t>
            </a:r>
          </a:p>
          <a:p>
            <a:pPr>
              <a:buFont typeface="Arial" panose="020B0604020202020204" pitchFamily="34" charset="0"/>
              <a:buChar char="•"/>
            </a:pPr>
            <a:r>
              <a:rPr lang="en-US" b="1" dirty="0"/>
              <a:t>Backend:</a:t>
            </a:r>
            <a:r>
              <a:rPr lang="en-US" dirty="0"/>
              <a:t> </a:t>
            </a:r>
            <a:r>
              <a:rPr lang="en-US" dirty="0" err="1"/>
              <a:t>FastAPI</a:t>
            </a:r>
            <a:endParaRPr lang="en-US" dirty="0"/>
          </a:p>
          <a:p>
            <a:pPr>
              <a:buFont typeface="Arial" panose="020B0604020202020204" pitchFamily="34" charset="0"/>
              <a:buChar char="•"/>
            </a:pPr>
            <a:r>
              <a:rPr lang="en-US" b="1" dirty="0"/>
              <a:t>Database:</a:t>
            </a:r>
            <a:r>
              <a:rPr lang="en-US" dirty="0"/>
              <a:t> </a:t>
            </a:r>
            <a:r>
              <a:rPr lang="en-US" dirty="0" err="1"/>
              <a:t>Postgre</a:t>
            </a:r>
            <a:r>
              <a:rPr lang="en-US" dirty="0"/>
              <a:t> SQL</a:t>
            </a:r>
          </a:p>
          <a:p>
            <a:pPr>
              <a:buFont typeface="Arial" panose="020B0604020202020204" pitchFamily="34" charset="0"/>
              <a:buChar char="•"/>
            </a:pPr>
            <a:r>
              <a:rPr lang="en-US" b="1" dirty="0"/>
              <a:t>AI/ML Models:</a:t>
            </a:r>
            <a:r>
              <a:rPr lang="en-US" dirty="0"/>
              <a:t> OpenCV, </a:t>
            </a:r>
            <a:r>
              <a:rPr lang="en-US" dirty="0" err="1"/>
              <a:t>EasyOCR,Whisper</a:t>
            </a:r>
            <a:r>
              <a:rPr lang="en-US" dirty="0"/>
              <a:t>.</a:t>
            </a:r>
          </a:p>
          <a:p>
            <a:pPr>
              <a:buFont typeface="Arial" panose="020B0604020202020204" pitchFamily="34" charset="0"/>
              <a:buChar char="•"/>
            </a:pPr>
            <a:r>
              <a:rPr lang="en-US" b="1" dirty="0"/>
              <a:t>Deployment</a:t>
            </a:r>
            <a:r>
              <a:rPr lang="en-US" dirty="0"/>
              <a:t> as a Web API using </a:t>
            </a:r>
            <a:r>
              <a:rPr lang="en-US" b="1" dirty="0" err="1"/>
              <a:t>FastAPI</a:t>
            </a:r>
            <a:r>
              <a:rPr lang="en-US" dirty="0"/>
              <a:t> and accessible through a React-based frontend. Can be integrated with Google </a:t>
            </a:r>
            <a:r>
              <a:rPr lang="en-US" dirty="0" err="1"/>
              <a:t>Colab</a:t>
            </a:r>
            <a:r>
              <a:rPr lang="en-US" dirty="0"/>
              <a:t> for quick testing</a:t>
            </a:r>
          </a:p>
        </p:txBody>
      </p:sp>
      <p:pic>
        <p:nvPicPr>
          <p:cNvPr id="5" name="Picture 4">
            <a:extLst>
              <a:ext uri="{FF2B5EF4-FFF2-40B4-BE49-F238E27FC236}">
                <a16:creationId xmlns:a16="http://schemas.microsoft.com/office/drawing/2014/main" id="{D10927FB-8F7E-C16B-1336-8BDFC31E623E}"/>
              </a:ext>
            </a:extLst>
          </p:cNvPr>
          <p:cNvPicPr>
            <a:picLocks noChangeAspect="1"/>
          </p:cNvPicPr>
          <p:nvPr/>
        </p:nvPicPr>
        <p:blipFill>
          <a:blip r:embed="rId2"/>
          <a:stretch>
            <a:fillRect/>
          </a:stretch>
        </p:blipFill>
        <p:spPr>
          <a:xfrm>
            <a:off x="786580" y="1691148"/>
            <a:ext cx="4208206" cy="3662516"/>
          </a:xfrm>
          <a:prstGeom prst="rect">
            <a:avLst/>
          </a:prstGeom>
        </p:spPr>
      </p:pic>
    </p:spTree>
    <p:extLst>
      <p:ext uri="{BB962C8B-B14F-4D97-AF65-F5344CB8AC3E}">
        <p14:creationId xmlns:p14="http://schemas.microsoft.com/office/powerpoint/2010/main" val="3930026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91565-62EE-3D17-6BBE-E394F762622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48EC1B9-F6E1-F02E-0988-271FDE3266CE}"/>
              </a:ext>
            </a:extLst>
          </p:cNvPr>
          <p:cNvPicPr>
            <a:picLocks noChangeAspect="1"/>
          </p:cNvPicPr>
          <p:nvPr/>
        </p:nvPicPr>
        <p:blipFill>
          <a:blip r:embed="rId2"/>
          <a:stretch>
            <a:fillRect/>
          </a:stretch>
        </p:blipFill>
        <p:spPr>
          <a:xfrm>
            <a:off x="2304721" y="1333318"/>
            <a:ext cx="7582557" cy="4191363"/>
          </a:xfrm>
          <a:prstGeom prst="rect">
            <a:avLst/>
          </a:prstGeom>
        </p:spPr>
      </p:pic>
      <p:sp>
        <p:nvSpPr>
          <p:cNvPr id="5" name="TextBox 4">
            <a:extLst>
              <a:ext uri="{FF2B5EF4-FFF2-40B4-BE49-F238E27FC236}">
                <a16:creationId xmlns:a16="http://schemas.microsoft.com/office/drawing/2014/main" id="{02E0B1AA-E6CC-2FC0-F32B-68A24AA6FC64}"/>
              </a:ext>
            </a:extLst>
          </p:cNvPr>
          <p:cNvSpPr txBox="1"/>
          <p:nvPr/>
        </p:nvSpPr>
        <p:spPr>
          <a:xfrm>
            <a:off x="943897" y="766916"/>
            <a:ext cx="4611329" cy="646331"/>
          </a:xfrm>
          <a:prstGeom prst="rect">
            <a:avLst/>
          </a:prstGeom>
          <a:noFill/>
        </p:spPr>
        <p:txBody>
          <a:bodyPr wrap="square" rtlCol="0">
            <a:spAutoFit/>
          </a:bodyPr>
          <a:lstStyle/>
          <a:p>
            <a:r>
              <a:rPr lang="en-US" b="1" dirty="0"/>
              <a:t>How our model is different from </a:t>
            </a:r>
            <a:r>
              <a:rPr lang="en-US" b="1" dirty="0" err="1"/>
              <a:t>existiong</a:t>
            </a:r>
            <a:r>
              <a:rPr lang="en-US" b="1" dirty="0"/>
              <a:t> models??</a:t>
            </a:r>
          </a:p>
        </p:txBody>
      </p:sp>
    </p:spTree>
    <p:extLst>
      <p:ext uri="{BB962C8B-B14F-4D97-AF65-F5344CB8AC3E}">
        <p14:creationId xmlns:p14="http://schemas.microsoft.com/office/powerpoint/2010/main" val="290813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C2900-75B9-A446-0096-AF642739E5C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8D98CE6-D302-DCEA-E32D-0014898E8E80}"/>
              </a:ext>
            </a:extLst>
          </p:cNvPr>
          <p:cNvSpPr>
            <a:spLocks noChangeArrowheads="1"/>
          </p:cNvSpPr>
          <p:nvPr/>
        </p:nvSpPr>
        <p:spPr bwMode="auto">
          <a:xfrm>
            <a:off x="731947" y="2835653"/>
            <a:ext cx="10482293"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rPr>
              <a:t>Applications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rPr>
              <a:t>Corporate Finance Automation→ Automatically extracts and organizes invoice data for seamless </a:t>
            </a:r>
          </a:p>
          <a:p>
            <a:pPr marL="0" marR="0" lvl="0" indent="0" algn="l" defTabSz="914400" rtl="0" eaLnBrk="0" fontAlgn="base" latinLnBrk="0" hangingPunct="0">
              <a:lnSpc>
                <a:spcPct val="100000"/>
              </a:lnSpc>
              <a:spcBef>
                <a:spcPct val="0"/>
              </a:spcBef>
              <a:spcAft>
                <a:spcPct val="0"/>
              </a:spcAft>
              <a:buClrTx/>
              <a:buSzTx/>
              <a:tabLst/>
            </a:pPr>
            <a:r>
              <a:rPr lang="en-US" altLang="en-US" b="1" dirty="0"/>
              <a:t>  </a:t>
            </a:r>
            <a:r>
              <a:rPr kumimoji="0" lang="en-US" altLang="en-US" b="1" i="0" u="none" strike="noStrike" cap="none" normalizeH="0" baseline="0" dirty="0">
                <a:ln>
                  <a:noFill/>
                </a:ln>
                <a:solidFill>
                  <a:schemeClr val="tx1"/>
                </a:solidFill>
                <a:effectLst/>
              </a:rPr>
              <a:t>accounting and auditing.</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2. Retail &amp; Supermarket Chains→ Analyzes itemized bills to track sales, detect fraud, and understand </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customer buying behavior.</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3. Freelancer/Consultant Bill Tracker→ Helps freelancers manage expenses and generate project-based </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billing summaries.</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4. Reimbursement &amp; Claims Management→ Streamlines employee bill verification and policy-based </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reimbursement approvals.</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5. Government Procurement→ Ensures vendor bill compliance, prevents duplication, and supports </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transparent spending.</a:t>
            </a:r>
          </a:p>
        </p:txBody>
      </p:sp>
      <p:sp>
        <p:nvSpPr>
          <p:cNvPr id="3" name="TextBox 2">
            <a:extLst>
              <a:ext uri="{FF2B5EF4-FFF2-40B4-BE49-F238E27FC236}">
                <a16:creationId xmlns:a16="http://schemas.microsoft.com/office/drawing/2014/main" id="{24B80E09-A515-DF26-B98B-17DAE218E162}"/>
              </a:ext>
            </a:extLst>
          </p:cNvPr>
          <p:cNvSpPr txBox="1"/>
          <p:nvPr/>
        </p:nvSpPr>
        <p:spPr>
          <a:xfrm>
            <a:off x="668591" y="529083"/>
            <a:ext cx="10609007" cy="2523768"/>
          </a:xfrm>
          <a:prstGeom prst="rect">
            <a:avLst/>
          </a:prstGeom>
          <a:noFill/>
        </p:spPr>
        <p:txBody>
          <a:bodyPr wrap="square">
            <a:spAutoFit/>
          </a:bodyPr>
          <a:lstStyle/>
          <a:p>
            <a:pPr>
              <a:buNone/>
            </a:pPr>
            <a:r>
              <a:rPr lang="en-US" sz="3200" b="1" dirty="0"/>
              <a:t>Dataset, Model, and Implementation</a:t>
            </a:r>
          </a:p>
          <a:p>
            <a:pPr>
              <a:buFont typeface="Arial" panose="020B0604020202020204" pitchFamily="34" charset="0"/>
              <a:buChar char="•"/>
            </a:pPr>
            <a:r>
              <a:rPr lang="en-US" b="1" dirty="0"/>
              <a:t>Dataset Used:</a:t>
            </a:r>
            <a:endParaRPr lang="en-US" dirty="0"/>
          </a:p>
          <a:p>
            <a:pPr marL="742950" lvl="1" indent="-285750">
              <a:buFont typeface="Arial" panose="020B0604020202020204" pitchFamily="34" charset="0"/>
              <a:buChar char="•"/>
            </a:pPr>
            <a:r>
              <a:rPr lang="en-US" dirty="0"/>
              <a:t>Custom dataset containing Publicly Available Invoice.</a:t>
            </a:r>
          </a:p>
          <a:p>
            <a:pPr>
              <a:buFont typeface="Arial" panose="020B0604020202020204" pitchFamily="34" charset="0"/>
              <a:buChar char="•"/>
            </a:pPr>
            <a:r>
              <a:rPr lang="en-US" b="1" dirty="0"/>
              <a:t>Models Used:</a:t>
            </a:r>
            <a:endParaRPr lang="en-US" dirty="0"/>
          </a:p>
          <a:p>
            <a:pPr marL="742950" lvl="1" indent="-285750">
              <a:buFont typeface="Arial" panose="020B0604020202020204" pitchFamily="34" charset="0"/>
              <a:buChar char="•"/>
            </a:pPr>
            <a:r>
              <a:rPr lang="en-US" b="1" dirty="0" err="1"/>
              <a:t>EasyOCR</a:t>
            </a:r>
            <a:r>
              <a:rPr lang="en-US" b="1" dirty="0"/>
              <a:t>:</a:t>
            </a:r>
            <a:r>
              <a:rPr lang="en-US" dirty="0"/>
              <a:t> Lightweight and efficient deep learning-based OCR. </a:t>
            </a:r>
          </a:p>
          <a:p>
            <a:pPr>
              <a:buFont typeface="Arial" panose="020B0604020202020204" pitchFamily="34" charset="0"/>
              <a:buChar char="•"/>
            </a:pPr>
            <a:r>
              <a:rPr lang="en-US" b="1" dirty="0"/>
              <a:t>Implementation Steps:</a:t>
            </a:r>
            <a:endParaRPr lang="en-US" dirty="0"/>
          </a:p>
          <a:p>
            <a:pPr marL="742950" lvl="1" indent="-285750">
              <a:buFont typeface="Arial" panose="020B0604020202020204" pitchFamily="34" charset="0"/>
              <a:buChar char="•"/>
            </a:pPr>
            <a:r>
              <a:rPr lang="en-US" b="1" dirty="0"/>
              <a:t>Preprocessing: </a:t>
            </a:r>
            <a:r>
              <a:rPr lang="en-US" dirty="0"/>
              <a:t>Image enhancement.</a:t>
            </a:r>
          </a:p>
          <a:p>
            <a:pPr marL="742950" lvl="1" indent="-285750">
              <a:buFont typeface="Arial" panose="020B0604020202020204" pitchFamily="34" charset="0"/>
              <a:buChar char="•"/>
            </a:pPr>
            <a:r>
              <a:rPr lang="en-US" b="1" dirty="0"/>
              <a:t>Text Extraction:</a:t>
            </a:r>
            <a:r>
              <a:rPr lang="en-US" dirty="0"/>
              <a:t> OCR-based handwriting recognition.</a:t>
            </a:r>
          </a:p>
        </p:txBody>
      </p:sp>
    </p:spTree>
    <p:extLst>
      <p:ext uri="{BB962C8B-B14F-4D97-AF65-F5344CB8AC3E}">
        <p14:creationId xmlns:p14="http://schemas.microsoft.com/office/powerpoint/2010/main" val="1488602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59A6E3-DF15-E0FD-EC10-AE636A7EC98F}"/>
              </a:ext>
            </a:extLst>
          </p:cNvPr>
          <p:cNvSpPr txBox="1"/>
          <p:nvPr/>
        </p:nvSpPr>
        <p:spPr>
          <a:xfrm>
            <a:off x="3038168" y="2450380"/>
            <a:ext cx="6115664" cy="1169551"/>
          </a:xfrm>
          <a:prstGeom prst="rect">
            <a:avLst/>
          </a:prstGeom>
          <a:noFill/>
        </p:spPr>
        <p:txBody>
          <a:bodyPr wrap="square">
            <a:spAutoFit/>
          </a:bodyPr>
          <a:lstStyle/>
          <a:p>
            <a:r>
              <a:rPr lang="en-US" sz="7000" dirty="0"/>
              <a:t>THANK YOU</a:t>
            </a:r>
          </a:p>
        </p:txBody>
      </p:sp>
    </p:spTree>
    <p:extLst>
      <p:ext uri="{BB962C8B-B14F-4D97-AF65-F5344CB8AC3E}">
        <p14:creationId xmlns:p14="http://schemas.microsoft.com/office/powerpoint/2010/main" val="10657326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851</TotalTime>
  <Words>584</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Sanjana S N</dc:creator>
  <cp:lastModifiedBy>Sanjana S N</cp:lastModifiedBy>
  <cp:revision>22</cp:revision>
  <dcterms:created xsi:type="dcterms:W3CDTF">2025-03-24T09:08:29Z</dcterms:created>
  <dcterms:modified xsi:type="dcterms:W3CDTF">2025-04-12T03:24:16Z</dcterms:modified>
</cp:coreProperties>
</file>