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G" userId="c77cb23429ba2e89" providerId="LiveId" clId="{B971BE98-7003-411B-AD74-8ACDFF83BF56}"/>
    <pc:docChg chg="addSld modSld">
      <pc:chgData name="Priyanka G" userId="c77cb23429ba2e89" providerId="LiveId" clId="{B971BE98-7003-411B-AD74-8ACDFF83BF56}" dt="2025-05-19T10:35:09.874" v="42" actId="1076"/>
      <pc:docMkLst>
        <pc:docMk/>
      </pc:docMkLst>
      <pc:sldChg chg="modSp mod">
        <pc:chgData name="Priyanka G" userId="c77cb23429ba2e89" providerId="LiveId" clId="{B971BE98-7003-411B-AD74-8ACDFF83BF56}" dt="2025-05-19T10:32:24.125" v="29" actId="1036"/>
        <pc:sldMkLst>
          <pc:docMk/>
          <pc:sldMk cId="1722552078" sldId="260"/>
        </pc:sldMkLst>
        <pc:spChg chg="mod">
          <ac:chgData name="Priyanka G" userId="c77cb23429ba2e89" providerId="LiveId" clId="{B971BE98-7003-411B-AD74-8ACDFF83BF56}" dt="2025-05-19T10:32:06.568" v="8" actId="14100"/>
          <ac:spMkLst>
            <pc:docMk/>
            <pc:sldMk cId="1722552078" sldId="260"/>
            <ac:spMk id="4" creationId="{FA363BC4-B2D5-62EF-4B9E-21080433835E}"/>
          </ac:spMkLst>
        </pc:spChg>
        <pc:spChg chg="mod">
          <ac:chgData name="Priyanka G" userId="c77cb23429ba2e89" providerId="LiveId" clId="{B971BE98-7003-411B-AD74-8ACDFF83BF56}" dt="2025-05-19T10:32:24.125" v="29" actId="1036"/>
          <ac:spMkLst>
            <pc:docMk/>
            <pc:sldMk cId="1722552078" sldId="260"/>
            <ac:spMk id="6" creationId="{4EF2AB34-185D-4C39-1A67-0D4EA3FDCC58}"/>
          </ac:spMkLst>
        </pc:spChg>
      </pc:sldChg>
      <pc:sldChg chg="addSp modSp new mod">
        <pc:chgData name="Priyanka G" userId="c77cb23429ba2e89" providerId="LiveId" clId="{B971BE98-7003-411B-AD74-8ACDFF83BF56}" dt="2025-05-19T10:35:09.874" v="42" actId="1076"/>
        <pc:sldMkLst>
          <pc:docMk/>
          <pc:sldMk cId="2600131869" sldId="261"/>
        </pc:sldMkLst>
        <pc:spChg chg="add mod">
          <ac:chgData name="Priyanka G" userId="c77cb23429ba2e89" providerId="LiveId" clId="{B971BE98-7003-411B-AD74-8ACDFF83BF56}" dt="2025-05-19T10:35:09.874" v="42" actId="1076"/>
          <ac:spMkLst>
            <pc:docMk/>
            <pc:sldMk cId="2600131869" sldId="261"/>
            <ac:spMk id="3" creationId="{744335C7-8668-5748-A544-0896A8462B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FEE38-BF8A-4016-B269-681911656D20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2A7A-D82D-4FDD-B447-C0DF6281B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2A7A-D82D-4FDD-B447-C0DF6281B8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412EB-32CE-3C9F-E6B1-F40F0ED78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175375-971F-4DD7-07CC-F29EEB849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ED05A4-87E4-8541-246A-39289E6E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4235FE-D4AD-36A7-C332-92D9BE29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98C9EE-B7B1-EA51-AF69-84EA950A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853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E29D0-F663-274E-F892-F595357C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2548DF-A9FC-0BCB-3F42-7AD4CECA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2017EF-8285-5BC7-D7F4-932AAC79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98E32B-C44C-0E32-E719-D4418CAC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12F726-4AA0-4724-7E1B-2BCFE188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25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196EAD-BA41-89BA-7093-1DD0B789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EDF5D1-779F-E054-DE8C-0954F2A6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0C1B28-5AB0-73CB-F471-15A0541F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32B5A8-E066-6BFA-2E5C-2F5915B3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27A4D0-C10D-31E8-B44A-E3FC61FE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93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D07AF-F0FD-284E-91DF-1D002729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517F7-7EE0-4A70-9BD5-7E896DA5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489FBA-2BB2-B79C-8F44-37AA4857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031346-B1B9-3C33-A5EE-25CE6FE0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FFF743-EA80-CCD6-DB5D-6CA55414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70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3071D-F5C7-FE36-3B78-063E1FA8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1BC8EB-9E70-4B3A-1395-901BF933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5CB955-D5B2-4B7C-9CCF-C5517692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0EBED-D73D-F4FE-9BDB-179C65D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5BC1D-B83D-F4C2-0402-C6C68B29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736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A03556-6EFD-F791-590D-58EDD903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BD3371-BE59-D97F-C6ED-ADCA21F3F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A6A6C6-C915-7E7A-532B-F2B5A992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997F52-65D6-6C50-0625-47C9339E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E10632-DDBF-AA4B-75E6-A0919802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C13BEF-32DD-A9EC-14E2-03DD97F5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11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1A150-7496-5D50-7468-087CCD65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629C90-4EE6-C259-2C5D-42FAFE0A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CAF1E7-5E90-4B74-8D42-8F21EAE1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20F183B-BD49-982F-9693-264F9E488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A01632-BA2E-A169-CB0B-7D2E31BE9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55F493-738A-7BBD-E74C-FB7AAF92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8076AE-7D03-7BD4-9691-D4D5659F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C06006-F183-7426-3B48-A3F4B957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74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D2155-BEDD-84EE-B5FB-3B433412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C742FD-043A-3476-8C01-71CE73F4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7A06C5-44B6-DEF8-F0F0-DD1ABE43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962883-FAA6-D88D-224E-3012FF8C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040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2FA714-9B02-1396-5DED-1ED584F9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856820-D690-FC6C-9DE1-7442AB01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A1110E-7E0E-C106-1600-B12FBA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119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5BEB3-C4C6-CC3B-6047-56455CCC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2F579-1C5E-2B34-0D6F-9E06C290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60971D-D953-4E2B-6332-7088BD79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62A25E-1B97-74D9-ED65-88A37E61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3B2462-E917-7D79-BE0D-DD7D2EDC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7D4969-92D0-BEC1-1402-80FB09FE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2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6DFFA-B920-D704-861D-C38CBE8F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9DFCE4A-8FB4-2811-9431-2ABE2ED3F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7753F1-35B0-9134-3E89-B6704781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0229BE-C19A-EB7C-DF13-9F6BFEDC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5B4B9D-5E38-E159-FD53-C2541FA8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027206-9306-B803-C4F7-92CA6BD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284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F6E969-D3DC-10C6-191E-FA3A0598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40BCC2-6D7C-160B-701A-8BAE68DD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D5EF0-30B1-16D6-EC4B-7C19D707A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FE5A-73FD-4138-8A6F-0C40F5938E18}" type="datetimeFigureOut">
              <a:rPr lang="en-IN" smtClean="0"/>
              <a:pPr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9AAEC-8DCC-5BA7-FE00-2088C4C58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0B3D48-4220-E79B-12F5-B8B315EA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09DC-90F1-435F-9A70-1C7ADA9636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48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Market Basket Analysis — Understand your customer and invest effectively. |  by Nanda Coumar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BB46A-5EF9-2263-0C2B-FC80EF8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761" y="163774"/>
            <a:ext cx="9144000" cy="1173708"/>
          </a:xfrm>
        </p:spPr>
        <p:txBody>
          <a:bodyPr/>
          <a:lstStyle/>
          <a:p>
            <a:r>
              <a:rPr lang="en-US" b="1" dirty="0"/>
              <a:t>Market Basket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460856-0787-29E3-F0D5-EFD5CC76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endParaRPr lang="en-IN" b="1" dirty="0" smtClean="0"/>
          </a:p>
          <a:p>
            <a:pPr algn="r"/>
            <a:r>
              <a:rPr lang="en-IN" b="1" dirty="0" err="1" smtClean="0"/>
              <a:t>Sanjana</a:t>
            </a:r>
            <a:r>
              <a:rPr lang="en-IN" b="1" dirty="0" smtClean="0"/>
              <a:t> .V. </a:t>
            </a:r>
            <a:r>
              <a:rPr lang="en-IN" b="1" dirty="0" err="1" smtClean="0"/>
              <a:t>Choudhari</a:t>
            </a:r>
            <a:r>
              <a:rPr lang="en-IN" b="1" dirty="0" smtClean="0"/>
              <a:t>         3BR23CD086</a:t>
            </a:r>
          </a:p>
          <a:p>
            <a:pPr algn="r"/>
            <a:r>
              <a:rPr lang="en-IN" b="1" dirty="0" err="1" smtClean="0"/>
              <a:t>Shirisha</a:t>
            </a:r>
            <a:r>
              <a:rPr lang="en-IN" b="1" dirty="0" smtClean="0"/>
              <a:t> T.S.                           3BR23CD088</a:t>
            </a:r>
          </a:p>
          <a:p>
            <a:pPr algn="r"/>
            <a:endParaRPr lang="en-IN" b="1" dirty="0" smtClean="0"/>
          </a:p>
          <a:p>
            <a:pPr algn="r"/>
            <a:r>
              <a:rPr lang="en-IN" b="1" dirty="0" smtClean="0"/>
              <a:t>Guide:                       </a:t>
            </a:r>
            <a:r>
              <a:rPr lang="en-IN" b="1" dirty="0" err="1" smtClean="0"/>
              <a:t>Mr.Bharath</a:t>
            </a:r>
            <a:r>
              <a:rPr lang="en-IN" b="1" smtClean="0"/>
              <a:t> </a:t>
            </a:r>
            <a:endParaRPr lang="en-IN" b="1" dirty="0"/>
          </a:p>
        </p:txBody>
      </p:sp>
      <p:sp>
        <p:nvSpPr>
          <p:cNvPr id="6146" name="AutoShape 2" descr="Market Basket Analysis Guide: Benefits and Setting 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 rot="10800000" flipV="1">
            <a:off x="382136" y="186242"/>
            <a:ext cx="10772633" cy="74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LIBRARIES USED: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pandas,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numpy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: data manipulation.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matplotlib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seaborn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: visualizations.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mlxtend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: for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fpgrowth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association_rules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networkx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: for graph visualization of rules.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warnings: to suppress unnecessary warnings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DATASET</a:t>
            </a:r>
            <a:r>
              <a:rPr lang="en-US" sz="2000" dirty="0" smtClean="0"/>
              <a:t> is a list of transactions. Each list inside dataset represents one customer's basket.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TRANSACTION </a:t>
            </a:r>
            <a:r>
              <a:rPr lang="en-US" sz="2000" b="1" dirty="0" err="1" smtClean="0"/>
              <a:t>ENCODING:</a:t>
            </a:r>
            <a:r>
              <a:rPr lang="en-US" sz="2000" dirty="0" err="1" smtClean="0"/>
              <a:t>Converts</a:t>
            </a:r>
            <a:r>
              <a:rPr lang="en-US" sz="2000" dirty="0" smtClean="0"/>
              <a:t> the list of transactions into a </a:t>
            </a:r>
            <a:r>
              <a:rPr lang="en-US" sz="2000" b="1" dirty="0" smtClean="0"/>
              <a:t>binary matrix</a:t>
            </a:r>
            <a:r>
              <a:rPr lang="en-US" sz="2000" dirty="0" smtClean="0"/>
              <a:t>, where each row is a transaction and each column is an item (True if present, False otherwise).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 smtClean="0"/>
              <a:t>Frequent </a:t>
            </a:r>
            <a:r>
              <a:rPr lang="en-US" sz="2000" b="1" dirty="0" err="1" smtClean="0"/>
              <a:t>Itemset</a:t>
            </a:r>
            <a:r>
              <a:rPr lang="en-US" sz="2000" b="1" dirty="0" smtClean="0"/>
              <a:t> Mining with FP-Growth: </a:t>
            </a:r>
            <a:r>
              <a:rPr lang="en-US" sz="2000" b="1" dirty="0" err="1" smtClean="0"/>
              <a:t>fpgrowth</a:t>
            </a:r>
            <a:r>
              <a:rPr lang="en-US" sz="2000" dirty="0" smtClean="0"/>
              <a:t> finds item combinations (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) that appear together in at least </a:t>
            </a:r>
            <a:r>
              <a:rPr lang="en-US" sz="2000" b="1" dirty="0" smtClean="0"/>
              <a:t>60% of transactions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use_colnames</a:t>
            </a:r>
            <a:r>
              <a:rPr lang="en-US" sz="2000" dirty="0" smtClean="0"/>
              <a:t>=True keeps the item names instead of index numbers.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Association Rule Generation: </a:t>
            </a:r>
            <a:r>
              <a:rPr lang="en-US" sz="2000" dirty="0" smtClean="0"/>
              <a:t>Generates rules like: </a:t>
            </a:r>
            <a:r>
              <a:rPr lang="en-US" sz="2000" b="1" dirty="0" smtClean="0"/>
              <a:t>If A, then B</a:t>
            </a:r>
            <a:r>
              <a:rPr lang="en-US" sz="2000" dirty="0" smtClean="0"/>
              <a:t>, with metrics like:</a:t>
            </a:r>
          </a:p>
          <a:p>
            <a:pPr algn="just"/>
            <a:r>
              <a:rPr lang="en-US" sz="2000" b="1" dirty="0" smtClean="0"/>
              <a:t>Support</a:t>
            </a:r>
            <a:r>
              <a:rPr lang="en-US" sz="2000" dirty="0" smtClean="0"/>
              <a:t>: How often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appears.</a:t>
            </a:r>
          </a:p>
          <a:p>
            <a:pPr algn="just"/>
            <a:r>
              <a:rPr lang="en-US" sz="2000" b="1" dirty="0" smtClean="0"/>
              <a:t>Confidence</a:t>
            </a:r>
            <a:r>
              <a:rPr lang="en-US" sz="2000" dirty="0" smtClean="0"/>
              <a:t>: Probability of B given A.</a:t>
            </a:r>
          </a:p>
          <a:p>
            <a:pPr algn="just"/>
            <a:r>
              <a:rPr lang="en-US" sz="2000" b="1" dirty="0" smtClean="0"/>
              <a:t>Lift</a:t>
            </a:r>
            <a:r>
              <a:rPr lang="en-US" sz="2000" dirty="0" smtClean="0"/>
              <a:t>: How much more likely B is when A occurs, compared to random chance.</a:t>
            </a:r>
          </a:p>
          <a:p>
            <a:pPr algn="just"/>
            <a:r>
              <a:rPr lang="en-US" sz="2000" dirty="0" smtClean="0"/>
              <a:t>Then it replaces </a:t>
            </a:r>
            <a:r>
              <a:rPr lang="en-US" sz="2000" dirty="0" err="1" smtClean="0"/>
              <a:t>inf</a:t>
            </a:r>
            <a:r>
              <a:rPr lang="en-US" sz="2000" dirty="0" smtClean="0"/>
              <a:t>/-</a:t>
            </a:r>
            <a:r>
              <a:rPr lang="en-US" sz="2000" dirty="0" err="1" smtClean="0"/>
              <a:t>inf</a:t>
            </a:r>
            <a:r>
              <a:rPr lang="en-US" sz="2000" dirty="0" smtClean="0"/>
              <a:t> values with </a:t>
            </a:r>
            <a:r>
              <a:rPr lang="en-US" sz="2000" dirty="0" err="1" smtClean="0"/>
              <a:t>NaN</a:t>
            </a:r>
            <a:r>
              <a:rPr lang="en-US" sz="2000" dirty="0" smtClean="0"/>
              <a:t> and drops them.</a:t>
            </a:r>
          </a:p>
          <a:p>
            <a:pPr algn="just"/>
            <a:endParaRPr lang="en-US" sz="2000" b="1" dirty="0" smtClean="0"/>
          </a:p>
          <a:p>
            <a:pPr algn="just"/>
            <a:endParaRPr lang="en-US" sz="20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0066"/>
            <a:ext cx="121499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/>
              <a:t>String Conversion for Display: </a:t>
            </a:r>
            <a:r>
              <a:rPr lang="en-US" sz="2000" dirty="0" smtClean="0"/>
              <a:t>Converts </a:t>
            </a:r>
            <a:r>
              <a:rPr lang="en-US" sz="2000" dirty="0" err="1" smtClean="0"/>
              <a:t>frozensets</a:t>
            </a:r>
            <a:r>
              <a:rPr lang="en-US" sz="2000" dirty="0" smtClean="0"/>
              <a:t> (used to store 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) into readable comma-separated strings </a:t>
            </a:r>
          </a:p>
          <a:p>
            <a:pPr algn="just"/>
            <a:r>
              <a:rPr lang="en-US" sz="2000" dirty="0" smtClean="0"/>
              <a:t>for display and plotting.</a:t>
            </a:r>
          </a:p>
          <a:p>
            <a:pPr algn="just"/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565659"/>
            <a:ext cx="11820544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 smtClean="0"/>
              <a:t>1. </a:t>
            </a:r>
            <a:r>
              <a:rPr lang="en-US" sz="2000" b="1" dirty="0" smtClean="0"/>
              <a:t>Top 10 Frequent </a:t>
            </a:r>
            <a:r>
              <a:rPr lang="en-US" sz="2000" b="1" dirty="0" err="1" smtClean="0"/>
              <a:t>Itemsets</a:t>
            </a:r>
            <a:r>
              <a:rPr lang="en-US" sz="2000" b="1" dirty="0" smtClean="0"/>
              <a:t> (Bar Chart): </a:t>
            </a:r>
            <a:r>
              <a:rPr lang="en-US" sz="2000" dirty="0" smtClean="0"/>
              <a:t>Highlights the most </a:t>
            </a:r>
            <a:r>
              <a:rPr lang="en-US" sz="2000" b="1" dirty="0" smtClean="0"/>
              <a:t>commonly occurring item combinations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Helps identify which product sets are frequently bought together.</a:t>
            </a:r>
          </a:p>
          <a:p>
            <a:pPr algn="just"/>
            <a:r>
              <a:rPr lang="en-US" sz="2000" dirty="0" smtClean="0"/>
              <a:t>Useful in inventory management and marketing (e.g., bundle offers)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2. </a:t>
            </a:r>
            <a:r>
              <a:rPr lang="en-US" sz="2000" b="1" dirty="0" smtClean="0"/>
              <a:t>Support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Confidence (Scatter Plot): </a:t>
            </a:r>
            <a:r>
              <a:rPr lang="en-US" sz="2000" dirty="0" smtClean="0"/>
              <a:t>Shows the </a:t>
            </a:r>
            <a:r>
              <a:rPr lang="en-US" sz="2000" b="1" dirty="0" smtClean="0"/>
              <a:t>relationship between support and confidence</a:t>
            </a:r>
            <a:r>
              <a:rPr lang="en-US" sz="2000" dirty="0" smtClean="0"/>
              <a:t> for each rule.</a:t>
            </a:r>
          </a:p>
          <a:p>
            <a:pPr algn="just"/>
            <a:r>
              <a:rPr lang="en-US" sz="2000" dirty="0" smtClean="0"/>
              <a:t>Lift is visualized using size and color to show rule strength: High lift = stronger association.</a:t>
            </a:r>
          </a:p>
          <a:p>
            <a:pPr algn="just"/>
            <a:r>
              <a:rPr lang="en-US" sz="2000" dirty="0" smtClean="0"/>
              <a:t>Helps identify rules that are both </a:t>
            </a:r>
            <a:r>
              <a:rPr lang="en-US" sz="2000" b="1" dirty="0" smtClean="0"/>
              <a:t>frequent</a:t>
            </a:r>
            <a:r>
              <a:rPr lang="en-US" sz="2000" dirty="0" smtClean="0"/>
              <a:t> and </a:t>
            </a:r>
            <a:r>
              <a:rPr lang="en-US" sz="2000" b="1" dirty="0" smtClean="0"/>
              <a:t>reliable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dirty="0" smtClean="0"/>
              <a:t>3. </a:t>
            </a:r>
            <a:r>
              <a:rPr lang="en-US" sz="2000" b="1" dirty="0" err="1" smtClean="0"/>
              <a:t>Heatmap</a:t>
            </a:r>
            <a:r>
              <a:rPr lang="en-US" sz="2000" b="1" dirty="0" smtClean="0"/>
              <a:t> of Lift: </a:t>
            </a:r>
            <a:r>
              <a:rPr lang="en-US" sz="2000" dirty="0" smtClean="0"/>
              <a:t>Gives a </a:t>
            </a:r>
            <a:r>
              <a:rPr lang="en-US" sz="2000" b="1" dirty="0" smtClean="0"/>
              <a:t>matrix view of rule strength (lift)</a:t>
            </a:r>
            <a:r>
              <a:rPr lang="en-US" sz="2000" dirty="0" smtClean="0"/>
              <a:t> between items.</a:t>
            </a:r>
          </a:p>
          <a:p>
            <a:pPr algn="just"/>
            <a:r>
              <a:rPr lang="en-US" sz="2000" dirty="0" smtClean="0"/>
              <a:t>Makes it easy to </a:t>
            </a:r>
            <a:r>
              <a:rPr lang="en-US" sz="2000" b="1" dirty="0" smtClean="0"/>
              <a:t>spot strong associations</a:t>
            </a:r>
            <a:r>
              <a:rPr lang="en-US" sz="2000" dirty="0" smtClean="0"/>
              <a:t> between specific item pairs.</a:t>
            </a:r>
          </a:p>
          <a:p>
            <a:pPr algn="just"/>
            <a:r>
              <a:rPr lang="en-US" sz="2000" dirty="0" smtClean="0"/>
              <a:t>Helps in visualizing </a:t>
            </a:r>
            <a:r>
              <a:rPr lang="en-US" sz="2000" b="1" dirty="0" smtClean="0"/>
              <a:t>dense regions</a:t>
            </a:r>
            <a:r>
              <a:rPr lang="en-US" sz="2000" dirty="0" smtClean="0"/>
              <a:t> of strong rules.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4. </a:t>
            </a:r>
            <a:r>
              <a:rPr lang="en-US" sz="2000" b="1" dirty="0" smtClean="0"/>
              <a:t>Network Graph of Association Rules:</a:t>
            </a:r>
            <a:r>
              <a:rPr lang="en-US" sz="2000" dirty="0" smtClean="0"/>
              <a:t> Represents rules as a </a:t>
            </a:r>
            <a:r>
              <a:rPr lang="en-US" sz="2000" b="1" dirty="0" smtClean="0"/>
              <a:t>directed graph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smtClean="0"/>
              <a:t>Nodes = 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 Arrows = rules Labels = confidence</a:t>
            </a:r>
          </a:p>
          <a:p>
            <a:pPr algn="just"/>
            <a:r>
              <a:rPr lang="en-US" sz="2000" dirty="0" smtClean="0"/>
              <a:t>Visually shows </a:t>
            </a:r>
            <a:r>
              <a:rPr lang="en-US" sz="2000" b="1" dirty="0" smtClean="0"/>
              <a:t>how items influence one another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Helps find </a:t>
            </a:r>
            <a:r>
              <a:rPr lang="en-US" sz="2000" b="1" dirty="0" smtClean="0"/>
              <a:t>central or influential items</a:t>
            </a:r>
            <a:r>
              <a:rPr lang="en-US" sz="2000" dirty="0" smtClean="0"/>
              <a:t> in rule relationships (like "milk").</a:t>
            </a:r>
          </a:p>
          <a:p>
            <a:pPr algn="just"/>
            <a:endParaRPr lang="en-US" sz="2000" b="1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91821"/>
            <a:ext cx="417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VISUALISATIONS: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8859" y="330958"/>
          <a:ext cx="8040048" cy="1828800"/>
        </p:xfrm>
        <a:graphic>
          <a:graphicData uri="http://schemas.openxmlformats.org/drawingml/2006/table">
            <a:tbl>
              <a:tblPr/>
              <a:tblGrid>
                <a:gridCol w="4020024"/>
                <a:gridCol w="402002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Insight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Bar Chart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itemsets are most frequent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Scatter Plot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Which rules are strong and reliable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Heatmap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item pairs have the strongest lift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Network Graph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items are connected through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2388" y="4355363"/>
            <a:ext cx="8502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They together help convert raw rule data into </a:t>
            </a:r>
            <a:r>
              <a:rPr lang="en-US" sz="2000" b="1" dirty="0" smtClean="0"/>
              <a:t>actionable insights</a:t>
            </a:r>
            <a:r>
              <a:rPr lang="en-US" sz="2000" dirty="0" smtClean="0"/>
              <a:t> for things like:</a:t>
            </a:r>
          </a:p>
          <a:p>
            <a:pPr algn="just"/>
            <a:r>
              <a:rPr lang="en-US" sz="2000" dirty="0" smtClean="0"/>
              <a:t>Cross-selling</a:t>
            </a:r>
          </a:p>
          <a:p>
            <a:pPr algn="just"/>
            <a:r>
              <a:rPr lang="en-US" sz="2000" dirty="0" smtClean="0"/>
              <a:t>Shelf organization</a:t>
            </a:r>
          </a:p>
          <a:p>
            <a:pPr algn="just"/>
            <a:r>
              <a:rPr lang="en-US" sz="2000" dirty="0" smtClean="0"/>
              <a:t>Product recommendations</a:t>
            </a:r>
            <a:endParaRPr lang="en-US" sz="2000" dirty="0"/>
          </a:p>
        </p:txBody>
      </p:sp>
      <p:sp>
        <p:nvSpPr>
          <p:cNvPr id="23554" name="AutoShape 2" descr="Gener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Gener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1863" y="204195"/>
            <a:ext cx="2797790" cy="415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nstant Download Thank You PPT Template Pres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75" y="54592"/>
            <a:ext cx="11919045" cy="6704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7AC55DA-43FD-3631-34B1-3B930555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What is Market Basket Analysis?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2C56B5-3065-1245-4AC0-ADD189321F31}"/>
              </a:ext>
            </a:extLst>
          </p:cNvPr>
          <p:cNvSpPr txBox="1"/>
          <p:nvPr/>
        </p:nvSpPr>
        <p:spPr>
          <a:xfrm>
            <a:off x="969707" y="1690688"/>
            <a:ext cx="914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Market Basket Analysis(MBA) </a:t>
            </a:r>
            <a:r>
              <a:rPr lang="en-US" sz="2000" dirty="0"/>
              <a:t>is a data mining technique used by retailers to understand the purchase behavior of customers by discovering associations between different items that customers place in their shopping baskets.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DE4332-7E9F-DFAC-A13D-37DB09231F5E}"/>
              </a:ext>
            </a:extLst>
          </p:cNvPr>
          <p:cNvSpPr txBox="1"/>
          <p:nvPr/>
        </p:nvSpPr>
        <p:spPr>
          <a:xfrm>
            <a:off x="969707" y="3028890"/>
            <a:ext cx="10252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KEY CONCEPTS:</a:t>
            </a:r>
          </a:p>
          <a:p>
            <a:pPr algn="just"/>
            <a:r>
              <a:rPr lang="en-US" sz="2000" b="1" dirty="0"/>
              <a:t>Itemset</a:t>
            </a:r>
            <a:r>
              <a:rPr lang="en-US" sz="2000" dirty="0"/>
              <a:t>: A collection of one or more items.</a:t>
            </a:r>
          </a:p>
          <a:p>
            <a:pPr algn="just"/>
            <a:r>
              <a:rPr lang="en-US" sz="2000" b="1" dirty="0"/>
              <a:t>Support</a:t>
            </a:r>
            <a:r>
              <a:rPr lang="en-US" sz="2000" dirty="0"/>
              <a:t>: Frequency of an itemset appearing in the dataset.</a:t>
            </a:r>
          </a:p>
          <a:p>
            <a:pPr algn="just"/>
            <a:r>
              <a:rPr lang="en-US" sz="2000" dirty="0"/>
              <a:t>	support(A)=Transactions containing A/Total transactions.</a:t>
            </a:r>
          </a:p>
          <a:p>
            <a:pPr algn="just"/>
            <a:r>
              <a:rPr lang="en-US" sz="2000" b="1" dirty="0"/>
              <a:t>Confidence</a:t>
            </a:r>
            <a:r>
              <a:rPr lang="en-US" sz="2000" dirty="0"/>
              <a:t>: Likelihood that item B is bought when item A is bought.</a:t>
            </a:r>
          </a:p>
          <a:p>
            <a:pPr algn="just"/>
            <a:r>
              <a:rPr lang="en-US" sz="2000" dirty="0"/>
              <a:t>	Confidence(A-&gt;B)=Support(A U B)/Support(A)</a:t>
            </a:r>
          </a:p>
          <a:p>
            <a:pPr algn="just"/>
            <a:r>
              <a:rPr lang="en-US" sz="2000" b="1" dirty="0"/>
              <a:t>Lift</a:t>
            </a:r>
            <a:r>
              <a:rPr lang="en-US" sz="2000" dirty="0"/>
              <a:t>: Measures how much more likely B is bought when A is bought compared to B being bought independently.</a:t>
            </a:r>
          </a:p>
          <a:p>
            <a:pPr algn="just"/>
            <a:r>
              <a:rPr lang="en-US" sz="2000" dirty="0"/>
              <a:t>	Lift(A-&gt;B)=Confidence(A-&gt;B)/Support(B)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0094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21472-5395-BC34-B5D9-FDE4B51A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8DB2CB-C4C7-560A-717A-8C9CE5D9FDB9}"/>
              </a:ext>
            </a:extLst>
          </p:cNvPr>
          <p:cNvSpPr txBox="1"/>
          <p:nvPr/>
        </p:nvSpPr>
        <p:spPr>
          <a:xfrm>
            <a:off x="345032" y="1172839"/>
            <a:ext cx="7338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endParaRPr lang="en-US" sz="2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Retail</a:t>
            </a:r>
            <a:r>
              <a:rPr lang="en-US" sz="2000" dirty="0"/>
              <a:t>: Product placement, promotions, inventory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E-commerce</a:t>
            </a:r>
            <a:r>
              <a:rPr lang="en-US" sz="2000" dirty="0"/>
              <a:t>: Recommendation systems (“Customers who bought this also bought…”).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Banking</a:t>
            </a:r>
            <a:r>
              <a:rPr lang="en-US" sz="2000" dirty="0"/>
              <a:t>: Cross-selling financial products</a:t>
            </a:r>
          </a:p>
          <a:p>
            <a:pPr algn="just"/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0DA76C-9B25-AB7E-9FDE-9974204EE075}"/>
              </a:ext>
            </a:extLst>
          </p:cNvPr>
          <p:cNvSpPr txBox="1"/>
          <p:nvPr/>
        </p:nvSpPr>
        <p:spPr>
          <a:xfrm>
            <a:off x="374176" y="2876953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Popular Algorithms: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 err="1"/>
              <a:t>Apriori</a:t>
            </a:r>
            <a:r>
              <a:rPr lang="en-US" sz="2000" b="1" dirty="0"/>
              <a:t> Algorithm</a:t>
            </a:r>
            <a:r>
              <a:rPr lang="en-US" sz="2000" dirty="0"/>
              <a:t> – Generates frequent </a:t>
            </a:r>
            <a:r>
              <a:rPr lang="en-US" sz="2000" dirty="0" err="1"/>
              <a:t>itemsets</a:t>
            </a:r>
            <a:r>
              <a:rPr lang="en-US" sz="2000" dirty="0"/>
              <a:t> and rules by using support thresholds.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FP-Growth</a:t>
            </a:r>
            <a:r>
              <a:rPr lang="en-US" sz="2000" dirty="0"/>
              <a:t> – Uses a tree structure to find frequent </a:t>
            </a:r>
            <a:r>
              <a:rPr lang="en-US" sz="2000" dirty="0" err="1"/>
              <a:t>itemsets</a:t>
            </a:r>
            <a:r>
              <a:rPr lang="en-US" sz="2000" dirty="0"/>
              <a:t> more efficiently.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Eclat</a:t>
            </a:r>
            <a:r>
              <a:rPr lang="en-US" sz="2000" dirty="0"/>
              <a:t> – Uses vertical data format for faster itemset mining.</a:t>
            </a:r>
            <a:endParaRPr lang="en-US" sz="4400" dirty="0"/>
          </a:p>
          <a:p>
            <a:pPr algn="just"/>
            <a:endParaRPr lang="en-IN" sz="4800" dirty="0"/>
          </a:p>
        </p:txBody>
      </p:sp>
      <p:pic>
        <p:nvPicPr>
          <p:cNvPr id="4098" name="Picture 2" descr="How to Perform Market Basket Analysis – 365 Data Sc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0293" y="1268820"/>
            <a:ext cx="3916907" cy="4258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66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363BC4-B2D5-62EF-4B9E-21080433835E}"/>
              </a:ext>
            </a:extLst>
          </p:cNvPr>
          <p:cNvSpPr txBox="1"/>
          <p:nvPr/>
        </p:nvSpPr>
        <p:spPr>
          <a:xfrm>
            <a:off x="320884" y="258902"/>
            <a:ext cx="82089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sz="2000" b="1" dirty="0"/>
              <a:t> 1. </a:t>
            </a:r>
            <a:r>
              <a:rPr lang="en-IN" sz="2000" b="1" u="sng" dirty="0" err="1"/>
              <a:t>Apriori</a:t>
            </a:r>
            <a:r>
              <a:rPr lang="en-IN" sz="2000" b="1" u="sng" dirty="0"/>
              <a:t> Algorithm</a:t>
            </a:r>
          </a:p>
          <a:p>
            <a:pPr algn="just">
              <a:buNone/>
            </a:pPr>
            <a:r>
              <a:rPr lang="en-IN" sz="2000" b="1" dirty="0"/>
              <a:t> Key Idea: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/>
              <a:t>Uses a </a:t>
            </a:r>
            <a:r>
              <a:rPr lang="en-IN" sz="2000" b="1" dirty="0"/>
              <a:t>bottom-up approach</a:t>
            </a:r>
            <a:r>
              <a:rPr lang="en-IN" sz="2000" dirty="0"/>
              <a:t> (starts from single items, expands to larger sets).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Generates candidate </a:t>
            </a:r>
            <a:r>
              <a:rPr lang="en-IN" sz="2000" b="1" dirty="0" err="1"/>
              <a:t>itemsets</a:t>
            </a:r>
            <a:r>
              <a:rPr lang="en-IN" sz="2000" dirty="0"/>
              <a:t>, then filters them using support threshold.</a:t>
            </a:r>
          </a:p>
          <a:p>
            <a:pPr algn="just">
              <a:buNone/>
            </a:pPr>
            <a:r>
              <a:rPr lang="en-IN" sz="2000" b="1" dirty="0"/>
              <a:t> Pros: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/>
              <a:t>Simple and easy to implement.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/>
              <a:t>Useful for small to medium datasets.</a:t>
            </a:r>
          </a:p>
          <a:p>
            <a:pPr algn="just">
              <a:buNone/>
            </a:pPr>
            <a:r>
              <a:rPr lang="en-IN" sz="2000" b="1" dirty="0"/>
              <a:t> Cons: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/>
              <a:t>Generates many candidates → </a:t>
            </a:r>
            <a:r>
              <a:rPr lang="en-IN" sz="2000" b="1" dirty="0"/>
              <a:t>slow</a:t>
            </a:r>
            <a:r>
              <a:rPr lang="en-IN" sz="2000" dirty="0"/>
              <a:t> on large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/>
              <a:t>Needs multiple database scans.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F2AB34-185D-4C39-1A67-0D4EA3FDCC58}"/>
              </a:ext>
            </a:extLst>
          </p:cNvPr>
          <p:cNvSpPr txBox="1"/>
          <p:nvPr/>
        </p:nvSpPr>
        <p:spPr>
          <a:xfrm>
            <a:off x="277504" y="3775562"/>
            <a:ext cx="72970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1" dirty="0"/>
              <a:t> 2. </a:t>
            </a:r>
            <a:r>
              <a:rPr lang="en-US" sz="2000" b="1" u="sng" dirty="0"/>
              <a:t>FP-Growth (Frequent Pattern Growth)</a:t>
            </a:r>
          </a:p>
          <a:p>
            <a:pPr algn="just">
              <a:buNone/>
            </a:pPr>
            <a:r>
              <a:rPr lang="en-US" sz="2000" b="1" dirty="0"/>
              <a:t> Key Idea: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Builds a </a:t>
            </a:r>
            <a:r>
              <a:rPr lang="en-US" sz="2000" b="1" dirty="0"/>
              <a:t>compact tree structure (FP-tree)</a:t>
            </a:r>
            <a:r>
              <a:rPr lang="en-US" sz="2000" dirty="0"/>
              <a:t> instead of generating candidates.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Uses recursive pattern mining from the FP-tree.</a:t>
            </a:r>
          </a:p>
          <a:p>
            <a:pPr algn="just">
              <a:buNone/>
            </a:pPr>
            <a:r>
              <a:rPr lang="en-US" sz="2000" b="1" dirty="0"/>
              <a:t> Pros: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Faster</a:t>
            </a:r>
            <a:r>
              <a:rPr lang="en-US" sz="2000" dirty="0"/>
              <a:t> than </a:t>
            </a:r>
            <a:r>
              <a:rPr lang="en-US" sz="2000" dirty="0" err="1"/>
              <a:t>Apriori</a:t>
            </a:r>
            <a:r>
              <a:rPr lang="en-US" sz="2000" dirty="0"/>
              <a:t> for large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Needs only </a:t>
            </a:r>
            <a:r>
              <a:rPr lang="en-US" sz="2000" b="1" dirty="0"/>
              <a:t>two database scans</a:t>
            </a:r>
            <a:r>
              <a:rPr lang="en-US" sz="2000" dirty="0"/>
              <a:t>.</a:t>
            </a:r>
          </a:p>
          <a:p>
            <a:pPr algn="just">
              <a:buNone/>
            </a:pPr>
            <a:r>
              <a:rPr lang="en-US" sz="2000" b="1" dirty="0"/>
              <a:t> Cons: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Tree structure is complex to implement manually.</a:t>
            </a:r>
          </a:p>
        </p:txBody>
      </p:sp>
      <p:pic>
        <p:nvPicPr>
          <p:cNvPr id="3074" name="Picture 2" descr="Understanding the Apriori Algorithm in Market Basket Analysis | by Ajeeth | 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6328" y="591966"/>
            <a:ext cx="3159219" cy="2915508"/>
          </a:xfrm>
          <a:prstGeom prst="rect">
            <a:avLst/>
          </a:prstGeom>
          <a:noFill/>
        </p:spPr>
      </p:pic>
      <p:pic>
        <p:nvPicPr>
          <p:cNvPr id="3076" name="Picture 4" descr="Optimization of FP-Growth algorithm based on cloud computing and computer  big data | International Journal of System Assurance Engineering and  Manage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1918" y="4081279"/>
            <a:ext cx="4237250" cy="2288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225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4335C7-8668-5748-A544-0896A8462BF0}"/>
              </a:ext>
            </a:extLst>
          </p:cNvPr>
          <p:cNvSpPr txBox="1"/>
          <p:nvPr/>
        </p:nvSpPr>
        <p:spPr>
          <a:xfrm>
            <a:off x="533400" y="735096"/>
            <a:ext cx="108095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1" dirty="0"/>
              <a:t>3</a:t>
            </a:r>
            <a:r>
              <a:rPr lang="en-US" sz="2000" b="1" u="sng" dirty="0"/>
              <a:t>. ECLAT (Equivalence Class Transformation)</a:t>
            </a:r>
          </a:p>
          <a:p>
            <a:pPr algn="just">
              <a:buNone/>
            </a:pPr>
            <a:r>
              <a:rPr lang="en-US" sz="2000" b="1" dirty="0"/>
              <a:t> Key Idea: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b="1" dirty="0"/>
              <a:t>vertical data format</a:t>
            </a:r>
            <a:r>
              <a:rPr lang="en-US" sz="2000" dirty="0"/>
              <a:t> (item → transaction ID list).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Finds frequent </a:t>
            </a:r>
            <a:r>
              <a:rPr lang="en-US" sz="2000" dirty="0" err="1"/>
              <a:t>itemsets</a:t>
            </a:r>
            <a:r>
              <a:rPr lang="en-US" sz="2000" dirty="0"/>
              <a:t> using </a:t>
            </a:r>
            <a:r>
              <a:rPr lang="en-US" sz="2000" b="1" dirty="0"/>
              <a:t>intersection</a:t>
            </a:r>
            <a:r>
              <a:rPr lang="en-US" sz="2000" dirty="0"/>
              <a:t> of transaction IDs.</a:t>
            </a:r>
          </a:p>
          <a:p>
            <a:pPr algn="just">
              <a:buNone/>
            </a:pPr>
            <a:r>
              <a:rPr lang="en-US" sz="2000" b="1" dirty="0"/>
              <a:t> Pros: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Efficient for datasets with </a:t>
            </a:r>
            <a:r>
              <a:rPr lang="en-US" sz="2000" b="1" dirty="0"/>
              <a:t>many frequent </a:t>
            </a:r>
            <a:r>
              <a:rPr lang="en-US" sz="2000" b="1" dirty="0" err="1"/>
              <a:t>itemsets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Performs well when transactions are </a:t>
            </a:r>
            <a:r>
              <a:rPr lang="en-US" sz="2000" b="1" dirty="0"/>
              <a:t>short but numerous</a:t>
            </a:r>
            <a:r>
              <a:rPr lang="en-US" sz="2000" dirty="0"/>
              <a:t>.</a:t>
            </a:r>
          </a:p>
          <a:p>
            <a:pPr algn="just">
              <a:buNone/>
            </a:pPr>
            <a:r>
              <a:rPr lang="en-US" sz="2000" b="1" dirty="0"/>
              <a:t> Cons: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Uses more memory due to TID-lists.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Less popular, limited library support.</a:t>
            </a:r>
          </a:p>
        </p:txBody>
      </p:sp>
      <p:sp>
        <p:nvSpPr>
          <p:cNvPr id="2050" name="AutoShape 2" descr="The flowchart ofÉclatof´ofÉclat algorith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The-flowchart-ofEclatof-ofEclat-algorith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446" y="81888"/>
            <a:ext cx="3598307" cy="66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1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1809E-4DFE-ECE3-8BE8-BFDD42B4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Table:</a:t>
            </a:r>
            <a:endParaRPr lang="en-I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87CA31-C6E1-002D-F705-43AA4D96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8643156"/>
              </p:ext>
            </p:extLst>
          </p:nvPr>
        </p:nvGraphicFramePr>
        <p:xfrm>
          <a:off x="838200" y="2858294"/>
          <a:ext cx="10515600" cy="228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429760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6468029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8913820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6007269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261630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Candidate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Best 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92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Apriori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Horizontal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Slower on big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Simple cases,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170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FP-Growth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FP-Tree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Large transactional 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99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ECLAT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Vertical (TID-list)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Dense 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433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7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0"/>
            <a:ext cx="10515600" cy="1325563"/>
          </a:xfrm>
        </p:spPr>
        <p:txBody>
          <a:bodyPr/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364" y="905378"/>
            <a:ext cx="5397139" cy="572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2344005" y="3429000"/>
            <a:ext cx="6858001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3148" y="996286"/>
            <a:ext cx="5978608" cy="551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845" y="450376"/>
            <a:ext cx="5967444" cy="592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2630608" y="3429000"/>
            <a:ext cx="6858001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012" y="177288"/>
            <a:ext cx="5581933" cy="633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88"/>
            <a:ext cx="4681182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7881" y="204717"/>
            <a:ext cx="39624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1694309"/>
            <a:ext cx="3962400" cy="28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820</Words>
  <Application>Microsoft Office PowerPoint</Application>
  <PresentationFormat>Custom</PresentationFormat>
  <Paragraphs>133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Market Basket Analysis</vt:lpstr>
      <vt:lpstr>What is Market Basket Analysis?</vt:lpstr>
      <vt:lpstr>Applications:</vt:lpstr>
      <vt:lpstr>Slide 4</vt:lpstr>
      <vt:lpstr>Slide 5</vt:lpstr>
      <vt:lpstr>Comparison Table:</vt:lpstr>
      <vt:lpstr>Source Code: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Priyanka G</dc:creator>
  <cp:lastModifiedBy>Sanjana</cp:lastModifiedBy>
  <cp:revision>17</cp:revision>
  <dcterms:created xsi:type="dcterms:W3CDTF">2025-05-19T10:31:02Z</dcterms:created>
  <dcterms:modified xsi:type="dcterms:W3CDTF">2025-08-17T07:02:56Z</dcterms:modified>
</cp:coreProperties>
</file>