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comments/comment1.xml" ContentType="application/vnd.openxmlformats-officedocument.presentationml.comment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commentAuthors.xml" ContentType="application/vnd.openxmlformats-officedocument.presentationml.commentAuthors+xml"/>
  <Override PartName="/ppt/media/image1.png" ContentType="image/png"/>
  <Override PartName="/ppt/media/image2.png" ContentType="image/png"/>
  <Override PartName="/ppt/media/image3.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7559675" cy="10691812"/>
</p:presentation>
</file>

<file path=ppt/commentAuthors.xml><?xml version="1.0" encoding="utf-8"?>
<p:cmAuthorLst xmlns:p="http://schemas.openxmlformats.org/presentationml/2006/main">
  <p:cmAuthor id="0" name="Sucharitha Gowda" initials="SG"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commentAuthors" Target="commentAuthors.xml"/>
</Relationships>
</file>

<file path=ppt/comments/comment1.xml><?xml version="1.0" encoding="utf-8"?>
<p:cmLst xmlns:p="http://schemas.openxmlformats.org/presentationml/2006/main">
  <p:cm authorId="0" dt="2021-10-22T19:35:31.997000000" idx="1">
    <p:pos x="6838" y="2159"/>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B35D5D95-F8CC-486D-8C63-14A8BFB36868}" type="datetime">
              <a:rPr b="0" lang="en-IN" sz="1200" spc="-1" strike="noStrike">
                <a:solidFill>
                  <a:srgbClr val="8b8b8b"/>
                </a:solidFill>
                <a:latin typeface="Calibri"/>
              </a:rPr>
              <a:t>24/03/22</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F86B22C-5ACB-4CA1-8283-5D2B605DDB16}"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BA6B3AFA-6E04-46F1-A761-3A4D67FB0AC0}" type="datetime">
              <a:rPr b="0" lang="en-IN" sz="1200" spc="-1" strike="noStrike">
                <a:solidFill>
                  <a:srgbClr val="8b8b8b"/>
                </a:solidFill>
                <a:latin typeface="Calibri"/>
              </a:rPr>
              <a:t>24/03/22</a:t>
            </a:fld>
            <a:endParaRPr b="0" lang="en-IN" sz="1200" spc="-1" strike="noStrike">
              <a:latin typeface="Times New Roman"/>
            </a:endParaRPr>
          </a:p>
        </p:txBody>
      </p:sp>
      <p:sp>
        <p:nvSpPr>
          <p:cNvPr id="42"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3"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420DEE98-3BC8-4EC2-9C82-2DC7C0CD4FA5}" type="slidenum">
              <a:rPr b="0" lang="en-IN" sz="1200" spc="-1" strike="noStrike">
                <a:solidFill>
                  <a:srgbClr val="8b8b8b"/>
                </a:solidFill>
                <a:latin typeface="Calibri"/>
              </a:rPr>
              <a:t>&lt;number&gt;</a:t>
            </a:fld>
            <a:endParaRPr b="0" lang="en-IN" sz="12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9F587A57-A05A-41AA-9DEC-2A7D72E5787B}" type="datetime">
              <a:rPr b="0" lang="en-IN" sz="1200" spc="-1" strike="noStrike">
                <a:solidFill>
                  <a:srgbClr val="8b8b8b"/>
                </a:solidFill>
                <a:latin typeface="Calibri"/>
              </a:rPr>
              <a:t>24/03/22</a:t>
            </a:fld>
            <a:endParaRPr b="0" lang="en-IN" sz="1200" spc="-1" strike="noStrike">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4F7A89A1-6FCE-4617-9C0D-114ECAAC2322}" type="slidenum">
              <a:rPr b="0" lang="en-IN" sz="1200" spc="-1" strike="noStrike">
                <a:solidFill>
                  <a:srgbClr val="8b8b8b"/>
                </a:solidFill>
                <a:latin typeface="Calibri"/>
              </a:rPr>
              <a:t>&lt;number&gt;</a:t>
            </a:fld>
            <a:endParaRPr b="0" lang="en-IN" sz="12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523880" y="1122480"/>
            <a:ext cx="9143640" cy="2387160"/>
          </a:xfrm>
          <a:prstGeom prst="rect">
            <a:avLst/>
          </a:prstGeom>
          <a:noFill/>
          <a:ln w="0">
            <a:noFill/>
          </a:ln>
        </p:spPr>
        <p:txBody>
          <a:bodyPr anchor="b">
            <a:noAutofit/>
          </a:bodyPr>
          <a:p>
            <a:pPr algn="ctr">
              <a:lnSpc>
                <a:spcPct val="90000"/>
              </a:lnSpc>
            </a:pPr>
            <a:r>
              <a:rPr b="0" lang="en-US" sz="6000" spc="-1" strike="noStrike">
                <a:solidFill>
                  <a:srgbClr val="000000"/>
                </a:solidFill>
                <a:latin typeface="Times New Roman"/>
              </a:rPr>
              <a:t>FLIGHT PRICE PREDICTION PROJECT</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385360" y="1616400"/>
            <a:ext cx="6095520" cy="4203720"/>
          </a:xfrm>
          <a:prstGeom prst="rect">
            <a:avLst/>
          </a:prstGeom>
          <a:noFill/>
          <a:ln w="0">
            <a:noFill/>
          </a:ln>
        </p:spPr>
        <p:style>
          <a:lnRef idx="0"/>
          <a:fillRef idx="0"/>
          <a:effectRef idx="0"/>
          <a:fontRef idx="minor"/>
        </p:style>
        <p:txBody>
          <a:bodyPr lIns="90000" rIns="90000" tIns="45000" bIns="45000">
            <a:spAutoFit/>
          </a:bodyPr>
          <a:p>
            <a:pPr>
              <a:lnSpc>
                <a:spcPct val="107000"/>
              </a:lnSpc>
              <a:spcAft>
                <a:spcPts val="799"/>
              </a:spcAft>
            </a:pPr>
            <a:r>
              <a:rPr b="0" lang="en-IN" sz="2800" spc="-1" strike="noStrike">
                <a:solidFill>
                  <a:srgbClr val="24292e"/>
                </a:solidFill>
                <a:latin typeface="Times New Roman"/>
                <a:ea typeface="Times New Roman"/>
              </a:rPr>
              <a:t>Building machine learning model</a:t>
            </a:r>
            <a:r>
              <a:rPr b="0" lang="en-IN" sz="2400" spc="-1" strike="noStrike">
                <a:solidFill>
                  <a:srgbClr val="24292e"/>
                </a:solidFill>
                <a:latin typeface="Times New Roman"/>
                <a:ea typeface="Times New Roman"/>
              </a:rPr>
              <a:t>:</a:t>
            </a:r>
            <a:endParaRPr b="0" lang="en-IN" sz="2400" spc="-1" strike="noStrike">
              <a:latin typeface="Arial"/>
            </a:endParaRPr>
          </a:p>
          <a:p>
            <a:pPr>
              <a:lnSpc>
                <a:spcPct val="107000"/>
              </a:lnSpc>
              <a:spcAft>
                <a:spcPts val="799"/>
              </a:spcAft>
            </a:pPr>
            <a:r>
              <a:rPr b="0" lang="en-IN" sz="1600" spc="-1" strike="noStrike">
                <a:solidFill>
                  <a:srgbClr val="24292e"/>
                </a:solidFill>
                <a:latin typeface="Times New Roman"/>
                <a:ea typeface="Times New Roman"/>
              </a:rPr>
              <a:t> </a:t>
            </a:r>
            <a:endParaRPr b="0" lang="en-IN" sz="1600" spc="-1" strike="noStrike">
              <a:latin typeface="Arial"/>
            </a:endParaRPr>
          </a:p>
          <a:p>
            <a:pPr>
              <a:lnSpc>
                <a:spcPct val="107000"/>
              </a:lnSpc>
              <a:spcAft>
                <a:spcPts val="499"/>
              </a:spcAft>
            </a:pPr>
            <a:r>
              <a:rPr b="0" lang="en-IN" sz="2400" spc="-7" strike="noStrike">
                <a:solidFill>
                  <a:srgbClr val="292929"/>
                </a:solidFill>
                <a:latin typeface="Times New Roman"/>
                <a:ea typeface="Calibri"/>
              </a:rPr>
              <a:t>As the dataset is imbalance, use cross validation when training the models, and each baseline model performance can be tabulated.</a:t>
            </a:r>
            <a:endParaRPr b="0" lang="en-IN" sz="2400" spc="-1" strike="noStrike">
              <a:latin typeface="Arial"/>
            </a:endParaRPr>
          </a:p>
          <a:p>
            <a:pPr>
              <a:lnSpc>
                <a:spcPct val="107000"/>
              </a:lnSpc>
              <a:spcAft>
                <a:spcPts val="799"/>
              </a:spcAft>
            </a:pPr>
            <a:r>
              <a:rPr b="0" lang="en-IN" sz="2400" spc="-1" strike="noStrike">
                <a:solidFill>
                  <a:srgbClr val="24292e"/>
                </a:solidFill>
                <a:latin typeface="Times New Roman"/>
                <a:ea typeface="Calibri"/>
              </a:rPr>
              <a:t>The model will be cross-validated using a 10-fold cross validation method returning the average accuracy. This method will be applied at every modelling step, to ensure that the model is not biased by the training set split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2724480" y="729000"/>
            <a:ext cx="6095520" cy="521100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US" sz="2400" spc="-1" strike="noStrike">
                <a:solidFill>
                  <a:srgbClr val="292929"/>
                </a:solidFill>
                <a:latin typeface="Times New Roman"/>
                <a:ea typeface="Times New Roman"/>
              </a:rPr>
              <a:t>According to the Regression report the accuracy of the model is 99% however  positive cases. The RandomForestRegressor is providing excellent results, however the purpose of the problem is to identify employees that are likely to leave. This is the reason that recall then becomes a very important measure.</a:t>
            </a:r>
            <a:endParaRPr b="0" lang="en-IN" sz="2400" spc="-1" strike="noStrike">
              <a:latin typeface="Arial"/>
            </a:endParaRPr>
          </a:p>
          <a:p>
            <a:pPr>
              <a:lnSpc>
                <a:spcPct val="100000"/>
              </a:lnSpc>
              <a:tabLst>
                <a:tab algn="l" pos="0"/>
              </a:tabLst>
            </a:pPr>
            <a:r>
              <a:rPr b="0" lang="en-US" sz="2400" spc="-1" strike="noStrike">
                <a:solidFill>
                  <a:srgbClr val="292929"/>
                </a:solidFill>
                <a:latin typeface="Times New Roman"/>
                <a:ea typeface="Times New Roman"/>
              </a:rPr>
              <a:t>Recall measures the fraction of values that are identified correctly. Decision Tree Regression has emerged as the final </a:t>
            </a:r>
            <a:endParaRPr b="0" lang="en-IN" sz="2400" spc="-1" strike="noStrike">
              <a:latin typeface="Arial"/>
            </a:endParaRPr>
          </a:p>
          <a:p>
            <a:pPr>
              <a:lnSpc>
                <a:spcPct val="100000"/>
              </a:lnSpc>
              <a:tabLst>
                <a:tab algn="l" pos="0"/>
              </a:tabLst>
            </a:pPr>
            <a:r>
              <a:rPr b="0" lang="en-US" sz="2400" spc="-1" strike="noStrike">
                <a:solidFill>
                  <a:srgbClr val="292929"/>
                </a:solidFill>
                <a:latin typeface="Times New Roman"/>
                <a:ea typeface="Times New Roman"/>
              </a:rPr>
              <a:t>winning model with 99% and highest </a:t>
            </a:r>
            <a:r>
              <a:rPr b="1" lang="en-US" sz="2400" spc="-1" strike="noStrike">
                <a:solidFill>
                  <a:srgbClr val="292929"/>
                </a:solidFill>
                <a:latin typeface="Times New Roman"/>
                <a:ea typeface="Times New Roman"/>
              </a:rPr>
              <a:t>99%</a:t>
            </a:r>
            <a:r>
              <a:rPr b="0" lang="en-US" sz="2400" spc="-1" strike="noStrike">
                <a:solidFill>
                  <a:srgbClr val="292929"/>
                </a:solidFill>
                <a:latin typeface="Times New Roman"/>
                <a:ea typeface="Times New Roman"/>
              </a:rPr>
              <a:t>. This could be the highest possible score achieved with the inherent limitations in the dataset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048120" y="2320200"/>
            <a:ext cx="6095520" cy="2834640"/>
          </a:xfrm>
          <a:prstGeom prst="rect">
            <a:avLst/>
          </a:prstGeom>
          <a:noFill/>
          <a:ln w="0">
            <a:noFill/>
          </a:ln>
        </p:spPr>
        <p:style>
          <a:lnRef idx="0"/>
          <a:fillRef idx="0"/>
          <a:effectRef idx="0"/>
          <a:fontRef idx="minor"/>
        </p:style>
        <p:txBody>
          <a:bodyPr lIns="90000" rIns="90000" tIns="45000" bIns="45000">
            <a:spAutoFit/>
          </a:bodyPr>
          <a:p>
            <a:pPr>
              <a:lnSpc>
                <a:spcPts val="2401"/>
              </a:lnSpc>
              <a:spcBef>
                <a:spcPts val="1029"/>
              </a:spcBef>
              <a:spcAft>
                <a:spcPts val="799"/>
              </a:spcAft>
            </a:pPr>
            <a:r>
              <a:rPr b="0" lang="en-IN" sz="2400" spc="-7" strike="noStrike">
                <a:solidFill>
                  <a:srgbClr val="292929"/>
                </a:solidFill>
                <a:latin typeface="Times New Roman"/>
                <a:ea typeface="Times New Roman"/>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b="0" lang="en-IN" sz="1800" spc="-7" strike="noStrike">
                <a:solidFill>
                  <a:srgbClr val="292929"/>
                </a:solidFill>
                <a:latin typeface="Times New Roman"/>
                <a:ea typeface="Times New Roman"/>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048120" y="720000"/>
            <a:ext cx="6095520" cy="5211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rPr>
              <a:t>A Decision Tree is an ensemble technique capable of performing both regression and</a:t>
            </a:r>
            <a:endParaRPr b="0" lang="en-IN" sz="2400" spc="-1" strike="noStrike">
              <a:latin typeface="Arial"/>
            </a:endParaRPr>
          </a:p>
          <a:p>
            <a:pPr>
              <a:lnSpc>
                <a:spcPct val="100000"/>
              </a:lnSpc>
            </a:pPr>
            <a:r>
              <a:rPr b="0" lang="en-US" sz="2400" spc="-1" strike="noStrike">
                <a:solidFill>
                  <a:srgbClr val="000000"/>
                </a:solidFill>
                <a:latin typeface="Times New Roman"/>
              </a:rPr>
              <a:t>classification tasks with the use of multiple decision trees and a technique</a:t>
            </a:r>
            <a:endParaRPr b="0" lang="en-IN" sz="2400" spc="-1" strike="noStrike">
              <a:latin typeface="Arial"/>
            </a:endParaRPr>
          </a:p>
          <a:p>
            <a:pPr>
              <a:lnSpc>
                <a:spcPct val="100000"/>
              </a:lnSpc>
            </a:pPr>
            <a:r>
              <a:rPr b="0" lang="en-US" sz="2400" spc="-1" strike="noStrike">
                <a:solidFill>
                  <a:srgbClr val="000000"/>
                </a:solidFill>
                <a:latin typeface="Times New Roman"/>
              </a:rPr>
              <a:t>called Bootstrap Aggregation, commonly known as bagging</a:t>
            </a:r>
            <a:endParaRPr b="0" lang="en-IN" sz="2400" spc="-1" strike="noStrike">
              <a:latin typeface="Arial"/>
            </a:endParaRPr>
          </a:p>
          <a:p>
            <a:pPr>
              <a:lnSpc>
                <a:spcPct val="100000"/>
              </a:lnSpc>
            </a:pPr>
            <a:r>
              <a:rPr b="0" lang="en-US" sz="2400" spc="-1" strike="noStrike">
                <a:solidFill>
                  <a:srgbClr val="000000"/>
                </a:solidFill>
                <a:latin typeface="Times New Roman"/>
              </a:rPr>
              <a:t>Bagging, in the Random Forest method, involves training each decision tree on a</a:t>
            </a:r>
            <a:endParaRPr b="0" lang="en-IN" sz="2400" spc="-1" strike="noStrike">
              <a:latin typeface="Arial"/>
            </a:endParaRPr>
          </a:p>
          <a:p>
            <a:pPr>
              <a:lnSpc>
                <a:spcPct val="100000"/>
              </a:lnSpc>
            </a:pPr>
            <a:r>
              <a:rPr b="0" lang="en-US" sz="2400" spc="-1" strike="noStrike">
                <a:solidFill>
                  <a:srgbClr val="000000"/>
                </a:solidFill>
                <a:latin typeface="Times New Roman"/>
              </a:rPr>
              <a:t>different data sample where sampling is done with replacement.</a:t>
            </a:r>
            <a:endParaRPr b="0" lang="en-IN" sz="2400" spc="-1" strike="noStrike">
              <a:latin typeface="Arial"/>
            </a:endParaRPr>
          </a:p>
          <a:p>
            <a:pPr>
              <a:lnSpc>
                <a:spcPct val="100000"/>
              </a:lnSpc>
            </a:pPr>
            <a:r>
              <a:rPr b="0" lang="en-US" sz="2400" spc="-1" strike="noStrike">
                <a:solidFill>
                  <a:srgbClr val="000000"/>
                </a:solidFill>
                <a:latin typeface="Times New Roman"/>
              </a:rPr>
              <a:t>The basic idea behind this is to combine multiple decision trees in determining the</a:t>
            </a:r>
            <a:endParaRPr b="0" lang="en-IN" sz="2400" spc="-1" strike="noStrike">
              <a:latin typeface="Arial"/>
            </a:endParaRPr>
          </a:p>
          <a:p>
            <a:pPr>
              <a:lnSpc>
                <a:spcPct val="100000"/>
              </a:lnSpc>
            </a:pPr>
            <a:r>
              <a:rPr b="0" lang="en-US" sz="2400" spc="-1" strike="noStrike">
                <a:solidFill>
                  <a:srgbClr val="000000"/>
                </a:solidFill>
                <a:latin typeface="Times New Roman"/>
              </a:rPr>
              <a:t>final output rather than relying on individual Decision Tree regressor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904480" y="483120"/>
            <a:ext cx="6095520" cy="5636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4c4c4c"/>
                </a:solidFill>
                <a:latin typeface="Times New Roman"/>
              </a:rPr>
              <a:t>CONCLUSION</a:t>
            </a:r>
            <a:endParaRPr b="0" lang="en-IN" sz="2800" spc="-1" strike="noStrike">
              <a:latin typeface="Arial"/>
            </a:endParaRPr>
          </a:p>
          <a:p>
            <a:pPr>
              <a:lnSpc>
                <a:spcPct val="100000"/>
              </a:lnSpc>
            </a:pPr>
            <a:r>
              <a:rPr b="0" lang="en-US" sz="2400" spc="-1" strike="noStrike">
                <a:solidFill>
                  <a:srgbClr val="4c4c4c"/>
                </a:solidFill>
                <a:latin typeface="Times New Roman"/>
              </a:rPr>
              <a:t>The type of recommendation engine built in this study is called content-based filtering because it uses only intrinsic and spatial features engineered for prediction. This type of recommendation needs a training set that would be too large to generate manually.</a:t>
            </a:r>
            <a:endParaRPr b="0" lang="en-IN" sz="2400" spc="-1" strike="noStrike">
              <a:latin typeface="Arial"/>
            </a:endParaRPr>
          </a:p>
          <a:p>
            <a:pPr>
              <a:lnSpc>
                <a:spcPct val="100000"/>
              </a:lnSpc>
            </a:pPr>
            <a:r>
              <a:rPr b="0" lang="en-US" sz="2400" spc="-1" strike="noStrike">
                <a:solidFill>
                  <a:srgbClr val="4c4c4c"/>
                </a:solidFill>
                <a:latin typeface="Times New Roman"/>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b="0" lang="en-US" sz="1800" spc="-1" strike="noStrike">
                <a:solidFill>
                  <a:srgbClr val="4c4c4c"/>
                </a:solidFill>
                <a:latin typeface="Times New Roman"/>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279520" y="1397520"/>
            <a:ext cx="6095520" cy="3443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333333"/>
                </a:solidFill>
                <a:latin typeface="Lato"/>
              </a:rPr>
              <a:t> </a:t>
            </a:r>
            <a:r>
              <a:rPr b="0" lang="en-US" sz="2800" spc="-1" strike="noStrike">
                <a:solidFill>
                  <a:srgbClr val="333333"/>
                </a:solidFill>
                <a:latin typeface="Times New Roman"/>
              </a:rPr>
              <a:t>ABSTRACT</a:t>
            </a:r>
            <a:endParaRPr b="0" lang="en-IN" sz="2800" spc="-1" strike="noStrike">
              <a:latin typeface="Arial"/>
            </a:endParaRPr>
          </a:p>
          <a:p>
            <a:pPr>
              <a:lnSpc>
                <a:spcPct val="100000"/>
              </a:lnSpc>
            </a:pPr>
            <a:r>
              <a:rPr b="0" lang="en-US" sz="2400" spc="-1" strike="noStrike">
                <a:solidFill>
                  <a:srgbClr val="333333"/>
                </a:solidFill>
                <a:latin typeface="Times New Roman"/>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2928600" y="2197440"/>
            <a:ext cx="6095520" cy="3443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92929"/>
                </a:solidFill>
                <a:latin typeface="Times New Roman"/>
              </a:rPr>
              <a:t>INTRODUCTION</a:t>
            </a:r>
            <a:endParaRPr b="0" lang="en-IN" sz="2800" spc="-1" strike="noStrike">
              <a:latin typeface="Arial"/>
            </a:endParaRPr>
          </a:p>
          <a:p>
            <a:pPr>
              <a:lnSpc>
                <a:spcPct val="100000"/>
              </a:lnSpc>
            </a:pPr>
            <a:r>
              <a:rPr b="0" lang="en-US" sz="2400" spc="-1" strike="noStrike">
                <a:solidFill>
                  <a:srgbClr val="292929"/>
                </a:solidFill>
                <a:latin typeface="Times New Roman"/>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goanna prove that given the right data anything can be predicted.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048120" y="2185920"/>
            <a:ext cx="6095520" cy="344304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US" sz="2800" spc="-1" strike="noStrike">
                <a:solidFill>
                  <a:srgbClr val="292929"/>
                </a:solidFill>
                <a:latin typeface="Times New Roman"/>
                <a:ea typeface="Times New Roman"/>
              </a:rPr>
              <a:t>EDA Concluding Remarks</a:t>
            </a:r>
            <a:endParaRPr b="0" lang="en-IN" sz="2800" spc="-1" strike="noStrike">
              <a:latin typeface="Arial"/>
            </a:endParaRPr>
          </a:p>
          <a:p>
            <a:pPr>
              <a:lnSpc>
                <a:spcPct val="100000"/>
              </a:lnSpc>
              <a:tabLst>
                <a:tab algn="l" pos="0"/>
              </a:tabLst>
            </a:pPr>
            <a:r>
              <a:rPr b="0" lang="en-US" sz="2400" spc="-1" strike="noStrike">
                <a:solidFill>
                  <a:srgbClr val="292929"/>
                </a:solidFill>
                <a:latin typeface="Times New Roman"/>
                <a:ea typeface="Times New Roman"/>
              </a:rPr>
              <a:t>.Find patterns of data through visualization and reveal the hidden trends from data.</a:t>
            </a:r>
            <a:endParaRPr b="0" lang="en-IN" sz="2400" spc="-1" strike="noStrike">
              <a:latin typeface="Arial"/>
            </a:endParaRPr>
          </a:p>
          <a:p>
            <a:pPr>
              <a:lnSpc>
                <a:spcPct val="100000"/>
              </a:lnSpc>
              <a:buClr>
                <a:srgbClr val="292929"/>
              </a:buClr>
              <a:buFont typeface="Symbol" charset="2"/>
              <a:buChar char=""/>
              <a:tabLst>
                <a:tab algn="l" pos="457200"/>
              </a:tabLst>
            </a:pPr>
            <a:r>
              <a:rPr b="0" lang="en-US" sz="2400" spc="-1" strike="noStrike">
                <a:solidFill>
                  <a:srgbClr val="292929"/>
                </a:solidFill>
                <a:latin typeface="Times New Roman"/>
                <a:ea typeface="Times New Roman"/>
              </a:rPr>
              <a:t>Using both matplotlib and seaborn library to visualize the data</a:t>
            </a:r>
            <a:endParaRPr b="0" lang="en-IN" sz="2400" spc="-1" strike="noStrike">
              <a:latin typeface="Arial"/>
            </a:endParaRPr>
          </a:p>
          <a:p>
            <a:pPr>
              <a:lnSpc>
                <a:spcPct val="100000"/>
              </a:lnSpc>
              <a:buClr>
                <a:srgbClr val="292929"/>
              </a:buClr>
              <a:buFont typeface="Symbol" charset="2"/>
              <a:buChar char=""/>
              <a:tabLst>
                <a:tab algn="l" pos="457200"/>
              </a:tabLst>
            </a:pPr>
            <a:r>
              <a:rPr b="0" lang="en-US" sz="2400" spc="-1" strike="noStrike">
                <a:solidFill>
                  <a:srgbClr val="292929"/>
                </a:solidFill>
                <a:latin typeface="Times New Roman"/>
                <a:ea typeface="Times New Roman"/>
              </a:rPr>
              <a:t>Finding relationships between features using bar graphs, histograms, box plots, heatmap</a:t>
            </a:r>
            <a:endParaRPr b="0" lang="en-IN" sz="2400" spc="-1" strike="noStrike">
              <a:latin typeface="Arial"/>
            </a:endParaRPr>
          </a:p>
          <a:p>
            <a:pPr>
              <a:lnSpc>
                <a:spcPct val="100000"/>
              </a:lnSpc>
              <a:buClr>
                <a:srgbClr val="292929"/>
              </a:buClr>
              <a:buFont typeface="Symbol" charset="2"/>
              <a:buChar char=""/>
              <a:tabLst>
                <a:tab algn="l" pos="457200"/>
              </a:tabLst>
            </a:pPr>
            <a:r>
              <a:rPr b="0" lang="en-US" sz="2400" spc="-1" strike="noStrike">
                <a:solidFill>
                  <a:srgbClr val="292929"/>
                </a:solidFill>
                <a:latin typeface="Times New Roman"/>
                <a:ea typeface="Times New Roman"/>
              </a:rPr>
              <a:t>Analyzing both the numerical and the categorical columns separately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432240" y="-7040520"/>
            <a:ext cx="808200" cy="14537520"/>
          </a:xfrm>
          <a:prstGeom prst="rect">
            <a:avLst/>
          </a:prstGeom>
          <a:solidFill>
            <a:srgbClr val="ffffff"/>
          </a:solidFill>
          <a:ln w="0">
            <a:noFill/>
          </a:ln>
        </p:spPr>
        <p:style>
          <a:lnRef idx="0"/>
          <a:fillRef idx="0"/>
          <a:effectRef idx="0"/>
          <a:fontRef idx="minor"/>
        </p:style>
        <p:txBody>
          <a:bodyPr lIns="0" rIns="0" tIns="0" bIns="0" anchor="ctr">
            <a:spAutoFit/>
          </a:bodyPr>
          <a:p>
            <a:pPr>
              <a:lnSpc>
                <a:spcPct val="100000"/>
              </a:lnSpc>
              <a:tabLst>
                <a:tab algn="l" pos="0"/>
              </a:tabLst>
            </a:pPr>
            <a:r>
              <a:rPr b="0" lang="en-US" sz="15900" spc="-1" strike="noStrike">
                <a:solidFill>
                  <a:srgbClr val="000000"/>
                </a:solidFill>
                <a:latin typeface="Helvetica Neue"/>
              </a:rPr>
              <a:t>      </a:t>
            </a:r>
            <a:endParaRPr b="0" lang="en-IN" sz="15900" spc="-1" strike="noStrike">
              <a:latin typeface="Arial"/>
            </a:endParaRPr>
          </a:p>
        </p:txBody>
      </p:sp>
      <p:pic>
        <p:nvPicPr>
          <p:cNvPr id="128" name="Picture 2" descr=""/>
          <p:cNvPicPr/>
          <p:nvPr/>
        </p:nvPicPr>
        <p:blipFill>
          <a:blip r:embed="rId1"/>
          <a:stretch/>
        </p:blipFill>
        <p:spPr>
          <a:xfrm>
            <a:off x="2667240" y="3429000"/>
            <a:ext cx="3762000" cy="2533320"/>
          </a:xfrm>
          <a:prstGeom prst="rect">
            <a:avLst/>
          </a:prstGeom>
          <a:ln w="0">
            <a:noFill/>
          </a:ln>
        </p:spPr>
      </p:pic>
      <p:sp>
        <p:nvSpPr>
          <p:cNvPr id="129" name="TextShape 2"/>
          <p:cNvSpPr txBox="1"/>
          <p:nvPr/>
        </p:nvSpPr>
        <p:spPr>
          <a:xfrm>
            <a:off x="1523880" y="1007280"/>
            <a:ext cx="9143640" cy="2053800"/>
          </a:xfrm>
          <a:prstGeom prst="rect">
            <a:avLst/>
          </a:prstGeom>
          <a:noFill/>
          <a:ln w="0">
            <a:noFill/>
          </a:ln>
        </p:spPr>
        <p:txBody>
          <a:bodyPr>
            <a:normAutofit/>
          </a:bodyPr>
          <a:p>
            <a:pPr algn="ctr">
              <a:lnSpc>
                <a:spcPct val="90000"/>
              </a:lnSpc>
              <a:spcBef>
                <a:spcPts val="1001"/>
              </a:spcBef>
              <a:tabLst>
                <a:tab algn="l" pos="0"/>
              </a:tabLst>
            </a:pPr>
            <a:r>
              <a:rPr b="0" lang="en-IN" sz="2400" spc="-1" strike="noStrike">
                <a:solidFill>
                  <a:srgbClr val="000000"/>
                </a:solidFill>
                <a:latin typeface="Times New Roman"/>
              </a:rPr>
              <a:t>ax = sns.countplot(x="Destination",data=df_visualization_nominal)</a:t>
            </a:r>
            <a:endParaRPr b="0" lang="en-IN" sz="2400" spc="-1" strike="noStrike">
              <a:latin typeface="Arial"/>
            </a:endParaRPr>
          </a:p>
          <a:p>
            <a:pPr algn="ctr">
              <a:lnSpc>
                <a:spcPct val="90000"/>
              </a:lnSpc>
              <a:spcBef>
                <a:spcPts val="1001"/>
              </a:spcBef>
              <a:tabLst>
                <a:tab algn="l" pos="0"/>
              </a:tabLst>
            </a:pPr>
            <a:r>
              <a:rPr b="0" lang="en-IN" sz="2400" spc="-1" strike="noStrike">
                <a:solidFill>
                  <a:srgbClr val="000000"/>
                </a:solidFill>
                <a:latin typeface="Times New Roman"/>
              </a:rPr>
              <a:t>print(df_visualization_nominal["Destination"].value_counts())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048120" y="1816560"/>
            <a:ext cx="6095520" cy="423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Times New Roman"/>
              </a:rPr>
              <a:t>Data Visualization</a:t>
            </a:r>
            <a:endParaRPr b="0" lang="en-IN" sz="2800" spc="-1" strike="noStrike">
              <a:latin typeface="Arial"/>
            </a:endParaRPr>
          </a:p>
          <a:p>
            <a:pPr>
              <a:lnSpc>
                <a:spcPct val="100000"/>
              </a:lnSpc>
            </a:pPr>
            <a:r>
              <a:rPr b="0" lang="en-US" sz="2400" spc="-1" strike="noStrike">
                <a:solidFill>
                  <a:srgbClr val="333333"/>
                </a:solidFill>
                <a:latin typeface="Times New Roman"/>
              </a:rPr>
              <a:t>Data visualization is the graphical representation of information and data. By</a:t>
            </a:r>
            <a:endParaRPr b="0" lang="en-IN" sz="2400" spc="-1" strike="noStrike">
              <a:latin typeface="Arial"/>
            </a:endParaRPr>
          </a:p>
          <a:p>
            <a:pPr>
              <a:lnSpc>
                <a:spcPct val="100000"/>
              </a:lnSpc>
            </a:pPr>
            <a:r>
              <a:rPr b="0" lang="en-US" sz="2400" spc="-1" strike="noStrike">
                <a:solidFill>
                  <a:srgbClr val="333333"/>
                </a:solidFill>
                <a:latin typeface="Times New Roman"/>
              </a:rPr>
              <a:t>using </a:t>
            </a:r>
            <a:r>
              <a:rPr b="0" lang="en-US" sz="2400" spc="-1" strike="noStrike">
                <a:solidFill>
                  <a:srgbClr val="ff6d01"/>
                </a:solidFill>
                <a:latin typeface="Times New Roman"/>
              </a:rPr>
              <a:t>visual elements like charts, graphs, and maps</a:t>
            </a:r>
            <a:r>
              <a:rPr b="0" lang="en-US" sz="2400" spc="-1" strike="noStrike">
                <a:solidFill>
                  <a:srgbClr val="333333"/>
                </a:solidFill>
                <a:latin typeface="Times New Roman"/>
              </a:rPr>
              <a:t>, data visualization tools provide an</a:t>
            </a:r>
            <a:endParaRPr b="0" lang="en-IN" sz="2400" spc="-1" strike="noStrike">
              <a:latin typeface="Arial"/>
            </a:endParaRPr>
          </a:p>
          <a:p>
            <a:pPr>
              <a:lnSpc>
                <a:spcPct val="100000"/>
              </a:lnSpc>
            </a:pPr>
            <a:r>
              <a:rPr b="0" lang="en-US" sz="2400" spc="-1" strike="noStrike">
                <a:solidFill>
                  <a:srgbClr val="333333"/>
                </a:solidFill>
                <a:latin typeface="Times New Roman"/>
              </a:rPr>
              <a:t>accessible way to see and understand trends, outliers, and patterns in data. In the</a:t>
            </a:r>
            <a:endParaRPr b="0" lang="en-IN" sz="2400" spc="-1" strike="noStrike">
              <a:latin typeface="Arial"/>
            </a:endParaRPr>
          </a:p>
          <a:p>
            <a:pPr>
              <a:lnSpc>
                <a:spcPct val="100000"/>
              </a:lnSpc>
            </a:pPr>
            <a:r>
              <a:rPr b="0" lang="en-US" sz="2400" spc="-1" strike="noStrike">
                <a:solidFill>
                  <a:srgbClr val="333333"/>
                </a:solidFill>
                <a:latin typeface="Times New Roman"/>
              </a:rPr>
              <a:t>world of Big Data, data visualization tools and technologies are essential to analyze</a:t>
            </a:r>
            <a:endParaRPr b="0" lang="en-IN" sz="2400" spc="-1" strike="noStrike">
              <a:latin typeface="Arial"/>
            </a:endParaRPr>
          </a:p>
          <a:p>
            <a:pPr>
              <a:lnSpc>
                <a:spcPct val="100000"/>
              </a:lnSpc>
            </a:pPr>
            <a:r>
              <a:rPr b="0" lang="en-US" sz="2400" spc="-1" strike="noStrike">
                <a:solidFill>
                  <a:srgbClr val="333333"/>
                </a:solidFill>
                <a:latin typeface="Times New Roman"/>
              </a:rPr>
              <a:t>massive amounts of information and make data-driven decisions</a:t>
            </a:r>
            <a:r>
              <a:rPr b="0" lang="en-US" sz="2800" spc="-1" strike="noStrike">
                <a:solidFill>
                  <a:srgbClr val="333333"/>
                </a:solidFill>
                <a:latin typeface="Times New Roman"/>
              </a:rPr>
              <a: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249360" y="-387360"/>
            <a:ext cx="4498560" cy="3505680"/>
          </a:xfrm>
          <a:prstGeom prst="rect">
            <a:avLst/>
          </a:prstGeom>
          <a:solidFill>
            <a:srgbClr val="ffffff"/>
          </a:solidFill>
          <a:ln w="0">
            <a:noFill/>
          </a:ln>
        </p:spPr>
        <p:style>
          <a:lnRef idx="0"/>
          <a:fillRef idx="0"/>
          <a:effectRef idx="0"/>
          <a:fontRef idx="minor"/>
        </p:style>
        <p:txBody>
          <a:bodyPr wrap="none" lIns="0" rIns="0" tIns="0" bIns="0" anchor="ctr">
            <a:sp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000" spc="-1" strike="noStrike">
                <a:solidFill>
                  <a:srgbClr val="000000"/>
                </a:solidFill>
                <a:latin typeface="Helvetica Neue"/>
              </a:rPr>
              <a:t>  </a:t>
            </a:r>
            <a:r>
              <a:rPr b="0" lang="en-US" sz="21900" spc="-1" strike="noStrike">
                <a:solidFill>
                  <a:srgbClr val="000000"/>
                </a:solidFill>
                <a:latin typeface="Helvetica Neue"/>
              </a:rPr>
              <a:t>     </a:t>
            </a:r>
            <a:endParaRPr b="0" lang="en-IN" sz="21900" spc="-1" strike="noStrike">
              <a:latin typeface="Arial"/>
            </a:endParaRPr>
          </a:p>
        </p:txBody>
      </p:sp>
      <p:pic>
        <p:nvPicPr>
          <p:cNvPr id="132" name="Picture 2" descr=""/>
          <p:cNvPicPr/>
          <p:nvPr/>
        </p:nvPicPr>
        <p:blipFill>
          <a:blip r:embed="rId1"/>
          <a:stretch/>
        </p:blipFill>
        <p:spPr>
          <a:xfrm>
            <a:off x="2362320" y="3127680"/>
            <a:ext cx="3571560" cy="2940480"/>
          </a:xfrm>
          <a:prstGeom prst="rect">
            <a:avLst/>
          </a:prstGeom>
          <a:ln w="0">
            <a:noFill/>
          </a:ln>
        </p:spPr>
      </p:pic>
      <p:sp>
        <p:nvSpPr>
          <p:cNvPr id="133" name="TextShape 2"/>
          <p:cNvSpPr txBox="1"/>
          <p:nvPr/>
        </p:nvSpPr>
        <p:spPr>
          <a:xfrm>
            <a:off x="1523880" y="1122480"/>
            <a:ext cx="9143640" cy="1262520"/>
          </a:xfrm>
          <a:prstGeom prst="rect">
            <a:avLst/>
          </a:prstGeom>
          <a:noFill/>
          <a:ln w="0">
            <a:noFill/>
          </a:ln>
        </p:spPr>
        <p:txBody>
          <a:bodyPr anchor="b">
            <a:normAutofit/>
          </a:bodyPr>
          <a:p>
            <a:pPr algn="ctr">
              <a:lnSpc>
                <a:spcPct val="90000"/>
              </a:lnSpc>
            </a:pPr>
            <a:r>
              <a:rPr b="0" lang="en-US" sz="2400" spc="-1" strike="noStrike">
                <a:solidFill>
                  <a:srgbClr val="000000"/>
                </a:solidFill>
                <a:latin typeface="Times New Roman"/>
              </a:rPr>
              <a:t>sns.catplot(x="Airline",y="Source",data=df)</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607840" y="1736640"/>
            <a:ext cx="4338360" cy="3383640"/>
          </a:xfrm>
          <a:prstGeom prst="rect">
            <a:avLst/>
          </a:prstGeom>
          <a:solidFill>
            <a:srgbClr val="ffffff"/>
          </a:solidFill>
          <a:ln w="0">
            <a:noFill/>
          </a:ln>
        </p:spPr>
        <p:style>
          <a:lnRef idx="0"/>
          <a:fillRef idx="0"/>
          <a:effectRef idx="0"/>
          <a:fontRef idx="minor"/>
        </p:style>
        <p:txBody>
          <a:bodyPr wrap="none" lIns="0" rIns="0" tIns="0" bIns="0" anchor="ctr">
            <a:sp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000" spc="-1" strike="noStrike">
                <a:solidFill>
                  <a:srgbClr val="000000"/>
                </a:solidFill>
                <a:latin typeface="Helvetica Neue"/>
              </a:rPr>
              <a:t>  </a:t>
            </a:r>
            <a:r>
              <a:rPr b="0" lang="en-US" sz="21100" spc="-1" strike="noStrike">
                <a:solidFill>
                  <a:srgbClr val="000000"/>
                </a:solidFill>
                <a:latin typeface="Helvetica Neue"/>
              </a:rPr>
              <a:t>     </a:t>
            </a:r>
            <a:endParaRPr b="0" lang="en-IN" sz="21100" spc="-1" strike="noStrike">
              <a:latin typeface="Arial"/>
            </a:endParaRPr>
          </a:p>
        </p:txBody>
      </p:sp>
      <p:pic>
        <p:nvPicPr>
          <p:cNvPr id="135" name="Picture 2" descr=""/>
          <p:cNvPicPr/>
          <p:nvPr/>
        </p:nvPicPr>
        <p:blipFill>
          <a:blip r:embed="rId1"/>
          <a:stretch/>
        </p:blipFill>
        <p:spPr>
          <a:xfrm>
            <a:off x="1091880" y="2170080"/>
            <a:ext cx="7014600" cy="3473640"/>
          </a:xfrm>
          <a:prstGeom prst="rect">
            <a:avLst/>
          </a:prstGeom>
          <a:ln w="0">
            <a:noFill/>
          </a:ln>
        </p:spPr>
      </p:pic>
      <p:sp>
        <p:nvSpPr>
          <p:cNvPr id="136" name="TextShape 2"/>
          <p:cNvSpPr txBox="1"/>
          <p:nvPr/>
        </p:nvSpPr>
        <p:spPr>
          <a:xfrm>
            <a:off x="838080" y="365040"/>
            <a:ext cx="10515240" cy="1325160"/>
          </a:xfrm>
          <a:prstGeom prst="rect">
            <a:avLst/>
          </a:prstGeom>
          <a:noFill/>
          <a:ln w="0">
            <a:noFill/>
          </a:ln>
        </p:spPr>
        <p:txBody>
          <a:bodyPr anchor="ctr">
            <a:normAutofit/>
          </a:bodyPr>
          <a:p>
            <a:pPr>
              <a:lnSpc>
                <a:spcPct val="90000"/>
              </a:lnSpc>
            </a:pPr>
            <a:r>
              <a:rPr b="0" lang="en-US" sz="2400" spc="-1" strike="noStrike">
                <a:solidFill>
                  <a:srgbClr val="000000"/>
                </a:solidFill>
                <a:latin typeface="Times New Roman"/>
              </a:rPr>
              <a:t>sns.displot(df_visualization_continuous['Total_Stops'], kde=True)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160000" y="476640"/>
            <a:ext cx="6095520" cy="600336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US" sz="2800" spc="-1" strike="noStrike">
                <a:solidFill>
                  <a:srgbClr val="222222"/>
                </a:solidFill>
                <a:latin typeface="Times New Roman"/>
                <a:ea typeface="Times New Roman"/>
              </a:rPr>
              <a:t>Pre-processing pipeline:</a:t>
            </a:r>
            <a:r>
              <a:rPr b="0" lang="en-US" sz="2800" spc="-1" strike="noStrike">
                <a:solidFill>
                  <a:srgbClr val="000000"/>
                </a:solidFill>
                <a:latin typeface="Times New Roman"/>
                <a:ea typeface="Times New Roman"/>
              </a:rPr>
              <a:t> </a:t>
            </a:r>
            <a:endParaRPr b="0" lang="en-IN" sz="2800" spc="-1" strike="noStrike">
              <a:latin typeface="Arial"/>
            </a:endParaRPr>
          </a:p>
          <a:p>
            <a:pPr>
              <a:lnSpc>
                <a:spcPct val="100000"/>
              </a:lnSpc>
              <a:tabLst>
                <a:tab algn="l" pos="0"/>
              </a:tabLst>
            </a:pPr>
            <a:r>
              <a:rPr b="0" lang="en-US" sz="2400" spc="-1" strike="noStrike">
                <a:solidFill>
                  <a:srgbClr val="24292e"/>
                </a:solidFill>
                <a:latin typeface="Times New Roman"/>
                <a:ea typeface="Times New Roman"/>
              </a:rPr>
              <a:t>For the model to proceed with the data efficiently, the categorical variables</a:t>
            </a:r>
            <a:endParaRPr b="0" lang="en-IN" sz="2400" spc="-1" strike="noStrike">
              <a:latin typeface="Arial"/>
            </a:endParaRPr>
          </a:p>
          <a:p>
            <a:pPr>
              <a:lnSpc>
                <a:spcPct val="100000"/>
              </a:lnSpc>
              <a:tabLst>
                <a:tab algn="l" pos="0"/>
              </a:tabLst>
            </a:pPr>
            <a:r>
              <a:rPr b="0" lang="en-US" sz="2400" spc="-1" strike="noStrike">
                <a:solidFill>
                  <a:srgbClr val="24292e"/>
                </a:solidFill>
                <a:latin typeface="Times New Roman"/>
                <a:ea typeface="Times New Roman"/>
              </a:rPr>
              <a:t>salary and department have been encoded. As the values of salary have an order, they have been encoded</a:t>
            </a:r>
            <a:endParaRPr b="0" lang="en-IN" sz="2400" spc="-1" strike="noStrike">
              <a:latin typeface="Arial"/>
            </a:endParaRPr>
          </a:p>
          <a:p>
            <a:pPr>
              <a:lnSpc>
                <a:spcPct val="100000"/>
              </a:lnSpc>
              <a:tabLst>
                <a:tab algn="l" pos="0"/>
              </a:tabLst>
            </a:pPr>
            <a:r>
              <a:rPr b="0" lang="en-US" sz="2400" spc="-1" strike="noStrike">
                <a:solidFill>
                  <a:srgbClr val="24292e"/>
                </a:solidFill>
                <a:latin typeface="Times New Roman"/>
                <a:ea typeface="Times New Roman"/>
              </a:rPr>
              <a:t>into integers within the same variable. For department, as the values have no specific order, they have been</a:t>
            </a:r>
            <a:endParaRPr b="0" lang="en-IN" sz="2400" spc="-1" strike="noStrike">
              <a:latin typeface="Arial"/>
            </a:endParaRPr>
          </a:p>
          <a:p>
            <a:pPr>
              <a:lnSpc>
                <a:spcPct val="100000"/>
              </a:lnSpc>
              <a:tabLst>
                <a:tab algn="l" pos="0"/>
              </a:tabLst>
            </a:pPr>
            <a:r>
              <a:rPr b="0" lang="en-US" sz="2400" spc="-1" strike="noStrike">
                <a:solidFill>
                  <a:srgbClr val="24292e"/>
                </a:solidFill>
                <a:latin typeface="Times New Roman"/>
                <a:ea typeface="Times New Roman"/>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LibreOffice/7.0.6.2$Windows_X86_64 LibreOffice_project/144abb84a525d8e30c9dbbefa69cbbf2d8d4ae3b</Application>
  <AppVersion>15.0000</AppVersion>
  <Words>853</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2021-10-14T13:38:58Z</dcterms:created>
  <dc:creator>Sucharitha Gowda</dc:creator>
  <dc:description/>
  <dc:language>en-IN</dc:language>
  <cp:lastModifiedBy/>
  <dcterms:modified xsi:type="dcterms:W3CDTF">2022-03-24T21:28:37Z</dcterms:modified>
  <cp:revision>4</cp:revision>
  <dc:subject/>
  <dc:title>FLIGHT PRICE PREDICTION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14</vt:i4>
  </property>
</Properties>
</file>