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5" r:id="rId7"/>
    <p:sldId id="266" r:id="rId8"/>
    <p:sldId id="268" r:id="rId9"/>
    <p:sldId id="264" r:id="rId10"/>
    <p:sldId id="261" r:id="rId11"/>
    <p:sldId id="262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rthik Msr" initials="KM" lastIdx="2" clrIdx="0">
    <p:extLst>
      <p:ext uri="{19B8F6BF-5375-455C-9EA6-DF929625EA0E}">
        <p15:presenceInfo xmlns:p15="http://schemas.microsoft.com/office/powerpoint/2012/main" userId="9eedb38701a7f2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86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thik Msr" userId="9eedb38701a7f2df" providerId="LiveId" clId="{C3C67379-5DCF-418F-9ACA-C5174E39F190}"/>
    <pc:docChg chg="undo custSel modSld">
      <pc:chgData name="Karthik Msr" userId="9eedb38701a7f2df" providerId="LiveId" clId="{C3C67379-5DCF-418F-9ACA-C5174E39F190}" dt="2021-06-06T14:18:59.996" v="109"/>
      <pc:docMkLst>
        <pc:docMk/>
      </pc:docMkLst>
      <pc:sldChg chg="modSp mod">
        <pc:chgData name="Karthik Msr" userId="9eedb38701a7f2df" providerId="LiveId" clId="{C3C67379-5DCF-418F-9ACA-C5174E39F190}" dt="2021-06-06T14:18:59.996" v="109"/>
        <pc:sldMkLst>
          <pc:docMk/>
          <pc:sldMk cId="2719909051" sldId="261"/>
        </pc:sldMkLst>
        <pc:graphicFrameChg chg="mod modGraphic">
          <ac:chgData name="Karthik Msr" userId="9eedb38701a7f2df" providerId="LiveId" clId="{C3C67379-5DCF-418F-9ACA-C5174E39F190}" dt="2021-06-06T14:18:59.996" v="109"/>
          <ac:graphicFrameMkLst>
            <pc:docMk/>
            <pc:sldMk cId="2719909051" sldId="261"/>
            <ac:graphicFrameMk id="10" creationId="{72551746-EC22-4BA5-B277-1854CCF9B16A}"/>
          </ac:graphicFrameMkLst>
        </pc:graphicFrameChg>
      </pc:sldChg>
      <pc:sldChg chg="modSp mod">
        <pc:chgData name="Karthik Msr" userId="9eedb38701a7f2df" providerId="LiveId" clId="{C3C67379-5DCF-418F-9ACA-C5174E39F190}" dt="2021-06-06T14:10:16.695" v="90" actId="20577"/>
        <pc:sldMkLst>
          <pc:docMk/>
          <pc:sldMk cId="971479457" sldId="264"/>
        </pc:sldMkLst>
        <pc:graphicFrameChg chg="mod modGraphic">
          <ac:chgData name="Karthik Msr" userId="9eedb38701a7f2df" providerId="LiveId" clId="{C3C67379-5DCF-418F-9ACA-C5174E39F190}" dt="2021-06-06T14:10:16.695" v="90" actId="20577"/>
          <ac:graphicFrameMkLst>
            <pc:docMk/>
            <pc:sldMk cId="971479457" sldId="264"/>
            <ac:graphicFrameMk id="6" creationId="{8BB4FC02-ACED-49CB-B4AE-2CFE2E4DADB2}"/>
          </ac:graphicFrameMkLst>
        </pc:graphicFrameChg>
      </pc:sldChg>
      <pc:sldChg chg="modSp mod">
        <pc:chgData name="Karthik Msr" userId="9eedb38701a7f2df" providerId="LiveId" clId="{C3C67379-5DCF-418F-9ACA-C5174E39F190}" dt="2021-06-06T13:55:41.040" v="61" actId="2165"/>
        <pc:sldMkLst>
          <pc:docMk/>
          <pc:sldMk cId="2537869132" sldId="266"/>
        </pc:sldMkLst>
        <pc:spChg chg="mod">
          <ac:chgData name="Karthik Msr" userId="9eedb38701a7f2df" providerId="LiveId" clId="{C3C67379-5DCF-418F-9ACA-C5174E39F190}" dt="2021-06-06T13:52:06.338" v="32" actId="1076"/>
          <ac:spMkLst>
            <pc:docMk/>
            <pc:sldMk cId="2537869132" sldId="266"/>
            <ac:spMk id="14" creationId="{B9EA482F-C10D-4ED8-9072-3198F5EAD1BD}"/>
          </ac:spMkLst>
        </pc:spChg>
        <pc:spChg chg="mod">
          <ac:chgData name="Karthik Msr" userId="9eedb38701a7f2df" providerId="LiveId" clId="{C3C67379-5DCF-418F-9ACA-C5174E39F190}" dt="2021-06-06T13:53:59.198" v="52" actId="1076"/>
          <ac:spMkLst>
            <pc:docMk/>
            <pc:sldMk cId="2537869132" sldId="266"/>
            <ac:spMk id="15" creationId="{AC574893-A485-4439-AFF2-6EB61B47DB34}"/>
          </ac:spMkLst>
        </pc:spChg>
        <pc:graphicFrameChg chg="mod modGraphic">
          <ac:chgData name="Karthik Msr" userId="9eedb38701a7f2df" providerId="LiveId" clId="{C3C67379-5DCF-418F-9ACA-C5174E39F190}" dt="2021-06-06T13:52:21.820" v="35"/>
          <ac:graphicFrameMkLst>
            <pc:docMk/>
            <pc:sldMk cId="2537869132" sldId="266"/>
            <ac:graphicFrameMk id="11" creationId="{4863B183-A5CC-4975-B843-E85AFF84ADEF}"/>
          </ac:graphicFrameMkLst>
        </pc:graphicFrameChg>
        <pc:graphicFrameChg chg="mod modGraphic">
          <ac:chgData name="Karthik Msr" userId="9eedb38701a7f2df" providerId="LiveId" clId="{C3C67379-5DCF-418F-9ACA-C5174E39F190}" dt="2021-06-06T13:55:41.040" v="61" actId="2165"/>
          <ac:graphicFrameMkLst>
            <pc:docMk/>
            <pc:sldMk cId="2537869132" sldId="266"/>
            <ac:graphicFrameMk id="13" creationId="{8CA20AC5-91D5-43B5-B32D-85EBB813AB4A}"/>
          </ac:graphicFrameMkLst>
        </pc:graphicFrameChg>
        <pc:picChg chg="mod">
          <ac:chgData name="Karthik Msr" userId="9eedb38701a7f2df" providerId="LiveId" clId="{C3C67379-5DCF-418F-9ACA-C5174E39F190}" dt="2021-06-06T13:52:01.444" v="30" actId="14100"/>
          <ac:picMkLst>
            <pc:docMk/>
            <pc:sldMk cId="2537869132" sldId="266"/>
            <ac:picMk id="10" creationId="{F95D6A04-D942-4B76-B437-6163ED92A6ED}"/>
          </ac:picMkLst>
        </pc:picChg>
      </pc:sldChg>
      <pc:sldChg chg="modSp mod">
        <pc:chgData name="Karthik Msr" userId="9eedb38701a7f2df" providerId="LiveId" clId="{C3C67379-5DCF-418F-9ACA-C5174E39F190}" dt="2021-06-06T14:11:22.905" v="107"/>
        <pc:sldMkLst>
          <pc:docMk/>
          <pc:sldMk cId="2731739260" sldId="269"/>
        </pc:sldMkLst>
        <pc:graphicFrameChg chg="mod modGraphic">
          <ac:chgData name="Karthik Msr" userId="9eedb38701a7f2df" providerId="LiveId" clId="{C3C67379-5DCF-418F-9ACA-C5174E39F190}" dt="2021-06-06T14:11:22.905" v="107"/>
          <ac:graphicFrameMkLst>
            <pc:docMk/>
            <pc:sldMk cId="2731739260" sldId="269"/>
            <ac:graphicFrameMk id="4" creationId="{650E5066-1D12-48A6-BBF7-6A81D24FA96B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88E42-31EC-4643-8D19-A7AC4F705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9DF18C-5275-4C0D-8E69-687013BC4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E56E9-FD79-46C7-B1C3-0EF9747B2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99956-5536-4C25-9B5F-2164E7A1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2750F6-D705-426C-8284-7858732D6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346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DF4EF-E92A-4B47-819D-FD9C6DECB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B0269C-362C-4A38-9B0C-F6A9C9A75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5E271-435F-4942-9174-1CB869BE7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9E80F-F92F-4B29-9E25-DE0FB1649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E6010C-3025-4291-BE67-D669F8F43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760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A8E3CD-B4E1-4C51-A7C1-F0BE320381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C9120-C145-44F6-8A20-E0F297F87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CF073-8595-4688-9D67-602A34918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684AE-247D-4EF7-9BA2-25041073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9B513-AEBC-4EDC-806D-4B7D5B05A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493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D468-AFCE-4E6C-9A5F-36A5D3A4A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A1D67-9F27-4392-9CE3-BA7270A44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0E900-A184-464A-8565-3BA51095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69D6-F57C-47E6-B144-A50939CD5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51F2-39D5-4CB4-BA05-BC57F2DD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390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B2F4D-EFC0-49AA-AD30-7154BCD0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99B827-734E-4FDE-98B5-DF70F31C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6D37-A8F3-4E4D-AAD1-E5D0A1C8B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CB0BC8-FF9B-4B92-8053-CD368595B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D7DAD-5696-4761-86D7-AA0135931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025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6771B-E005-4CB2-A6F5-BFF828C42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061BF-3F09-4541-B0B5-213064401C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4FDF2A-65E9-4E5B-8BAA-D226CE19A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3002CD-3D7F-4A9C-B8B4-6C68FD59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27C84-2262-409A-900B-F6F895014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42A7B3-DBD2-415D-9722-BEECE1689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38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9569-169C-46F7-A523-7346CA91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4A9B1-802A-426B-ABB9-5B39E4FCE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74F706-B664-46A0-94F8-16CB0212E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E9862-DF4E-4847-96AB-A41C6E1357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6BB762-C6C2-4911-B8CD-4970EBE25C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388A2-F976-49F9-9E56-26A58B48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DEB5E0-8D84-4EF0-9C5F-5C47EF65A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297D54-D61D-4998-A400-241CCC9A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39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09766-6235-472C-AB6F-87C0100E0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4F5D09-EEF9-4DB0-98AE-A00ABDFB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1A8F0-5714-41F6-8AC5-AFDDCFCBB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9C7E1-A345-4E72-9417-66D93AC8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056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C1FF0C-391F-4750-A5ED-452C69F9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B772BA-079A-43E5-8E09-1F8872B5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1806B-EDD3-4705-BEE0-5AACB339B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3134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EBD26-2CE9-40B0-AEFD-A63EE3BE0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ABFB-19F4-46DC-95D6-1BD120D3C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E3481-D34C-4855-B8E1-D726A04F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EAA4CA-F739-4693-B9A9-2622AF387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70E9F-E487-4B82-9DFD-60A86D6E2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382EF-663F-4D80-8034-700CBF191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423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1804A-12D9-48CF-AE4C-0ABA3FE0E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2B1281-981A-49F1-8293-D53E0F69DC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35DE35-8C94-41B2-BF37-BC2BDDD09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EC07-5576-4FAB-8E82-65F4AEB2B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48C8E9-DF77-4D30-BE4E-CCF4D0201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70F43E-A3BA-4F93-A59B-2B413C841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04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98A54A-3D6D-4169-8A2D-1D8C7555E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0CFA9-56CE-4A77-B7C2-18D4007A2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5B40D-9AA5-4F6B-A05B-C6AA2E8657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ED0C7-FF3E-4525-A452-EFF01FDB248C}" type="datetimeFigureOut">
              <a:rPr lang="en-IN" smtClean="0"/>
              <a:t>06-06-2021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CA546-6F6F-44B8-9490-501DA7A4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742E7-6A20-4EA1-9EF4-28C4DF1F75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F16358-32F5-4B68-AD17-6C062ACCDB1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199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E78E27-3125-4AF1-A5CF-EB0E01B46B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15743" y="3902874"/>
            <a:ext cx="3312734" cy="777973"/>
          </a:xfrm>
          <a:noFill/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80808"/>
                </a:solidFill>
              </a:rPr>
              <a:t>EDA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7FE201-0FB8-49B6-BE97-AB27EB642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65929" y="2252157"/>
            <a:ext cx="5920261" cy="1502950"/>
          </a:xfrm>
          <a:noFill/>
        </p:spPr>
        <p:txBody>
          <a:bodyPr anchor="ctr">
            <a:normAutofit/>
          </a:bodyPr>
          <a:lstStyle/>
          <a:p>
            <a:r>
              <a:rPr lang="en-IN" sz="3600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House Price Predictions</a:t>
            </a:r>
            <a:endParaRPr lang="en-IN" sz="3600" b="1" dirty="0">
              <a:solidFill>
                <a:srgbClr val="080808"/>
              </a:solidFill>
              <a:latin typeface="+mn-lt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914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7240C-C4E7-4538-AE6F-8C259B60B478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+mn-lt"/>
              </a:rPr>
              <a:t>Final Model Scores Using Gradient </a:t>
            </a:r>
            <a:r>
              <a:rPr lang="en-IN" sz="3600" b="1" dirty="0" err="1">
                <a:latin typeface="+mn-lt"/>
              </a:rPr>
              <a:t>BoostRegressor</a:t>
            </a:r>
            <a:r>
              <a:rPr lang="en-IN" sz="3600" b="1" dirty="0">
                <a:latin typeface="+mn-lt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51EA56-40AB-4897-A90E-797B106FF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50" y="2873199"/>
            <a:ext cx="4600739" cy="32698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0EDBA6-540F-419F-9110-32A02C165C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1673" y="2907490"/>
            <a:ext cx="4980864" cy="3382846"/>
          </a:xfrm>
          <a:prstGeom prst="rect">
            <a:avLst/>
          </a:prstGeom>
        </p:spPr>
      </p:pic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72551746-EC22-4BA5-B277-1854CCF9B1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1709543"/>
              </p:ext>
            </p:extLst>
          </p:nvPr>
        </p:nvGraphicFramePr>
        <p:xfrm>
          <a:off x="972461" y="1818457"/>
          <a:ext cx="10247077" cy="9612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0929">
                  <a:extLst>
                    <a:ext uri="{9D8B030D-6E8A-4147-A177-3AD203B41FA5}">
                      <a16:colId xmlns:a16="http://schemas.microsoft.com/office/drawing/2014/main" val="1143359568"/>
                    </a:ext>
                  </a:extLst>
                </a:gridCol>
                <a:gridCol w="1949530">
                  <a:extLst>
                    <a:ext uri="{9D8B030D-6E8A-4147-A177-3AD203B41FA5}">
                      <a16:colId xmlns:a16="http://schemas.microsoft.com/office/drawing/2014/main" val="1257083970"/>
                    </a:ext>
                  </a:extLst>
                </a:gridCol>
                <a:gridCol w="3608505">
                  <a:extLst>
                    <a:ext uri="{9D8B030D-6E8A-4147-A177-3AD203B41FA5}">
                      <a16:colId xmlns:a16="http://schemas.microsoft.com/office/drawing/2014/main" val="2018720087"/>
                    </a:ext>
                  </a:extLst>
                </a:gridCol>
                <a:gridCol w="1067822">
                  <a:extLst>
                    <a:ext uri="{9D8B030D-6E8A-4147-A177-3AD203B41FA5}">
                      <a16:colId xmlns:a16="http://schemas.microsoft.com/office/drawing/2014/main" val="2478153781"/>
                    </a:ext>
                  </a:extLst>
                </a:gridCol>
                <a:gridCol w="1607871">
                  <a:extLst>
                    <a:ext uri="{9D8B030D-6E8A-4147-A177-3AD203B41FA5}">
                      <a16:colId xmlns:a16="http://schemas.microsoft.com/office/drawing/2014/main" val="2371816904"/>
                    </a:ext>
                  </a:extLst>
                </a:gridCol>
                <a:gridCol w="1632420">
                  <a:extLst>
                    <a:ext uri="{9D8B030D-6E8A-4147-A177-3AD203B41FA5}">
                      <a16:colId xmlns:a16="http://schemas.microsoft.com/office/drawing/2014/main" val="3617354460"/>
                    </a:ext>
                  </a:extLst>
                </a:gridCol>
              </a:tblGrid>
              <a:tr h="25478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S.no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Algorithm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R2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MAE(Absolute)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MSE(Squared)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5709597"/>
                  </a:ext>
                </a:extLst>
              </a:tr>
              <a:tr h="1930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GradientBoostRegressor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=0.1,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=1000,max_depth=3,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min_samples_leaf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='sqrt',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92.83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15372.12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534544208.02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360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9909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1FD7E7-0D34-491D-8134-FCE2F6BDCD2C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Comparing the models scatter plot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D2A7B1C-0BA9-4CB4-BF18-E2BF7AE8D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440" y="1808877"/>
            <a:ext cx="9854460" cy="457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96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A827B-BA15-41CD-BB97-AD2FC5D69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49"/>
            <a:ext cx="10515600" cy="123617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r>
              <a:rPr lang="en-IN" sz="3600" dirty="0"/>
              <a:t>Model Performance before and after removal of outliers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0E5066-1D12-48A6-BBF7-6A81D24FA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94566"/>
              </p:ext>
            </p:extLst>
          </p:nvPr>
        </p:nvGraphicFramePr>
        <p:xfrm>
          <a:off x="838200" y="1677194"/>
          <a:ext cx="10386061" cy="1085673"/>
        </p:xfrm>
        <a:graphic>
          <a:graphicData uri="http://schemas.openxmlformats.org/drawingml/2006/table">
            <a:tbl>
              <a:tblPr firstRow="1" firstCol="1" bandRow="1"/>
              <a:tblGrid>
                <a:gridCol w="1793323">
                  <a:extLst>
                    <a:ext uri="{9D8B030D-6E8A-4147-A177-3AD203B41FA5}">
                      <a16:colId xmlns:a16="http://schemas.microsoft.com/office/drawing/2014/main" val="352308546"/>
                    </a:ext>
                  </a:extLst>
                </a:gridCol>
                <a:gridCol w="3178975">
                  <a:extLst>
                    <a:ext uri="{9D8B030D-6E8A-4147-A177-3AD203B41FA5}">
                      <a16:colId xmlns:a16="http://schemas.microsoft.com/office/drawing/2014/main" val="3722393680"/>
                    </a:ext>
                  </a:extLst>
                </a:gridCol>
                <a:gridCol w="1322284">
                  <a:extLst>
                    <a:ext uri="{9D8B030D-6E8A-4147-A177-3AD203B41FA5}">
                      <a16:colId xmlns:a16="http://schemas.microsoft.com/office/drawing/2014/main" val="122102634"/>
                    </a:ext>
                  </a:extLst>
                </a:gridCol>
                <a:gridCol w="1983427">
                  <a:extLst>
                    <a:ext uri="{9D8B030D-6E8A-4147-A177-3AD203B41FA5}">
                      <a16:colId xmlns:a16="http://schemas.microsoft.com/office/drawing/2014/main" val="931348425"/>
                    </a:ext>
                  </a:extLst>
                </a:gridCol>
                <a:gridCol w="2108052">
                  <a:extLst>
                    <a:ext uri="{9D8B030D-6E8A-4147-A177-3AD203B41FA5}">
                      <a16:colId xmlns:a16="http://schemas.microsoft.com/office/drawing/2014/main" val="1410142544"/>
                    </a:ext>
                  </a:extLst>
                </a:gridCol>
              </a:tblGrid>
              <a:tr h="26563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Algorithm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MAE(Absolute)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MSE(Squared)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782653"/>
                  </a:ext>
                </a:extLst>
              </a:tr>
              <a:tr h="3098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outliers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GradientBoostRegressor</a:t>
                      </a:r>
                      <a:endParaRPr lang="en-IN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92.84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15372.12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/>
                        <a:t>534544208.02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865044"/>
                  </a:ext>
                </a:extLst>
              </a:tr>
              <a:tr h="4981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With the outliers removed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GradientBoostRegressor</a:t>
                      </a:r>
                      <a:endParaRPr lang="en-IN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92.62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13632.91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351362319.88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EAA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978231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72CC8901-0AAA-4BF7-9E92-39293DA08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" y="3267533"/>
            <a:ext cx="5257800" cy="33102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223C7A-B411-42FA-8C25-8F39DEF27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80" y="3267534"/>
            <a:ext cx="5623560" cy="331025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448095D-934D-4C39-82F3-831D926F7DDF}"/>
              </a:ext>
            </a:extLst>
          </p:cNvPr>
          <p:cNvSpPr txBox="1"/>
          <p:nvPr/>
        </p:nvSpPr>
        <p:spPr>
          <a:xfrm>
            <a:off x="960120" y="2857500"/>
            <a:ext cx="3642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Before Outlier removal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4331BA-3306-421C-B0B3-9AFC62690C68}"/>
              </a:ext>
            </a:extLst>
          </p:cNvPr>
          <p:cNvSpPr txBox="1"/>
          <p:nvPr/>
        </p:nvSpPr>
        <p:spPr>
          <a:xfrm>
            <a:off x="6659880" y="2861014"/>
            <a:ext cx="3421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After Outlier Removal</a:t>
            </a:r>
          </a:p>
        </p:txBody>
      </p:sp>
    </p:spTree>
    <p:extLst>
      <p:ext uri="{BB962C8B-B14F-4D97-AF65-F5344CB8AC3E}">
        <p14:creationId xmlns:p14="http://schemas.microsoft.com/office/powerpoint/2010/main" val="2731739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CA8E-7A8F-43E1-B19F-4F2F85DE0D35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78B0F-1AFA-4984-A597-B7248D1A8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Conducting Over all Data Analysis on the given data set and finding Features/Parameters which are highly affecting the selling price of the house.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 a model to predict the selling price of a house on the given parameters and determine which model works best, the top 15 features which are being used by the model in predicting the selling price.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These Predictions made will be help full in setting up an ideal price considering all the factors.</a:t>
            </a:r>
          </a:p>
        </p:txBody>
      </p:sp>
    </p:spTree>
    <p:extLst>
      <p:ext uri="{BB962C8B-B14F-4D97-AF65-F5344CB8AC3E}">
        <p14:creationId xmlns:p14="http://schemas.microsoft.com/office/powerpoint/2010/main" val="1190231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B560-BF4A-46A0-A73A-6A903BAF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445"/>
            <a:ext cx="10515600" cy="132556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Dataset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9FE13-4920-40B1-9449-E1A5AB52F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There are 81 Columns, following are the datatypes: float64(3), int64(35), object(43)</a:t>
            </a:r>
          </a:p>
          <a:p>
            <a:r>
              <a:rPr lang="en-IN" sz="2000" dirty="0"/>
              <a:t>The data is from Year 1875 - 2010</a:t>
            </a:r>
          </a:p>
          <a:p>
            <a:r>
              <a:rPr lang="en-US" sz="2000" dirty="0"/>
              <a:t>There are 17 columns with null values in the dataset </a:t>
            </a:r>
            <a:endParaRPr lang="en-IN" sz="2000" dirty="0"/>
          </a:p>
          <a:p>
            <a:r>
              <a:rPr lang="en-IN" sz="2000" dirty="0"/>
              <a:t>Outliers are present in the dataset as they add value to the model they will not be removed </a:t>
            </a:r>
          </a:p>
        </p:txBody>
      </p:sp>
    </p:spTree>
    <p:extLst>
      <p:ext uri="{BB962C8B-B14F-4D97-AF65-F5344CB8AC3E}">
        <p14:creationId xmlns:p14="http://schemas.microsoft.com/office/powerpoint/2010/main" val="1974532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AA16C-52AB-4850-BEB7-AE6ADCCEEA13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Distribution of the data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F804C-7318-4873-800F-DF0DF8647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33569" y="1847195"/>
            <a:ext cx="5181600" cy="4019694"/>
          </a:xfrm>
        </p:spPr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Graph we can observe that most of the houses are prices between 10,000$ - 25,000$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few outliers in the data but in the interest of having diversity rows have not been dropped.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the Scatterplot we can observe that the majority of the Dataset Contains Live Area from – 800Sq Ft – 2500Sq Ft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with Live Area greater than 3000Sq Ft are mostly priced above 20,000$</a:t>
            </a:r>
          </a:p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3F5577-43DB-4D52-9415-5C408CDEA9E7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30" y="1951539"/>
            <a:ext cx="5181601" cy="23443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EB17E0-D56E-4766-BDB4-F4FC542AD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020" y="4295839"/>
            <a:ext cx="5490203" cy="234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7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E2FE916-16CE-48C2-B771-040D3A7CE9A9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pPr lvl="0" algn="ctr">
              <a:lnSpc>
                <a:spcPct val="107000"/>
              </a:lnSpc>
              <a:spcAft>
                <a:spcPts val="800"/>
              </a:spcAft>
            </a:pP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Quality to the Sale price of the house</a:t>
            </a:r>
            <a:endParaRPr lang="en-IN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35EDD-1E08-4C22-A9B8-E15E38D84675}"/>
              </a:ext>
            </a:extLst>
          </p:cNvPr>
          <p:cNvSpPr txBox="1"/>
          <p:nvPr/>
        </p:nvSpPr>
        <p:spPr>
          <a:xfrm>
            <a:off x="1234440" y="4869180"/>
            <a:ext cx="10119360" cy="9682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this we can observe that as the Quality rating increases the house price is also have a positive effect where the average price of house’s rated 10 is above 40,000$.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Houses Rated 1-2 with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OverallQual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priced less than 10,000$.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5BA0627-409C-4D7A-858E-A99EDADAF667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508" y="1825625"/>
            <a:ext cx="9954072" cy="2942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22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1"/>
            </a:gs>
            <a:gs pos="100000">
              <a:srgbClr val="C0D0EB"/>
            </a:gs>
            <a:gs pos="79000">
              <a:srgbClr val="B9CBE9"/>
            </a:gs>
            <a:gs pos="7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39AE8E-5B4C-4CA0-855A-A729DDBDFEB8}"/>
              </a:ext>
            </a:extLst>
          </p:cNvPr>
          <p:cNvSpPr/>
          <p:nvPr/>
        </p:nvSpPr>
        <p:spPr>
          <a:xfrm>
            <a:off x="2095394" y="230789"/>
            <a:ext cx="8183196" cy="80721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A8BF41-C8B6-40A8-A27F-6818D2DBAA96}"/>
              </a:ext>
            </a:extLst>
          </p:cNvPr>
          <p:cNvSpPr txBox="1"/>
          <p:nvPr/>
        </p:nvSpPr>
        <p:spPr>
          <a:xfrm>
            <a:off x="2095394" y="360602"/>
            <a:ext cx="81831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u="sng" dirty="0">
                <a:solidFill>
                  <a:schemeClr val="bg2"/>
                </a:solidFill>
                <a:latin typeface="Agency FB" panose="020B0503020202020204" pitchFamily="34" charset="0"/>
              </a:rPr>
              <a:t>Year Built to the Sale Price of the house to </a:t>
            </a:r>
            <a:r>
              <a:rPr lang="en-US" sz="2800" u="sng" dirty="0" err="1">
                <a:solidFill>
                  <a:schemeClr val="bg2"/>
                </a:solidFill>
                <a:latin typeface="Agency FB" panose="020B0503020202020204" pitchFamily="34" charset="0"/>
              </a:rPr>
              <a:t>LiveArea</a:t>
            </a:r>
            <a:endParaRPr lang="en-IN" sz="2800" u="sng" dirty="0">
              <a:solidFill>
                <a:schemeClr val="bg2"/>
              </a:solidFill>
              <a:latin typeface="Agency FB" panose="020B0503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D276BF-9F49-4EA9-BC3A-B2E8BE38D70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8" y="1166131"/>
            <a:ext cx="11324862" cy="18585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0AEF771-AE89-486D-94ED-A11C29D30FD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98" y="3064817"/>
            <a:ext cx="11324862" cy="19383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547AD-CD0A-4CA3-80FB-7205399E8A98}"/>
              </a:ext>
            </a:extLst>
          </p:cNvPr>
          <p:cNvSpPr txBox="1"/>
          <p:nvPr/>
        </p:nvSpPr>
        <p:spPr>
          <a:xfrm>
            <a:off x="798782" y="5043300"/>
            <a:ext cx="10776419" cy="1663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Observations made from comparing both the Graphs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Older Houses are mostly under 20,000$ with few exceptions – which can be because of the Live area which we can observe comparing both Graphs.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•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say that the Year of Building the house is positively affecting the price of the house even without gear difference in live area.</a:t>
            </a:r>
          </a:p>
        </p:txBody>
      </p:sp>
    </p:spTree>
    <p:extLst>
      <p:ext uri="{BB962C8B-B14F-4D97-AF65-F5344CB8AC3E}">
        <p14:creationId xmlns:p14="http://schemas.microsoft.com/office/powerpoint/2010/main" val="114777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C0D0EB"/>
            </a:gs>
            <a:gs pos="79000">
              <a:srgbClr val="B9CBE9"/>
            </a:gs>
            <a:gs pos="7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88415-D86E-498B-9B14-FD6AA5B06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320"/>
            <a:ext cx="10515600" cy="1105535"/>
          </a:xfrm>
          <a:gradFill>
            <a:gsLst>
              <a:gs pos="0">
                <a:schemeClr val="bg1"/>
              </a:gs>
              <a:gs pos="100000">
                <a:srgbClr val="C0D0EB"/>
              </a:gs>
              <a:gs pos="79000">
                <a:srgbClr val="B9CBE9"/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Correlation of attributes to target variable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95D6A04-D942-4B76-B437-6163ED92A6E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9021"/>
            <a:ext cx="10392350" cy="1889979"/>
          </a:xfrm>
          <a:prstGeom prst="rect">
            <a:avLst/>
          </a:prstGeom>
        </p:spPr>
      </p:pic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4863B183-A5CC-4975-B843-E85AFF84A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892720"/>
              </p:ext>
            </p:extLst>
          </p:nvPr>
        </p:nvGraphicFramePr>
        <p:xfrm>
          <a:off x="1043274" y="3950996"/>
          <a:ext cx="4626005" cy="26778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8847">
                  <a:extLst>
                    <a:ext uri="{9D8B030D-6E8A-4147-A177-3AD203B41FA5}">
                      <a16:colId xmlns:a16="http://schemas.microsoft.com/office/drawing/2014/main" val="1856721311"/>
                    </a:ext>
                  </a:extLst>
                </a:gridCol>
                <a:gridCol w="2277158">
                  <a:extLst>
                    <a:ext uri="{9D8B030D-6E8A-4147-A177-3AD203B41FA5}">
                      <a16:colId xmlns:a16="http://schemas.microsoft.com/office/drawing/2014/main" val="2921141552"/>
                    </a:ext>
                  </a:extLst>
                </a:gridCol>
              </a:tblGrid>
              <a:tr h="428979">
                <a:tc>
                  <a:txBody>
                    <a:bodyPr/>
                    <a:lstStyle/>
                    <a:p>
                      <a:r>
                        <a:rPr lang="en-IN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320341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/>
                        <a:t>OverallQual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0.789185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147827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GrLivArea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0.707300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348505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GarageCars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 0.628329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960429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GarageArea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0.619000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063609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TotalBsmtSF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0.595042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5593193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1stFlrSF 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0.587642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917337"/>
                  </a:ext>
                </a:extLst>
              </a:tr>
              <a:tr h="328586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FullBath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0.554988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190187"/>
                  </a:ext>
                </a:extLst>
              </a:tr>
              <a:tr h="26801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YearBuilt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0.514408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7398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CA20AC5-91D5-43B5-B32D-85EBB813AB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3651197"/>
              </p:ext>
            </p:extLst>
          </p:nvPr>
        </p:nvGraphicFramePr>
        <p:xfrm>
          <a:off x="6416654" y="3950995"/>
          <a:ext cx="5051446" cy="21199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4864">
                  <a:extLst>
                    <a:ext uri="{9D8B030D-6E8A-4147-A177-3AD203B41FA5}">
                      <a16:colId xmlns:a16="http://schemas.microsoft.com/office/drawing/2014/main" val="3332388394"/>
                    </a:ext>
                  </a:extLst>
                </a:gridCol>
                <a:gridCol w="2486582">
                  <a:extLst>
                    <a:ext uri="{9D8B030D-6E8A-4147-A177-3AD203B41FA5}">
                      <a16:colId xmlns:a16="http://schemas.microsoft.com/office/drawing/2014/main" val="1964950258"/>
                    </a:ext>
                  </a:extLst>
                </a:gridCol>
              </a:tblGrid>
              <a:tr h="446441">
                <a:tc>
                  <a:txBody>
                    <a:bodyPr/>
                    <a:lstStyle/>
                    <a:p>
                      <a:r>
                        <a:rPr lang="en-IN" sz="1200" dirty="0"/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Correlation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5753815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/>
                        <a:t>HeatingQC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-0.406604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17987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/>
                        <a:t>GarageType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-0.415370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9402222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GarageFinish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-0.424922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048649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KitchenQual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-0.592468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1048454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BsmtQual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-0.601307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40449"/>
                  </a:ext>
                </a:extLst>
              </a:tr>
              <a:tr h="278920">
                <a:tc>
                  <a:txBody>
                    <a:bodyPr/>
                    <a:lstStyle/>
                    <a:p>
                      <a:r>
                        <a:rPr lang="en-IN" sz="1200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ExterQual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Courier New" panose="02070309020205020404" pitchFamily="49" charset="0"/>
                        </a:rPr>
                        <a:t>-0.624820</a:t>
                      </a:r>
                      <a:endParaRPr lang="en-I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6563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9EA482F-C10D-4ED8-9072-3198F5EAD1BD}"/>
              </a:ext>
            </a:extLst>
          </p:cNvPr>
          <p:cNvSpPr txBox="1"/>
          <p:nvPr/>
        </p:nvSpPr>
        <p:spPr>
          <a:xfrm>
            <a:off x="1043275" y="3505332"/>
            <a:ext cx="4259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Positive Correlation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574893-A485-4439-AFF2-6EB61B47DB34}"/>
              </a:ext>
            </a:extLst>
          </p:cNvPr>
          <p:cNvSpPr txBox="1"/>
          <p:nvPr/>
        </p:nvSpPr>
        <p:spPr>
          <a:xfrm>
            <a:off x="6416654" y="3540140"/>
            <a:ext cx="3976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Negative Correlation</a:t>
            </a:r>
          </a:p>
        </p:txBody>
      </p:sp>
    </p:spTree>
    <p:extLst>
      <p:ext uri="{BB962C8B-B14F-4D97-AF65-F5344CB8AC3E}">
        <p14:creationId xmlns:p14="http://schemas.microsoft.com/office/powerpoint/2010/main" val="2537869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C0D0EB"/>
            </a:gs>
            <a:gs pos="79000">
              <a:srgbClr val="B9CBE9"/>
            </a:gs>
            <a:gs pos="7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219CB2-72E4-458B-9FBE-E202457A63FE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100000">
                <a:srgbClr val="C0D0EB"/>
              </a:gs>
              <a:gs pos="79000">
                <a:srgbClr val="B9CBE9"/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algn="ctr"/>
            <a:r>
              <a:rPr lang="en-IN" sz="3600" dirty="0"/>
              <a:t>Data Cleaning and Encoding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5B982-74E3-4697-984B-07ADE9459604}"/>
              </a:ext>
            </a:extLst>
          </p:cNvPr>
          <p:cNvSpPr txBox="1"/>
          <p:nvPr/>
        </p:nvSpPr>
        <p:spPr>
          <a:xfrm>
            <a:off x="752795" y="2147919"/>
            <a:ext cx="4862480" cy="29786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Discreet Categorical Columns Encoding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considered following Columns as Discreet Categorical values and used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Onehot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Encoding using </a:t>
            </a:r>
            <a:r>
              <a:rPr lang="en-IN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get_dummies</a:t>
            </a: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Method  to them</a:t>
            </a:r>
          </a:p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['MSZoning','Street','Alley','Utilities','LotConfig','Neighborhood','Condition1','Condition2','BldgType','HouseStyle','RoofStyle','RoofMatl','Exterior1st','Exterior2nd','MasVnrType','Foundation','Heating','CentralAir','GarageType','MiscFeature','SaleType','SaleCondition']</a:t>
            </a:r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B32D42-68A7-44DA-9516-1FADA3F3633D}"/>
              </a:ext>
            </a:extLst>
          </p:cNvPr>
          <p:cNvSpPr txBox="1"/>
          <p:nvPr/>
        </p:nvSpPr>
        <p:spPr>
          <a:xfrm>
            <a:off x="6480580" y="2147919"/>
            <a:ext cx="4958625" cy="2817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Ordinal Categorical Columns Encoding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have Encoded Following columns using ordinal encoding and modified them to int values </a:t>
            </a:r>
          </a:p>
          <a:p>
            <a:pPr marL="179705">
              <a:lnSpc>
                <a:spcPct val="107000"/>
              </a:lnSpc>
              <a:spcAft>
                <a:spcPts val="800"/>
              </a:spcAft>
            </a:pPr>
            <a:r>
              <a:rPr lang="en-IN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['LotShape','LandContour','LandSlope','ExterQual','ExterCond','BsmtQual','BsmtCond','BsmtExposure','BsmtFinType1','BsmtFinType2','HeatingQC','Electrical','KitchenQual','Functional','FireplaceQu','GarageFinish','GarageQual','GarageCond','PavedDrive','PoolQC','Fence']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9CCD91-4D07-441E-A480-B93C54FF9709}"/>
              </a:ext>
            </a:extLst>
          </p:cNvPr>
          <p:cNvSpPr txBox="1"/>
          <p:nvPr/>
        </p:nvSpPr>
        <p:spPr>
          <a:xfrm>
            <a:off x="1058617" y="5180045"/>
            <a:ext cx="9113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Final Data used for building model has : </a:t>
            </a:r>
            <a:r>
              <a:rPr lang="en-US" dirty="0"/>
              <a:t>1168 entries, 0 to 1167</a:t>
            </a:r>
          </a:p>
          <a:p>
            <a:r>
              <a:rPr lang="en-US" dirty="0"/>
              <a:t>Columns: 217 entries, </a:t>
            </a:r>
            <a:r>
              <a:rPr lang="en-US" dirty="0" err="1"/>
              <a:t>dtypes</a:t>
            </a:r>
            <a:r>
              <a:rPr lang="en-US" dirty="0"/>
              <a:t>: float64(24), int64(34), uint8(159)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477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rgbClr val="C0D0EB"/>
            </a:gs>
            <a:gs pos="79000">
              <a:srgbClr val="B9CBE9"/>
            </a:gs>
            <a:gs pos="7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E8A53-936D-4641-B3AF-2179FC208EBB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bg1"/>
              </a:gs>
              <a:gs pos="100000">
                <a:srgbClr val="C0D0EB"/>
              </a:gs>
              <a:gs pos="79000">
                <a:srgbClr val="B9CBE9"/>
              </a:gs>
              <a:gs pos="7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ctr"/>
            <a:r>
              <a:rPr lang="en-IN" b="1" dirty="0">
                <a:latin typeface="+mn-lt"/>
              </a:rPr>
              <a:t>Model building algorithms used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BB4FC02-ACED-49CB-B4AE-2CFE2E4DAD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6806991"/>
              </p:ext>
            </p:extLst>
          </p:nvPr>
        </p:nvGraphicFramePr>
        <p:xfrm>
          <a:off x="572778" y="1970364"/>
          <a:ext cx="11046444" cy="229770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6791">
                  <a:extLst>
                    <a:ext uri="{9D8B030D-6E8A-4147-A177-3AD203B41FA5}">
                      <a16:colId xmlns:a16="http://schemas.microsoft.com/office/drawing/2014/main" val="873942639"/>
                    </a:ext>
                  </a:extLst>
                </a:gridCol>
                <a:gridCol w="1993346">
                  <a:extLst>
                    <a:ext uri="{9D8B030D-6E8A-4147-A177-3AD203B41FA5}">
                      <a16:colId xmlns:a16="http://schemas.microsoft.com/office/drawing/2014/main" val="762365953"/>
                    </a:ext>
                  </a:extLst>
                </a:gridCol>
                <a:gridCol w="4553602">
                  <a:extLst>
                    <a:ext uri="{9D8B030D-6E8A-4147-A177-3AD203B41FA5}">
                      <a16:colId xmlns:a16="http://schemas.microsoft.com/office/drawing/2014/main" val="398223929"/>
                    </a:ext>
                  </a:extLst>
                </a:gridCol>
                <a:gridCol w="1069216">
                  <a:extLst>
                    <a:ext uri="{9D8B030D-6E8A-4147-A177-3AD203B41FA5}">
                      <a16:colId xmlns:a16="http://schemas.microsoft.com/office/drawing/2014/main" val="3783354285"/>
                    </a:ext>
                  </a:extLst>
                </a:gridCol>
                <a:gridCol w="1377402">
                  <a:extLst>
                    <a:ext uri="{9D8B030D-6E8A-4147-A177-3AD203B41FA5}">
                      <a16:colId xmlns:a16="http://schemas.microsoft.com/office/drawing/2014/main" val="1771476180"/>
                    </a:ext>
                  </a:extLst>
                </a:gridCol>
                <a:gridCol w="1566087">
                  <a:extLst>
                    <a:ext uri="{9D8B030D-6E8A-4147-A177-3AD203B41FA5}">
                      <a16:colId xmlns:a16="http://schemas.microsoft.com/office/drawing/2014/main" val="360344631"/>
                    </a:ext>
                  </a:extLst>
                </a:gridCol>
              </a:tblGrid>
              <a:tr h="25257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S.no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Algorithm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Parameters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>
                          <a:effectLst/>
                        </a:rPr>
                        <a:t>R2 Score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MAE(Absolute)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</a:rPr>
                        <a:t>MSE(Squared)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3966489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1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 err="1">
                          <a:effectLst/>
                        </a:rPr>
                        <a:t>GradientBoostRegressor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=0.1,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=1000,max_depth=3,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min_samples_split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=2,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min_samples_leaf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=1,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max_features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='sqrt',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=89,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criterion= ‘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92.83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15372.12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534544208.02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978787"/>
                  </a:ext>
                </a:extLst>
              </a:tr>
              <a:tr h="5587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XGBRegressor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objective = '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reg:squarederror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colsample_bytree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=0.7,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learning_rate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=0.1,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3,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min_child_weight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500, subsample = 0.5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91.84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15388.12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/>
                        <a:t>609304374.75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96393414"/>
                  </a:ext>
                </a:extLst>
              </a:tr>
              <a:tr h="29293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3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RandomForestRegressor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criterion= '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mse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',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max_depth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= 10, </a:t>
                      </a:r>
                      <a:r>
                        <a:rPr lang="en-US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n_estimators</a:t>
                      </a:r>
                      <a:r>
                        <a:rPr lang="en-US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 10</a:t>
                      </a:r>
                      <a:endParaRPr lang="en-IN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89.60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19313.62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775762889.76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2341981"/>
                  </a:ext>
                </a:extLst>
              </a:tr>
              <a:tr h="297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4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Lasso Regressor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alpha= 5.0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89.8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19682.35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760473931.95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192866"/>
                  </a:ext>
                </a:extLst>
              </a:tr>
              <a:tr h="29761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Linear Regressor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IN" sz="12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random_state</a:t>
                      </a:r>
                      <a:r>
                        <a:rPr lang="en-IN" sz="12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=89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89.57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>
                          <a:effectLst/>
                        </a:rPr>
                        <a:t>19896.38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dirty="0">
                          <a:effectLst/>
                        </a:rPr>
                        <a:t>777392877.26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4210923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354406F-B910-4203-9776-14C9491007A6}"/>
              </a:ext>
            </a:extLst>
          </p:cNvPr>
          <p:cNvSpPr txBox="1"/>
          <p:nvPr/>
        </p:nvSpPr>
        <p:spPr>
          <a:xfrm>
            <a:off x="625965" y="4682464"/>
            <a:ext cx="10604585" cy="1857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R2 Score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“</a:t>
            </a:r>
            <a:r>
              <a:rPr lang="en-IN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variance explained by model/ Total variance”. So, if it is 100%, the two variables are perfectly correlated, i.e., with no variance at all. A low value would show a low level of correlation, meaning a regression model that is not valid.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07000"/>
              </a:lnSpc>
              <a:buFont typeface="Wingdings" panose="05000000000000000000" pitchFamily="2" charset="2"/>
              <a:buChar char="§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Mean Absolute error is the average of the errors. The larger the number greater the error.</a:t>
            </a:r>
          </a:p>
          <a:p>
            <a:pPr marL="285750" lvl="0" indent="-28575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Mean</a:t>
            </a:r>
            <a:r>
              <a:rPr lang="en-IN" sz="1800" dirty="0">
                <a:solidFill>
                  <a:srgbClr val="1D1D1D"/>
                </a:solidFill>
                <a:effectLst/>
                <a:latin typeface="Open Sans" panose="020B0606030504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square error is the average of the square of the errors. The larger the number the larger the error.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CA7FD-8601-4792-975B-EEB56AC304BE}"/>
              </a:ext>
            </a:extLst>
          </p:cNvPr>
          <p:cNvSpPr txBox="1"/>
          <p:nvPr/>
        </p:nvSpPr>
        <p:spPr>
          <a:xfrm>
            <a:off x="572778" y="4313132"/>
            <a:ext cx="326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highlight>
                  <a:srgbClr val="000000"/>
                </a:highlight>
              </a:rPr>
              <a:t>Metricises Used </a:t>
            </a:r>
          </a:p>
        </p:txBody>
      </p:sp>
    </p:spTree>
    <p:extLst>
      <p:ext uri="{BB962C8B-B14F-4D97-AF65-F5344CB8AC3E}">
        <p14:creationId xmlns:p14="http://schemas.microsoft.com/office/powerpoint/2010/main" val="97147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140</TotalTime>
  <Words>940</Words>
  <Application>Microsoft Office PowerPoint</Application>
  <PresentationFormat>Widescreen</PresentationFormat>
  <Paragraphs>140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Agency FB</vt:lpstr>
      <vt:lpstr>Arial</vt:lpstr>
      <vt:lpstr>Calibri</vt:lpstr>
      <vt:lpstr>Calibri Light</vt:lpstr>
      <vt:lpstr>Open Sans</vt:lpstr>
      <vt:lpstr>Symbol</vt:lpstr>
      <vt:lpstr>Wingdings</vt:lpstr>
      <vt:lpstr>Office Theme</vt:lpstr>
      <vt:lpstr>House Price Predictions</vt:lpstr>
      <vt:lpstr>Problem Statement </vt:lpstr>
      <vt:lpstr>Dataset Overview </vt:lpstr>
      <vt:lpstr>Distribution of the data </vt:lpstr>
      <vt:lpstr>Overall Quality to the Sale price of the house</vt:lpstr>
      <vt:lpstr>PowerPoint Presentation</vt:lpstr>
      <vt:lpstr>Correlation of attributes to target variable </vt:lpstr>
      <vt:lpstr>Data Cleaning and Encoding</vt:lpstr>
      <vt:lpstr>Model building algorithms used</vt:lpstr>
      <vt:lpstr>Final Model Scores Using Gradient BoostRegressor </vt:lpstr>
      <vt:lpstr>Comparing the models scatter plot </vt:lpstr>
      <vt:lpstr>Model Performance before and after removal of outliers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House Price Predictions</dc:title>
  <dc:creator>Karthik Msr</dc:creator>
  <cp:lastModifiedBy>Karthik Msr</cp:lastModifiedBy>
  <cp:revision>11</cp:revision>
  <dcterms:created xsi:type="dcterms:W3CDTF">2021-06-06T11:55:45Z</dcterms:created>
  <dcterms:modified xsi:type="dcterms:W3CDTF">2021-06-06T14:19:02Z</dcterms:modified>
</cp:coreProperties>
</file>