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1"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2"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E97492C6-AB4A-4017-96E6-B01D00D81AC1}" type="datetime">
              <a:rPr b="0" lang="en-US" sz="1200" spc="-1" strike="noStrike">
                <a:solidFill>
                  <a:srgbClr val="8b8b8b"/>
                </a:solidFill>
                <a:latin typeface="Calibri"/>
              </a:rPr>
              <a:t>1/16/22</a:t>
            </a:fld>
            <a:endParaRPr b="0" lang="en-IN" sz="1200" spc="-1" strike="noStrike">
              <a:latin typeface="Times New Roman"/>
            </a:endParaRPr>
          </a:p>
        </p:txBody>
      </p:sp>
      <p:sp>
        <p:nvSpPr>
          <p:cNvPr id="3" name="PlaceHolder 4"/>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4"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1F6F6EED-4C75-4A9B-B6D4-0FFEBE0504EF}" type="slidenum">
              <a:rPr b="0" lang="en-US"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dt"/>
          </p:nvPr>
        </p:nvSpPr>
        <p:spPr>
          <a:xfrm>
            <a:off x="838080" y="6356520"/>
            <a:ext cx="2742840" cy="364680"/>
          </a:xfrm>
          <a:prstGeom prst="rect">
            <a:avLst/>
          </a:prstGeom>
        </p:spPr>
        <p:txBody>
          <a:bodyPr anchor="ctr">
            <a:noAutofit/>
          </a:bodyPr>
          <a:p>
            <a:pPr>
              <a:lnSpc>
                <a:spcPct val="100000"/>
              </a:lnSpc>
            </a:pPr>
            <a:fld id="{A244B2CE-9C79-4B6C-B82A-CD9124AF4CC5}" type="datetime">
              <a:rPr b="0" lang="en-US" sz="1200" spc="-1" strike="noStrike">
                <a:solidFill>
                  <a:srgbClr val="8b8b8b"/>
                </a:solidFill>
                <a:latin typeface="Calibri"/>
              </a:rPr>
              <a:t>1/16/22</a:t>
            </a:fld>
            <a:endParaRPr b="0" lang="en-IN" sz="1200" spc="-1" strike="noStrike">
              <a:latin typeface="Times New Roman"/>
            </a:endParaRPr>
          </a:p>
        </p:txBody>
      </p:sp>
      <p:sp>
        <p:nvSpPr>
          <p:cNvPr id="42" name="PlaceHolder 2"/>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43" name="PlaceHolder 3"/>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C140A9D8-4FF9-4FC1-A482-CA7583194361}" type="slidenum">
              <a:rPr b="0" lang="en-US" sz="1200" spc="-1" strike="noStrike">
                <a:solidFill>
                  <a:srgbClr val="8b8b8b"/>
                </a:solidFill>
                <a:latin typeface="Calibri"/>
              </a:rPr>
              <a:t>&lt;number&gt;</a:t>
            </a:fld>
            <a:endParaRPr b="0" lang="en-IN" sz="1200" spc="-1" strike="noStrike">
              <a:latin typeface="Times New Roman"/>
            </a:endParaRPr>
          </a:p>
        </p:txBody>
      </p:sp>
      <p:sp>
        <p:nvSpPr>
          <p:cNvPr id="44" name="PlaceHolder 4"/>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45"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838080" y="365040"/>
            <a:ext cx="10515240" cy="1325160"/>
          </a:xfrm>
          <a:prstGeom prst="rect">
            <a:avLst/>
          </a:prstGeom>
          <a:noFill/>
          <a:ln w="0">
            <a:noFill/>
          </a:ln>
        </p:spPr>
        <p:txBody>
          <a:bodyPr anchor="ctr">
            <a:noAutofit/>
          </a:bodyPr>
          <a:p>
            <a:pPr>
              <a:lnSpc>
                <a:spcPct val="90000"/>
              </a:lnSpc>
            </a:pPr>
            <a:r>
              <a:rPr b="1" lang="en-US" sz="4400" spc="-1" strike="noStrike">
                <a:solidFill>
                  <a:srgbClr val="c00000"/>
                </a:solidFill>
                <a:latin typeface="Franklin Gothic Medium"/>
              </a:rPr>
              <a:t>CUSTOMER RETENTION PRESENTATION</a:t>
            </a:r>
            <a:br/>
            <a:r>
              <a:rPr b="1" lang="en-US" sz="4400" spc="-1" strike="noStrike">
                <a:solidFill>
                  <a:srgbClr val="c00000"/>
                </a:solidFill>
                <a:latin typeface="Franklin Gothic Medium"/>
              </a:rPr>
              <a:t>           </a:t>
            </a:r>
            <a:r>
              <a:rPr b="1" lang="en-US" sz="4400" spc="-1" strike="noStrike">
                <a:solidFill>
                  <a:srgbClr val="548235"/>
                </a:solidFill>
                <a:latin typeface="Franklin Gothic Medium"/>
              </a:rPr>
              <a:t>By</a:t>
            </a:r>
            <a:r>
              <a:rPr b="1" lang="en-US" sz="4400" spc="-1" strike="noStrike">
                <a:solidFill>
                  <a:srgbClr val="c00000"/>
                </a:solidFill>
                <a:latin typeface="Franklin Gothic Medium"/>
              </a:rPr>
              <a:t>- E.Sanjana</a:t>
            </a:r>
            <a:endParaRPr b="0" lang="en-US" sz="4400" spc="-1" strike="noStrike">
              <a:solidFill>
                <a:srgbClr val="000000"/>
              </a:solidFill>
              <a:latin typeface="Calibri"/>
            </a:endParaRPr>
          </a:p>
        </p:txBody>
      </p:sp>
      <p:pic>
        <p:nvPicPr>
          <p:cNvPr id="83" name="Picture 4" descr="Diagram&#10;&#10;Description automatically generated"/>
          <p:cNvPicPr/>
          <p:nvPr/>
        </p:nvPicPr>
        <p:blipFill>
          <a:blip r:embed="rId1"/>
          <a:stretch/>
        </p:blipFill>
        <p:spPr>
          <a:xfrm>
            <a:off x="2048040" y="1920240"/>
            <a:ext cx="8096040" cy="416196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3" name="Picture 4" descr="Chart, bar chart&#10;&#10;Description automatically generated"/>
          <p:cNvPicPr/>
          <p:nvPr/>
        </p:nvPicPr>
        <p:blipFill>
          <a:blip r:embed="rId1"/>
          <a:stretch/>
        </p:blipFill>
        <p:spPr>
          <a:xfrm>
            <a:off x="953640" y="-64440"/>
            <a:ext cx="9180720" cy="568692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4" name="Picture 4" descr="Chart, bar chart&#10;&#10;Description automatically generated"/>
          <p:cNvPicPr/>
          <p:nvPr/>
        </p:nvPicPr>
        <p:blipFill>
          <a:blip r:embed="rId1"/>
          <a:stretch/>
        </p:blipFill>
        <p:spPr>
          <a:xfrm>
            <a:off x="1744920" y="925920"/>
            <a:ext cx="9190440" cy="44100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5" name="Picture 4" descr="Chart, bar chart&#10;&#10;Description automatically generated"/>
          <p:cNvPicPr/>
          <p:nvPr/>
        </p:nvPicPr>
        <p:blipFill>
          <a:blip r:embed="rId1"/>
          <a:stretch/>
        </p:blipFill>
        <p:spPr>
          <a:xfrm>
            <a:off x="904680" y="823320"/>
            <a:ext cx="9561600" cy="49960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6" name="Picture 4" descr="Chart, bar chart&#10;&#10;Description automatically generated"/>
          <p:cNvPicPr/>
          <p:nvPr/>
        </p:nvPicPr>
        <p:blipFill>
          <a:blip r:embed="rId1"/>
          <a:stretch/>
        </p:blipFill>
        <p:spPr>
          <a:xfrm>
            <a:off x="1178280" y="797760"/>
            <a:ext cx="9258840" cy="501804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7" name="Picture 4" descr="Chart&#10;&#10;Description automatically generated"/>
          <p:cNvPicPr/>
          <p:nvPr/>
        </p:nvPicPr>
        <p:blipFill>
          <a:blip r:embed="rId1"/>
          <a:stretch/>
        </p:blipFill>
        <p:spPr>
          <a:xfrm>
            <a:off x="1236960" y="1712520"/>
            <a:ext cx="9659520" cy="366732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8" name="Picture 4" descr="Chart, waterfall chart&#10;&#10;Description automatically generated"/>
          <p:cNvPicPr/>
          <p:nvPr/>
        </p:nvPicPr>
        <p:blipFill>
          <a:blip r:embed="rId1"/>
          <a:stretch/>
        </p:blipFill>
        <p:spPr>
          <a:xfrm>
            <a:off x="1295280" y="676800"/>
            <a:ext cx="9972000" cy="562104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9" name="Picture 4" descr="Chart, bar chart&#10;&#10;Description automatically generated"/>
          <p:cNvPicPr/>
          <p:nvPr/>
        </p:nvPicPr>
        <p:blipFill>
          <a:blip r:embed="rId1"/>
          <a:stretch/>
        </p:blipFill>
        <p:spPr>
          <a:xfrm>
            <a:off x="2106360" y="1298160"/>
            <a:ext cx="7910640" cy="475956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0" name="Picture 4" descr="Chart, bar chart&#10;&#10;Description automatically generated"/>
          <p:cNvPicPr/>
          <p:nvPr/>
        </p:nvPicPr>
        <p:blipFill>
          <a:blip r:embed="rId1"/>
          <a:stretch/>
        </p:blipFill>
        <p:spPr>
          <a:xfrm>
            <a:off x="1226880" y="218520"/>
            <a:ext cx="9522720" cy="551232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1" name="Picture 2" descr="Chart, bar chart&#10;&#10;Description automatically generated"/>
          <p:cNvPicPr/>
          <p:nvPr/>
        </p:nvPicPr>
        <p:blipFill>
          <a:blip r:embed="rId1"/>
          <a:stretch/>
        </p:blipFill>
        <p:spPr>
          <a:xfrm>
            <a:off x="816840" y="1322280"/>
            <a:ext cx="10167480" cy="460368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2" name="Picture 2" descr="Chart, bar chart&#10;&#10;Description automatically generated"/>
          <p:cNvPicPr/>
          <p:nvPr/>
        </p:nvPicPr>
        <p:blipFill>
          <a:blip r:embed="rId1"/>
          <a:stretch/>
        </p:blipFill>
        <p:spPr>
          <a:xfrm>
            <a:off x="797040" y="1021680"/>
            <a:ext cx="10274760" cy="44528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838080" y="208440"/>
            <a:ext cx="10515240" cy="1502640"/>
          </a:xfrm>
          <a:prstGeom prst="rect">
            <a:avLst/>
          </a:prstGeom>
          <a:noFill/>
          <a:ln w="0">
            <a:noFill/>
          </a:ln>
        </p:spPr>
        <p:txBody>
          <a:bodyPr anchor="ctr">
            <a:normAutofit/>
          </a:bodyPr>
          <a:p>
            <a:pPr>
              <a:lnSpc>
                <a:spcPct val="90000"/>
              </a:lnSpc>
            </a:pPr>
            <a:r>
              <a:rPr b="1" lang="en-US" sz="3200" spc="-1" strike="noStrike">
                <a:solidFill>
                  <a:srgbClr val="404040"/>
                </a:solidFill>
                <a:latin typeface="Franklin Gothic Medium"/>
              </a:rPr>
              <a:t>E-retail factors for customer activation and retention: A case study from Indian e-commerce customers.</a:t>
            </a:r>
            <a:br/>
            <a:endParaRPr b="0" lang="en-US" sz="3200" spc="-1" strike="noStrike">
              <a:solidFill>
                <a:srgbClr val="000000"/>
              </a:solidFill>
              <a:latin typeface="Calibri"/>
            </a:endParaRPr>
          </a:p>
        </p:txBody>
      </p:sp>
      <p:sp>
        <p:nvSpPr>
          <p:cNvPr id="85" name="TextShape 2"/>
          <p:cNvSpPr txBox="1"/>
          <p:nvPr/>
        </p:nvSpPr>
        <p:spPr>
          <a:xfrm>
            <a:off x="838080" y="1825560"/>
            <a:ext cx="10515240" cy="5029560"/>
          </a:xfrm>
          <a:prstGeom prst="rect">
            <a:avLst/>
          </a:prstGeom>
          <a:noFill/>
          <a:ln w="0">
            <a:noFill/>
          </a:ln>
        </p:spPr>
        <p:txBody>
          <a:bodyPr>
            <a:noAutofit/>
          </a:bodyPr>
          <a:p>
            <a:pPr marL="228600" indent="-228240">
              <a:lnSpc>
                <a:spcPct val="90000"/>
              </a:lnSpc>
              <a:spcBef>
                <a:spcPts val="1001"/>
              </a:spcBef>
              <a:buClr>
                <a:srgbClr val="002060"/>
              </a:buClr>
              <a:buFont typeface="Arial"/>
              <a:buChar char="•"/>
            </a:pPr>
            <a:r>
              <a:rPr b="0" lang="en-US" sz="2000" spc="-1" strike="noStrike">
                <a:solidFill>
                  <a:srgbClr val="002060"/>
                </a:solidFill>
                <a:latin typeface="Book Antiqua"/>
                <a:ea typeface="Calibri"/>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 Be careful: There are two sheets (one is detailed) and second is encoded in the excel file. You may use any of them by extracting in separate excel sheet. The number of column(s) is more than 47. Read the column header carefully. Note : Data Scientists have to apply their analytical skills to give findings and conclusions in detailed data analysis written in jupyter notebook . Only data analysis is required.</a:t>
            </a:r>
            <a:br/>
            <a:r>
              <a:rPr b="0" lang="en-US" sz="2000" spc="-1" strike="noStrike">
                <a:solidFill>
                  <a:srgbClr val="002060"/>
                </a:solidFill>
                <a:latin typeface="Book Antiqua"/>
                <a:ea typeface="Calibri"/>
              </a:rPr>
              <a:t>Need not to create machine learning models /but still if anybody comes with it that is welcome.</a:t>
            </a: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3" name="Picture 2" descr="Chart, bar chart&#10;&#10;Description automatically generated"/>
          <p:cNvPicPr/>
          <p:nvPr/>
        </p:nvPicPr>
        <p:blipFill>
          <a:blip r:embed="rId1"/>
          <a:stretch/>
        </p:blipFill>
        <p:spPr>
          <a:xfrm>
            <a:off x="1815480" y="1295280"/>
            <a:ext cx="8211600" cy="417960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4" name="Picture 2" descr="Chart, bar chart&#10;&#10;Description automatically generated"/>
          <p:cNvPicPr/>
          <p:nvPr/>
        </p:nvPicPr>
        <p:blipFill>
          <a:blip r:embed="rId1"/>
          <a:stretch/>
        </p:blipFill>
        <p:spPr>
          <a:xfrm>
            <a:off x="1017720" y="1553040"/>
            <a:ext cx="9393840" cy="401472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5" name="Picture 2" descr="Chart, bar chart, histogram&#10;&#10;Description automatically generated"/>
          <p:cNvPicPr/>
          <p:nvPr/>
        </p:nvPicPr>
        <p:blipFill>
          <a:blip r:embed="rId1"/>
          <a:stretch/>
        </p:blipFill>
        <p:spPr>
          <a:xfrm>
            <a:off x="1055520" y="1072440"/>
            <a:ext cx="10090080" cy="473184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200520" y="181440"/>
            <a:ext cx="11703600" cy="6129000"/>
          </a:xfrm>
          <a:prstGeom prst="rect">
            <a:avLst/>
          </a:prstGeom>
          <a:noFill/>
          <a:ln w="0">
            <a:noFill/>
          </a:ln>
        </p:spPr>
        <p:style>
          <a:lnRef idx="0"/>
          <a:fillRef idx="0"/>
          <a:effectRef idx="0"/>
          <a:fontRef idx="minor"/>
        </p:style>
        <p:txBody>
          <a:bodyPr>
            <a:spAutoFit/>
          </a:bodyPr>
          <a:p>
            <a:pPr>
              <a:lnSpc>
                <a:spcPct val="100000"/>
              </a:lnSpc>
            </a:pPr>
            <a:r>
              <a:rPr b="1" lang="en-US" sz="1800" spc="-1" strike="noStrike">
                <a:solidFill>
                  <a:srgbClr val="4472c4"/>
                </a:solidFill>
                <a:latin typeface="inherit"/>
              </a:rPr>
              <a:t>Observations from Multiple Options based Questions</a:t>
            </a:r>
            <a:endParaRPr b="0" lang="en-IN" sz="1800" spc="-1" strike="noStrike">
              <a:latin typeface="Arial"/>
            </a:endParaRPr>
          </a:p>
          <a:p>
            <a:pPr algn="r">
              <a:lnSpc>
                <a:spcPct val="100000"/>
              </a:lnSpc>
            </a:pPr>
            <a:endParaRPr b="0" lang="en-IN" sz="1800" spc="-1" strike="noStrike">
              <a:latin typeface="Arial"/>
            </a:endParaRPr>
          </a:p>
          <a:p>
            <a:pPr>
              <a:lnSpc>
                <a:spcPct val="100000"/>
              </a:lnSpc>
            </a:pPr>
            <a:r>
              <a:rPr b="1" lang="en-US" sz="2000" spc="-1" strike="noStrike">
                <a:solidFill>
                  <a:srgbClr val="000000"/>
                </a:solidFill>
                <a:latin typeface="Franklin Gothic Medium"/>
              </a:rPr>
              <a:t>Maximum people have shopped from these 5 companies - Amazon.in, Flipkart.com, Paytm.com, Myntra.com, Snapdeal.com.</a:t>
            </a:r>
            <a:endParaRPr b="0" lang="en-IN" sz="2000" spc="-1" strike="noStrike">
              <a:latin typeface="Arial"/>
            </a:endParaRPr>
          </a:p>
          <a:p>
            <a:pPr>
              <a:lnSpc>
                <a:spcPct val="100000"/>
              </a:lnSpc>
            </a:pPr>
            <a:r>
              <a:rPr b="1" lang="en-US" sz="2000" spc="-1" strike="noStrike">
                <a:solidFill>
                  <a:srgbClr val="000000"/>
                </a:solidFill>
                <a:latin typeface="Franklin Gothic Medium"/>
              </a:rPr>
              <a:t>Most people find Easy to use website or application are - Amazon.in, Flipkart.com, Paytm.com, Myntra.com, Snapdeal.com Also, Amazon.com and Flipkart.com are the major choices.</a:t>
            </a:r>
            <a:endParaRPr b="0" lang="en-IN" sz="2000" spc="-1" strike="noStrike">
              <a:latin typeface="Arial"/>
            </a:endParaRPr>
          </a:p>
          <a:p>
            <a:pPr>
              <a:lnSpc>
                <a:spcPct val="100000"/>
              </a:lnSpc>
            </a:pPr>
            <a:r>
              <a:rPr b="1" lang="en-US" sz="2000" spc="-1" strike="noStrike">
                <a:solidFill>
                  <a:srgbClr val="000000"/>
                </a:solidFill>
                <a:latin typeface="Franklin Gothic Medium"/>
              </a:rPr>
              <a:t>In terms of Visual appealing web-page layout also, Amazon.com and Flipkart.com seem to take the lead.</a:t>
            </a:r>
            <a:endParaRPr b="0" lang="en-IN" sz="2000" spc="-1" strike="noStrike">
              <a:latin typeface="Arial"/>
            </a:endParaRPr>
          </a:p>
          <a:p>
            <a:pPr>
              <a:lnSpc>
                <a:spcPct val="100000"/>
              </a:lnSpc>
            </a:pPr>
            <a:r>
              <a:rPr b="1" lang="en-US" sz="2000" spc="-1" strike="noStrike">
                <a:solidFill>
                  <a:srgbClr val="000000"/>
                </a:solidFill>
                <a:latin typeface="Franklin Gothic Medium"/>
              </a:rPr>
              <a:t>Talking about Wide variety of product on offer: Amazon.com and Flipkart.com are the major choices.</a:t>
            </a:r>
            <a:endParaRPr b="0" lang="en-IN" sz="2000" spc="-1" strike="noStrike">
              <a:latin typeface="Arial"/>
            </a:endParaRPr>
          </a:p>
          <a:p>
            <a:pPr>
              <a:lnSpc>
                <a:spcPct val="100000"/>
              </a:lnSpc>
            </a:pPr>
            <a:r>
              <a:rPr b="1" lang="en-US" sz="2000" spc="-1" strike="noStrike">
                <a:solidFill>
                  <a:srgbClr val="000000"/>
                </a:solidFill>
                <a:latin typeface="Franklin Gothic Medium"/>
              </a:rPr>
              <a:t>Complete, relevant description information of products: Once again, maximum people have chosen to go with mazon.com and Flipkart.com</a:t>
            </a:r>
            <a:endParaRPr b="0" lang="en-IN" sz="2000" spc="-1" strike="noStrike">
              <a:latin typeface="Arial"/>
            </a:endParaRPr>
          </a:p>
          <a:p>
            <a:pPr>
              <a:lnSpc>
                <a:spcPct val="100000"/>
              </a:lnSpc>
            </a:pPr>
            <a:r>
              <a:rPr b="1" lang="en-US" sz="2000" spc="-1" strike="noStrike">
                <a:solidFill>
                  <a:srgbClr val="000000"/>
                </a:solidFill>
                <a:latin typeface="Franklin Gothic Medium"/>
              </a:rPr>
              <a:t>Fast loading website speed of website and application: Amazon seems to take the lead in this category, although paytm and Flipkart are not far behind.</a:t>
            </a:r>
            <a:endParaRPr b="0" lang="en-IN" sz="2000" spc="-1" strike="noStrike">
              <a:latin typeface="Arial"/>
            </a:endParaRPr>
          </a:p>
          <a:p>
            <a:pPr>
              <a:lnSpc>
                <a:spcPct val="100000"/>
              </a:lnSpc>
            </a:pPr>
            <a:r>
              <a:rPr b="1" lang="en-US" sz="2000" spc="-1" strike="noStrike">
                <a:solidFill>
                  <a:srgbClr val="000000"/>
                </a:solidFill>
                <a:latin typeface="Franklin Gothic Medium"/>
              </a:rPr>
              <a:t>Reliability of the website or application: Amazon seems to take the lead in this category too, although Flipkart and paytm are not far behind.</a:t>
            </a:r>
            <a:endParaRPr b="0" lang="en-IN" sz="2000" spc="-1" strike="noStrike">
              <a:latin typeface="Arial"/>
            </a:endParaRPr>
          </a:p>
          <a:p>
            <a:pPr>
              <a:lnSpc>
                <a:spcPct val="100000"/>
              </a:lnSpc>
            </a:pPr>
            <a:r>
              <a:rPr b="1" lang="en-US" sz="2000" spc="-1" strike="noStrike">
                <a:solidFill>
                  <a:srgbClr val="000000"/>
                </a:solidFill>
                <a:latin typeface="Franklin Gothic Medium"/>
              </a:rPr>
              <a:t>Quickness to complete purchase: Amazon seems to take the lead in this category too, although Flipkart and paytm are not far behind.</a:t>
            </a:r>
            <a:endParaRPr b="0" lang="en-IN" sz="2000" spc="-1" strike="noStrike">
              <a:latin typeface="Arial"/>
            </a:endParaRPr>
          </a:p>
          <a:p>
            <a:pPr>
              <a:lnSpc>
                <a:spcPct val="100000"/>
              </a:lnSpc>
            </a:pPr>
            <a:r>
              <a:rPr b="1" lang="en-US" sz="2000" spc="-1" strike="noStrike">
                <a:solidFill>
                  <a:srgbClr val="000000"/>
                </a:solidFill>
                <a:latin typeface="Franklin Gothic Medium"/>
              </a:rPr>
              <a:t>Availability of several payment options: Here, Amazon and Flipkart, both are the favourites. Although a lot of people also tend to go towards Myntra</a:t>
            </a:r>
            <a:endParaRPr b="0" lang="en-IN" sz="2000" spc="-1" strike="noStrike">
              <a:latin typeface="Arial"/>
            </a:endParaRPr>
          </a:p>
          <a:p>
            <a:pPr>
              <a:lnSpc>
                <a:spcPct val="100000"/>
              </a:lnSpc>
            </a:pPr>
            <a:r>
              <a:rPr b="1" lang="en-US" sz="2000" spc="-1" strike="noStrike">
                <a:solidFill>
                  <a:srgbClr val="000000"/>
                </a:solidFill>
                <a:latin typeface="Franklin Gothic Medium"/>
              </a:rPr>
              <a:t>Speedy order delivery: Amazon seems to take the lead in this category too, followed by Flipkart.</a:t>
            </a:r>
            <a:endParaRPr b="0" lang="en-IN" sz="2000" spc="-1" strike="noStrike">
              <a:latin typeface="Arial"/>
            </a:endParaRPr>
          </a:p>
          <a:p>
            <a:pPr>
              <a:lnSpc>
                <a:spcPct val="100000"/>
              </a:lnSpc>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0" y="118440"/>
            <a:ext cx="10515240" cy="6685200"/>
          </a:xfrm>
          <a:prstGeom prst="rect">
            <a:avLst/>
          </a:prstGeom>
          <a:noFill/>
          <a:ln w="0">
            <a:noFill/>
          </a:ln>
        </p:spPr>
        <p:txBody>
          <a:bodyPr>
            <a:noAutofit/>
          </a:bodyPr>
          <a:p>
            <a:pPr marL="228600" indent="-228240">
              <a:lnSpc>
                <a:spcPct val="100000"/>
              </a:lnSpc>
              <a:buClr>
                <a:srgbClr val="000000"/>
              </a:buClr>
              <a:buFont typeface="Arial"/>
              <a:buChar char="•"/>
            </a:pPr>
            <a:r>
              <a:rPr b="0" lang="en-US" sz="1800" spc="-1" strike="noStrike">
                <a:solidFill>
                  <a:srgbClr val="000000"/>
                </a:solidFill>
                <a:latin typeface="Franklin Gothic Medium"/>
                <a:ea typeface="Calibri"/>
              </a:rPr>
              <a:t>Privacy of customers’ information: Amazon has a good reputation for maintaining privacy, followed by Flipkart</a:t>
            </a:r>
            <a:endParaRPr b="0" lang="en-US" sz="1800" spc="-1" strike="noStrike">
              <a:solidFill>
                <a:srgbClr val="000000"/>
              </a:solidFill>
              <a:latin typeface="Calibri"/>
            </a:endParaRPr>
          </a:p>
          <a:p>
            <a:pPr marL="228600" indent="-228240">
              <a:lnSpc>
                <a:spcPct val="100000"/>
              </a:lnSpc>
              <a:buClr>
                <a:srgbClr val="000000"/>
              </a:buClr>
              <a:buFont typeface="Arial"/>
              <a:buChar char="•"/>
            </a:pPr>
            <a:r>
              <a:rPr b="0" lang="en-US" sz="1800" spc="-1" strike="noStrike">
                <a:solidFill>
                  <a:srgbClr val="000000"/>
                </a:solidFill>
                <a:latin typeface="Franklin Gothic Medium"/>
                <a:ea typeface="Calibri"/>
              </a:rPr>
              <a:t>Security of customer financial information: Here other than Amazon and Flipkart, Paytm.com, Myntra.com, Snapdeal.com are also trusted by a lot of people. This shows that all compamnies pay special attention to security.</a:t>
            </a:r>
            <a:endParaRPr b="0" lang="en-US" sz="1800" spc="-1" strike="noStrike">
              <a:solidFill>
                <a:srgbClr val="000000"/>
              </a:solidFill>
              <a:latin typeface="Calibri"/>
            </a:endParaRPr>
          </a:p>
          <a:p>
            <a:pPr marL="228600" indent="-228240">
              <a:lnSpc>
                <a:spcPct val="100000"/>
              </a:lnSpc>
              <a:buClr>
                <a:srgbClr val="000000"/>
              </a:buClr>
              <a:buFont typeface="Arial"/>
              <a:buChar char="•"/>
            </a:pPr>
            <a:r>
              <a:rPr b="0" lang="en-US" sz="1800" spc="-1" strike="noStrike">
                <a:solidFill>
                  <a:srgbClr val="000000"/>
                </a:solidFill>
                <a:latin typeface="Franklin Gothic Medium"/>
                <a:ea typeface="Calibri"/>
              </a:rPr>
              <a:t>Perceived Trustworthiness: Amazon and Flipkart are winners here as well. Although Myntra.com and Snapdeal.com are also not far behind.</a:t>
            </a:r>
            <a:endParaRPr b="0" lang="en-US" sz="1800" spc="-1" strike="noStrike">
              <a:solidFill>
                <a:srgbClr val="000000"/>
              </a:solidFill>
              <a:latin typeface="Calibri"/>
            </a:endParaRPr>
          </a:p>
          <a:p>
            <a:pPr marL="228600" indent="-228240">
              <a:lnSpc>
                <a:spcPct val="100000"/>
              </a:lnSpc>
              <a:buClr>
                <a:srgbClr val="000000"/>
              </a:buClr>
              <a:buFont typeface="Arial"/>
              <a:buChar char="•"/>
            </a:pPr>
            <a:r>
              <a:rPr b="0" lang="en-US" sz="1800" spc="-1" strike="noStrike">
                <a:solidFill>
                  <a:srgbClr val="000000"/>
                </a:solidFill>
                <a:latin typeface="Franklin Gothic Medium"/>
                <a:ea typeface="Calibri"/>
              </a:rPr>
              <a:t>Presence of online assistance through multi-channel: Amazon.in, Flipkart.com, Myntra.com, Snapdeal</a:t>
            </a:r>
            <a:endParaRPr b="0" lang="en-US" sz="1800" spc="-1" strike="noStrike">
              <a:solidFill>
                <a:srgbClr val="000000"/>
              </a:solidFill>
              <a:latin typeface="Calibri"/>
            </a:endParaRPr>
          </a:p>
          <a:p>
            <a:pPr marL="228600" indent="-228240">
              <a:lnSpc>
                <a:spcPct val="100000"/>
              </a:lnSpc>
              <a:buClr>
                <a:srgbClr val="000000"/>
              </a:buClr>
              <a:buFont typeface="Arial"/>
              <a:buChar char="•"/>
            </a:pPr>
            <a:r>
              <a:rPr b="0" lang="en-US" sz="1800" spc="-1" strike="noStrike">
                <a:solidFill>
                  <a:srgbClr val="000000"/>
                </a:solidFill>
                <a:latin typeface="Franklin Gothic Medium"/>
                <a:ea typeface="Calibri"/>
              </a:rPr>
              <a:t>Longer time to get logged in (promotion, sales period): Amazon, paytm</a:t>
            </a:r>
            <a:endParaRPr b="0" lang="en-US" sz="1800" spc="-1" strike="noStrike">
              <a:solidFill>
                <a:srgbClr val="000000"/>
              </a:solidFill>
              <a:latin typeface="Calibri"/>
            </a:endParaRPr>
          </a:p>
          <a:p>
            <a:pPr marL="228600" indent="-228240">
              <a:lnSpc>
                <a:spcPct val="100000"/>
              </a:lnSpc>
              <a:buClr>
                <a:srgbClr val="000000"/>
              </a:buClr>
              <a:buFont typeface="Arial"/>
              <a:buChar char="•"/>
            </a:pPr>
            <a:r>
              <a:rPr b="0" lang="en-US" sz="1800" spc="-1" strike="noStrike">
                <a:solidFill>
                  <a:srgbClr val="000000"/>
                </a:solidFill>
                <a:latin typeface="Franklin Gothic Medium"/>
                <a:ea typeface="Calibri"/>
              </a:rPr>
              <a:t>Longer time in displaying graphics and photos (promotion, sales period): Amazon.in, Flipkart.com</a:t>
            </a:r>
            <a:endParaRPr b="0" lang="en-US" sz="1800" spc="-1" strike="noStrike">
              <a:solidFill>
                <a:srgbClr val="000000"/>
              </a:solidFill>
              <a:latin typeface="Calibri"/>
            </a:endParaRPr>
          </a:p>
          <a:p>
            <a:pPr marL="228600" indent="-228240">
              <a:lnSpc>
                <a:spcPct val="100000"/>
              </a:lnSpc>
              <a:buClr>
                <a:srgbClr val="000000"/>
              </a:buClr>
              <a:buFont typeface="Arial"/>
              <a:buChar char="•"/>
            </a:pPr>
            <a:r>
              <a:rPr b="0" lang="en-US" sz="1800" spc="-1" strike="noStrike">
                <a:solidFill>
                  <a:srgbClr val="000000"/>
                </a:solidFill>
                <a:latin typeface="Franklin Gothic Medium"/>
                <a:ea typeface="Calibri"/>
              </a:rPr>
              <a:t>Late declaration of price: Myntra, Paytm, Snapdeal. These companies should work on this area to improve.</a:t>
            </a:r>
            <a:endParaRPr b="0" lang="en-US" sz="1800" spc="-1" strike="noStrike">
              <a:solidFill>
                <a:srgbClr val="000000"/>
              </a:solidFill>
              <a:latin typeface="Calibri"/>
            </a:endParaRPr>
          </a:p>
          <a:p>
            <a:pPr marL="228600" indent="-228240">
              <a:lnSpc>
                <a:spcPct val="100000"/>
              </a:lnSpc>
              <a:buClr>
                <a:srgbClr val="000000"/>
              </a:buClr>
              <a:buFont typeface="Arial"/>
              <a:buChar char="•"/>
            </a:pPr>
            <a:r>
              <a:rPr b="0" lang="en-US" sz="1800" spc="-1" strike="noStrike">
                <a:solidFill>
                  <a:srgbClr val="000000"/>
                </a:solidFill>
                <a:latin typeface="Franklin Gothic Medium"/>
                <a:ea typeface="Calibri"/>
              </a:rPr>
              <a:t>Longer page loading time (promotion, sales period): Myntra and Paytm have bad feedback in this. Flipkart should also have a look into it, as it is at the 3rd place.</a:t>
            </a:r>
            <a:endParaRPr b="0" lang="en-US" sz="1800" spc="-1" strike="noStrike">
              <a:solidFill>
                <a:srgbClr val="000000"/>
              </a:solidFill>
              <a:latin typeface="Calibri"/>
            </a:endParaRPr>
          </a:p>
          <a:p>
            <a:pPr marL="228600" indent="-228240">
              <a:lnSpc>
                <a:spcPct val="100000"/>
              </a:lnSpc>
              <a:buClr>
                <a:srgbClr val="000000"/>
              </a:buClr>
              <a:buFont typeface="Arial"/>
              <a:buChar char="•"/>
            </a:pPr>
            <a:r>
              <a:rPr b="0" lang="en-US" sz="1800" spc="-1" strike="noStrike">
                <a:solidFill>
                  <a:srgbClr val="000000"/>
                </a:solidFill>
                <a:latin typeface="Franklin Gothic Medium"/>
                <a:ea typeface="Calibri"/>
              </a:rPr>
              <a:t>Limited mode of payment on most products (promotion, sales period): Snapdeal is the most voted answer for this.</a:t>
            </a:r>
            <a:endParaRPr b="0" lang="en-US" sz="1800" spc="-1" strike="noStrike">
              <a:solidFill>
                <a:srgbClr val="000000"/>
              </a:solidFill>
              <a:latin typeface="Calibri"/>
            </a:endParaRPr>
          </a:p>
          <a:p>
            <a:pPr marL="228600" indent="-228240">
              <a:lnSpc>
                <a:spcPct val="100000"/>
              </a:lnSpc>
              <a:buClr>
                <a:srgbClr val="000000"/>
              </a:buClr>
              <a:buFont typeface="Arial"/>
              <a:buChar char="•"/>
            </a:pPr>
            <a:r>
              <a:rPr b="0" lang="en-US" sz="1800" spc="-1" strike="noStrike">
                <a:solidFill>
                  <a:srgbClr val="000000"/>
                </a:solidFill>
                <a:latin typeface="Franklin Gothic Medium"/>
                <a:ea typeface="Calibri"/>
              </a:rPr>
              <a:t>Longer delivery period: Paytm and Snapdeal need to shorten their delivery time.</a:t>
            </a:r>
            <a:endParaRPr b="0" lang="en-US" sz="1800" spc="-1" strike="noStrike">
              <a:solidFill>
                <a:srgbClr val="000000"/>
              </a:solidFill>
              <a:latin typeface="Calibri"/>
            </a:endParaRPr>
          </a:p>
          <a:p>
            <a:pPr marL="228600" indent="-228240">
              <a:lnSpc>
                <a:spcPct val="100000"/>
              </a:lnSpc>
              <a:buClr>
                <a:srgbClr val="000000"/>
              </a:buClr>
              <a:buFont typeface="Arial"/>
              <a:buChar char="•"/>
            </a:pPr>
            <a:r>
              <a:rPr b="0" lang="en-US" sz="1800" spc="-1" strike="noStrike">
                <a:solidFill>
                  <a:srgbClr val="000000"/>
                </a:solidFill>
                <a:latin typeface="Franklin Gothic Medium"/>
                <a:ea typeface="Calibri"/>
              </a:rPr>
              <a:t>Change in website/Application design: Amazon.in</a:t>
            </a:r>
            <a:endParaRPr b="0" lang="en-US" sz="1800" spc="-1" strike="noStrike">
              <a:solidFill>
                <a:srgbClr val="000000"/>
              </a:solidFill>
              <a:latin typeface="Calibri"/>
            </a:endParaRPr>
          </a:p>
          <a:p>
            <a:pPr marL="228600" indent="-228240">
              <a:lnSpc>
                <a:spcPct val="100000"/>
              </a:lnSpc>
              <a:buClr>
                <a:srgbClr val="000000"/>
              </a:buClr>
              <a:buFont typeface="Arial"/>
              <a:buChar char="•"/>
            </a:pPr>
            <a:r>
              <a:rPr b="0" lang="en-US" sz="1800" spc="-1" strike="noStrike">
                <a:solidFill>
                  <a:srgbClr val="000000"/>
                </a:solidFill>
                <a:latin typeface="Franklin Gothic Medium"/>
                <a:ea typeface="Calibri"/>
              </a:rPr>
              <a:t>Frequent disruption when moving from one page to another: Amazon.in</a:t>
            </a:r>
            <a:endParaRPr b="0" lang="en-US" sz="1800" spc="-1" strike="noStrike">
              <a:solidFill>
                <a:srgbClr val="000000"/>
              </a:solidFill>
              <a:latin typeface="Calibri"/>
            </a:endParaRPr>
          </a:p>
          <a:p>
            <a:pPr marL="228600" indent="-228240">
              <a:lnSpc>
                <a:spcPct val="100000"/>
              </a:lnSpc>
              <a:buClr>
                <a:srgbClr val="000000"/>
              </a:buClr>
              <a:buFont typeface="Arial"/>
              <a:buChar char="•"/>
            </a:pPr>
            <a:r>
              <a:rPr b="0" lang="en-US" sz="1800" spc="-1" strike="noStrike">
                <a:solidFill>
                  <a:srgbClr val="000000"/>
                </a:solidFill>
                <a:latin typeface="Franklin Gothic Medium"/>
                <a:ea typeface="Calibri"/>
              </a:rPr>
              <a:t>Website is as efficient as before: Amazon.in</a:t>
            </a:r>
            <a:endParaRPr b="0" lang="en-US" sz="1800" spc="-1" strike="noStrike">
              <a:solidFill>
                <a:srgbClr val="000000"/>
              </a:solidFill>
              <a:latin typeface="Calibri"/>
            </a:endParaRPr>
          </a:p>
          <a:p>
            <a:pPr marL="228600" indent="-228240">
              <a:lnSpc>
                <a:spcPct val="100000"/>
              </a:lnSpc>
              <a:buClr>
                <a:srgbClr val="000000"/>
              </a:buClr>
              <a:buFont typeface="Arial"/>
              <a:buChar char="•"/>
            </a:pPr>
            <a:r>
              <a:rPr b="0" lang="en-US" sz="1800" spc="-1" strike="noStrike">
                <a:solidFill>
                  <a:srgbClr val="000000"/>
                </a:solidFill>
                <a:latin typeface="Franklin Gothic Medium"/>
                <a:ea typeface="Calibri"/>
              </a:rPr>
              <a:t>Which of the Indian online retailer would you recommend to a friend?: Amazon/Flipkart</a:t>
            </a: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0" y="272520"/>
            <a:ext cx="10515240" cy="5904000"/>
          </a:xfrm>
          <a:prstGeom prst="rect">
            <a:avLst/>
          </a:prstGeom>
          <a:noFill/>
          <a:ln w="0">
            <a:noFill/>
          </a:ln>
        </p:spPr>
        <p:txBody>
          <a:bodyPr>
            <a:normAutofit/>
          </a:bodyPr>
          <a:p>
            <a:pPr algn="r">
              <a:lnSpc>
                <a:spcPct val="100000"/>
              </a:lnSpc>
            </a:pPr>
            <a:endParaRPr b="0" lang="en-US" sz="2800" spc="-1" strike="noStrike">
              <a:solidFill>
                <a:srgbClr val="000000"/>
              </a:solidFill>
              <a:latin typeface="Calibri"/>
            </a:endParaRPr>
          </a:p>
          <a:p>
            <a:pPr>
              <a:lnSpc>
                <a:spcPct val="100000"/>
              </a:lnSpc>
              <a:tabLst>
                <a:tab algn="l" pos="0"/>
              </a:tabLst>
            </a:pPr>
            <a:r>
              <a:rPr b="1" lang="en-US" sz="2800" spc="-1" strike="noStrike">
                <a:solidFill>
                  <a:srgbClr val="000000"/>
                </a:solidFill>
                <a:latin typeface="Calibri"/>
                <a:ea typeface="Calibri"/>
              </a:rPr>
              <a:t>  </a:t>
            </a:r>
            <a:r>
              <a:rPr b="1" lang="en-US" sz="3200" spc="-1" strike="noStrike">
                <a:solidFill>
                  <a:srgbClr val="000000"/>
                </a:solidFill>
                <a:latin typeface="Calibri"/>
                <a:ea typeface="Calibri"/>
              </a:rPr>
              <a:t>Conclusion</a:t>
            </a:r>
            <a:endParaRPr b="0" lang="en-US" sz="3200" spc="-1" strike="noStrike">
              <a:solidFill>
                <a:srgbClr val="000000"/>
              </a:solidFill>
              <a:latin typeface="Calibri"/>
            </a:endParaRPr>
          </a:p>
          <a:p>
            <a:pPr>
              <a:lnSpc>
                <a:spcPct val="100000"/>
              </a:lnSpc>
              <a:tabLst>
                <a:tab algn="l" pos="0"/>
              </a:tabLst>
            </a:pPr>
            <a:endParaRPr b="0" lang="en-US" sz="3200" spc="-1" strike="noStrike">
              <a:solidFill>
                <a:srgbClr val="000000"/>
              </a:solidFill>
              <a:latin typeface="Calibri"/>
            </a:endParaRPr>
          </a:p>
          <a:p>
            <a:pPr algn="r">
              <a:lnSpc>
                <a:spcPct val="100000"/>
              </a:lnSpc>
              <a:tabLst>
                <a:tab algn="l" pos="0"/>
              </a:tabLst>
            </a:pPr>
            <a:endParaRPr b="0" lang="en-US" sz="3200" spc="-1" strike="noStrike">
              <a:solidFill>
                <a:srgbClr val="000000"/>
              </a:solidFill>
              <a:latin typeface="Calibri"/>
            </a:endParaRPr>
          </a:p>
          <a:p>
            <a:pPr marL="228600" indent="-228240">
              <a:lnSpc>
                <a:spcPct val="100000"/>
              </a:lnSpc>
              <a:buClr>
                <a:srgbClr val="000000"/>
              </a:buClr>
              <a:buFont typeface="Arial"/>
              <a:buChar char="•"/>
              <a:tabLst>
                <a:tab algn="l" pos="0"/>
              </a:tabLst>
            </a:pPr>
            <a:r>
              <a:rPr b="0" lang="en-US" sz="4000" spc="-1" strike="noStrike">
                <a:solidFill>
                  <a:srgbClr val="000000"/>
                </a:solidFill>
                <a:latin typeface="Calibri"/>
                <a:ea typeface="Calibri"/>
              </a:rPr>
              <a:t>Comparing the Customer's Perceptions and the Company's performance we can conclude that the Companies likely to have</a:t>
            </a:r>
            <a:endParaRPr b="0" lang="en-US" sz="4000" spc="-1" strike="noStrike">
              <a:solidFill>
                <a:srgbClr val="000000"/>
              </a:solidFill>
              <a:latin typeface="Calibri"/>
            </a:endParaRPr>
          </a:p>
          <a:p>
            <a:pPr marL="228600" indent="-228240">
              <a:lnSpc>
                <a:spcPct val="100000"/>
              </a:lnSpc>
              <a:buClr>
                <a:srgbClr val="000000"/>
              </a:buClr>
              <a:buFont typeface="Arial"/>
              <a:buChar char="•"/>
              <a:tabLst>
                <a:tab algn="l" pos="0"/>
              </a:tabLst>
            </a:pPr>
            <a:r>
              <a:rPr b="0" lang="en-US" sz="4000" spc="-1" strike="noStrike">
                <a:solidFill>
                  <a:srgbClr val="000000"/>
                </a:solidFill>
                <a:latin typeface="Calibri"/>
                <a:ea typeface="Calibri"/>
              </a:rPr>
              <a:t>High Customer Satisfaction and Retenton:</a:t>
            </a:r>
            <a:endParaRPr b="0" lang="en-US" sz="4000" spc="-1" strike="noStrike">
              <a:solidFill>
                <a:srgbClr val="000000"/>
              </a:solidFill>
              <a:latin typeface="Calibri"/>
            </a:endParaRPr>
          </a:p>
          <a:p>
            <a:pPr marL="228600" indent="-228240">
              <a:lnSpc>
                <a:spcPct val="100000"/>
              </a:lnSpc>
              <a:buClr>
                <a:srgbClr val="000000"/>
              </a:buClr>
              <a:buFont typeface="Arial"/>
              <a:buChar char="•"/>
              <a:tabLst>
                <a:tab algn="l" pos="0"/>
              </a:tabLst>
            </a:pPr>
            <a:r>
              <a:rPr b="0" lang="en-US" sz="4000" spc="-1" strike="noStrike">
                <a:solidFill>
                  <a:srgbClr val="000000"/>
                </a:solidFill>
                <a:latin typeface="Calibri"/>
                <a:ea typeface="Calibri"/>
              </a:rPr>
              <a:t>Amazon.com Flipkart.com High Risk of Customer Churn:</a:t>
            </a:r>
            <a:endParaRPr b="0" lang="en-US" sz="4000" spc="-1" strike="noStrike">
              <a:solidFill>
                <a:srgbClr val="000000"/>
              </a:solidFill>
              <a:latin typeface="Calibri"/>
            </a:endParaRPr>
          </a:p>
          <a:p>
            <a:pPr marL="228600" indent="-228240">
              <a:lnSpc>
                <a:spcPct val="100000"/>
              </a:lnSpc>
              <a:buClr>
                <a:srgbClr val="000000"/>
              </a:buClr>
              <a:buFont typeface="Arial"/>
              <a:buChar char="•"/>
              <a:tabLst>
                <a:tab algn="l" pos="0"/>
              </a:tabLst>
            </a:pPr>
            <a:r>
              <a:rPr b="0" lang="en-US" sz="4000" spc="-1" strike="noStrike">
                <a:solidFill>
                  <a:srgbClr val="000000"/>
                </a:solidFill>
                <a:latin typeface="Calibri"/>
                <a:ea typeface="Calibri"/>
              </a:rPr>
              <a:t>Myntra.com Snapdeal.com</a:t>
            </a:r>
            <a:endParaRPr b="0" lang="en-US" sz="4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6" name="Picture 4" descr="Chart, bar chart&#10;&#10;Description automatically generated"/>
          <p:cNvPicPr/>
          <p:nvPr/>
        </p:nvPicPr>
        <p:blipFill>
          <a:blip r:embed="rId1"/>
          <a:stretch/>
        </p:blipFill>
        <p:spPr>
          <a:xfrm>
            <a:off x="1568160" y="425160"/>
            <a:ext cx="9223920" cy="590796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7" name="Picture 4" descr="Chart, bar chart&#10;&#10;Description automatically generated"/>
          <p:cNvPicPr/>
          <p:nvPr/>
        </p:nvPicPr>
        <p:blipFill>
          <a:blip r:embed="rId1"/>
          <a:stretch/>
        </p:blipFill>
        <p:spPr>
          <a:xfrm>
            <a:off x="846000" y="310680"/>
            <a:ext cx="9161280" cy="53672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8" name="Picture 4" descr="Chart, bar chart&#10;&#10;Description automatically generated"/>
          <p:cNvPicPr/>
          <p:nvPr/>
        </p:nvPicPr>
        <p:blipFill>
          <a:blip r:embed="rId1"/>
          <a:stretch/>
        </p:blipFill>
        <p:spPr>
          <a:xfrm>
            <a:off x="1725120" y="577080"/>
            <a:ext cx="8047440" cy="46486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9" name="Picture 4" descr="Chart, bar chart&#10;&#10;Description automatically generated"/>
          <p:cNvPicPr/>
          <p:nvPr/>
        </p:nvPicPr>
        <p:blipFill>
          <a:blip r:embed="rId1"/>
          <a:stretch/>
        </p:blipFill>
        <p:spPr>
          <a:xfrm>
            <a:off x="1373400" y="398880"/>
            <a:ext cx="9268560" cy="47800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0" name="Picture 4" descr="Chart, bar chart&#10;&#10;Description automatically generated"/>
          <p:cNvPicPr/>
          <p:nvPr/>
        </p:nvPicPr>
        <p:blipFill>
          <a:blip r:embed="rId1"/>
          <a:stretch/>
        </p:blipFill>
        <p:spPr>
          <a:xfrm>
            <a:off x="1375920" y="1210680"/>
            <a:ext cx="8865720" cy="48474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1" name="Picture 4" descr="Chart, bar chart&#10;&#10;Description automatically generated"/>
          <p:cNvPicPr/>
          <p:nvPr/>
        </p:nvPicPr>
        <p:blipFill>
          <a:blip r:embed="rId1"/>
          <a:stretch/>
        </p:blipFill>
        <p:spPr>
          <a:xfrm>
            <a:off x="1353960" y="1590480"/>
            <a:ext cx="8448120" cy="45068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2" name="Picture 4" descr="Chart, bar chart&#10;&#10;Description automatically generated"/>
          <p:cNvPicPr/>
          <p:nvPr/>
        </p:nvPicPr>
        <p:blipFill>
          <a:blip r:embed="rId1"/>
          <a:stretch/>
        </p:blipFill>
        <p:spPr>
          <a:xfrm>
            <a:off x="1891440" y="1173240"/>
            <a:ext cx="9708480" cy="50288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1</TotalTime>
  <Application>LibreOffice/7.0.6.2$Windows_X86_64 LibreOffice_project/144abb84a525d8e30c9dbbefa69cbbf2d8d4ae3b</Application>
  <AppVersion>15.0000</AppVersion>
  <Words>527</Words>
  <Paragraphs>37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2021-11-12T12:26:24Z</dcterms:created>
  <dc:creator>pc</dc:creator>
  <dc:description/>
  <dc:language>en-IN</dc:language>
  <cp:lastModifiedBy/>
  <dcterms:modified xsi:type="dcterms:W3CDTF">2022-01-16T20:46:02Z</dcterms:modified>
  <cp:revision>135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i4>25</vt:i4>
  </property>
</Properties>
</file>