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media/image28.png" ContentType="image/png"/>
  <Override PartName="/ppt/media/image1.jpeg" ContentType="image/jpeg"/>
  <Override PartName="/ppt/media/image2.jpeg" ContentType="image/jpeg"/>
  <Override PartName="/ppt/media/image8.png" ContentType="image/png"/>
  <Override PartName="/ppt/media/image3.jpeg" ContentType="image/jpeg"/>
  <Override PartName="/ppt/media/image5.png" ContentType="image/png"/>
  <Override PartName="/ppt/media/image4.jpeg" ContentType="image/jpe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200" spc="-1" strike="noStrike">
              <a:solidFill>
                <a:srgbClr val="000000"/>
              </a:solidFill>
              <a:latin typeface="Tw Cen MT"/>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200" spc="-1" strike="noStrike">
              <a:solidFill>
                <a:srgbClr val="000000"/>
              </a:solidFill>
              <a:latin typeface="Tw Cen MT"/>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024200" y="585360"/>
            <a:ext cx="9719640" cy="6951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200" spc="-1" strike="noStrike">
              <a:solidFill>
                <a:srgbClr val="000000"/>
              </a:solidFill>
              <a:latin typeface="Tw Cen MT"/>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24200" y="585360"/>
            <a:ext cx="9719640" cy="1499400"/>
          </a:xfrm>
          <a:prstGeom prst="rect">
            <a:avLst/>
          </a:prstGeom>
        </p:spPr>
        <p:txBody>
          <a:bodyPr lIns="0" rIns="0" tIns="0" bIns="0" anchor="ctr">
            <a:noAutofit/>
          </a:bodyPr>
          <a:p>
            <a:endParaRPr b="0" lang="en-US" sz="1800" spc="-1" strike="noStrike">
              <a:solidFill>
                <a:srgbClr val="000000"/>
              </a:solidFill>
              <a:latin typeface="Tw Cen MT"/>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200" spc="-1" strike="noStrike">
              <a:solidFill>
                <a:srgbClr val="000000"/>
              </a:solidFill>
              <a:latin typeface="Tw Cen MT"/>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200" spc="-1" strike="noStrike">
              <a:solidFill>
                <a:srgbClr val="000000"/>
              </a:solid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64000">
              <a:srgbClr val="d2effa"/>
            </a:gs>
            <a:gs pos="100000">
              <a:srgbClr val="c2cacc"/>
            </a:gs>
          </a:gsLst>
          <a:lin ang="6120000"/>
        </a:gradFill>
      </p:bgPr>
    </p:bg>
    <p:spTree>
      <p:nvGrpSpPr>
        <p:cNvPr id="1" name=""/>
        <p:cNvGrpSpPr/>
        <p:nvPr/>
      </p:nvGrpSpPr>
      <p:grpSpPr>
        <a:xfrm>
          <a:off x="0" y="0"/>
          <a:ext cx="0" cy="0"/>
          <a:chOff x="0" y="0"/>
          <a:chExt cx="0" cy="0"/>
        </a:xfrm>
      </p:grpSpPr>
      <p:sp>
        <p:nvSpPr>
          <p:cNvPr id="0" name="Line 1"/>
          <p:cNvSpPr/>
          <p:nvPr/>
        </p:nvSpPr>
        <p:spPr>
          <a:xfrm flipV="1">
            <a:off x="761760" y="826200"/>
            <a:ext cx="360" cy="914400"/>
          </a:xfrm>
          <a:prstGeom prst="line">
            <a:avLst/>
          </a:prstGeom>
          <a:ln w="19050">
            <a:solidFill>
              <a:schemeClr val="accent1"/>
            </a:solidFill>
            <a:round/>
          </a:ln>
        </p:spPr>
        <p:style>
          <a:lnRef idx="1">
            <a:schemeClr val="accent1"/>
          </a:lnRef>
          <a:fillRef idx="0">
            <a:schemeClr val="accent1"/>
          </a:fillRef>
          <a:effectRef idx="0">
            <a:schemeClr val="accent1"/>
          </a:effectRef>
          <a:fontRef idx="minor"/>
        </p:style>
      </p:sp>
      <p:sp>
        <p:nvSpPr>
          <p:cNvPr id="1" name="PlaceHolder 2"/>
          <p:cNvSpPr>
            <a:spLocks noGrp="1"/>
          </p:cNvSpPr>
          <p:nvPr>
            <p:ph type="title"/>
          </p:nvPr>
        </p:nvSpPr>
        <p:spPr>
          <a:xfrm>
            <a:off x="1024200" y="585360"/>
            <a:ext cx="9719640" cy="1499400"/>
          </a:xfrm>
          <a:prstGeom prst="rect">
            <a:avLst/>
          </a:prstGeom>
        </p:spPr>
        <p:txBody>
          <a:bodyPr anchor="ctr">
            <a:noAutofit/>
          </a:bodyPr>
          <a:p>
            <a:pPr>
              <a:lnSpc>
                <a:spcPct val="80000"/>
              </a:lnSpc>
            </a:pPr>
            <a:r>
              <a:rPr b="0" lang="en-US" sz="5000" spc="97" strike="noStrike" cap="all">
                <a:solidFill>
                  <a:srgbClr val="0d0d0d"/>
                </a:solidFill>
                <a:latin typeface="Tw Cen MT Condensed"/>
              </a:rPr>
              <a:t>Click to edit Master title style</a:t>
            </a:r>
            <a:endParaRPr b="0" lang="en-US" sz="5000" spc="-1" strike="noStrike">
              <a:solidFill>
                <a:srgbClr val="000000"/>
              </a:solidFill>
              <a:latin typeface="Tw Cen MT"/>
            </a:endParaRPr>
          </a:p>
        </p:txBody>
      </p:sp>
      <p:sp>
        <p:nvSpPr>
          <p:cNvPr id="2" name="PlaceHolder 3"/>
          <p:cNvSpPr>
            <a:spLocks noGrp="1"/>
          </p:cNvSpPr>
          <p:nvPr>
            <p:ph type="dt"/>
          </p:nvPr>
        </p:nvSpPr>
        <p:spPr>
          <a:xfrm>
            <a:off x="1024200" y="6470640"/>
            <a:ext cx="2153880" cy="273960"/>
          </a:xfrm>
          <a:prstGeom prst="rect">
            <a:avLst/>
          </a:prstGeom>
        </p:spPr>
        <p:txBody>
          <a:bodyPr anchor="ctr">
            <a:noAutofit/>
          </a:bodyPr>
          <a:p>
            <a:pPr>
              <a:lnSpc>
                <a:spcPct val="100000"/>
              </a:lnSpc>
            </a:pPr>
            <a:fld id="{8ACD2425-170B-491B-AD28-9B90C035D2D0}" type="datetime">
              <a:rPr b="0" lang="en-IN" sz="1000" spc="-1" strike="noStrike">
                <a:solidFill>
                  <a:srgbClr val="0d0d0d"/>
                </a:solidFill>
                <a:latin typeface="Tw Cen MT Condensed"/>
              </a:rPr>
              <a:t>24/02/22</a:t>
            </a:fld>
            <a:endParaRPr b="0" lang="en-IN" sz="1000" spc="-1" strike="noStrike">
              <a:latin typeface="Times New Roman"/>
            </a:endParaRPr>
          </a:p>
        </p:txBody>
      </p:sp>
      <p:sp>
        <p:nvSpPr>
          <p:cNvPr id="3" name="PlaceHolder 4"/>
          <p:cNvSpPr>
            <a:spLocks noGrp="1"/>
          </p:cNvSpPr>
          <p:nvPr>
            <p:ph type="ftr"/>
          </p:nvPr>
        </p:nvSpPr>
        <p:spPr>
          <a:xfrm>
            <a:off x="4843080" y="6470640"/>
            <a:ext cx="5901120" cy="273960"/>
          </a:xfrm>
          <a:prstGeom prst="rect">
            <a:avLst/>
          </a:prstGeom>
        </p:spPr>
        <p:txBody>
          <a:bodyPr anchor="ctr">
            <a:noAutofit/>
          </a:bodyPr>
          <a:p>
            <a:endParaRPr b="0" lang="en-IN" sz="2400" spc="-1" strike="noStrike">
              <a:latin typeface="Times New Roman"/>
            </a:endParaRPr>
          </a:p>
        </p:txBody>
      </p:sp>
      <p:sp>
        <p:nvSpPr>
          <p:cNvPr id="4" name="PlaceHolder 5"/>
          <p:cNvSpPr>
            <a:spLocks noGrp="1"/>
          </p:cNvSpPr>
          <p:nvPr>
            <p:ph type="sldNum"/>
          </p:nvPr>
        </p:nvSpPr>
        <p:spPr>
          <a:xfrm>
            <a:off x="10837440" y="6470640"/>
            <a:ext cx="973440" cy="273960"/>
          </a:xfrm>
          <a:prstGeom prst="rect">
            <a:avLst/>
          </a:prstGeom>
        </p:spPr>
        <p:txBody>
          <a:bodyPr anchor="ctr">
            <a:noAutofit/>
          </a:bodyPr>
          <a:p>
            <a:pPr>
              <a:lnSpc>
                <a:spcPct val="100000"/>
              </a:lnSpc>
            </a:pPr>
            <a:fld id="{59A8768B-80C9-43B6-868A-21EAB8761EAB}" type="slidenum">
              <a:rPr b="0" lang="en-IN" sz="1000" spc="-1" strike="noStrike">
                <a:solidFill>
                  <a:srgbClr val="0d0d0d"/>
                </a:solidFill>
                <a:latin typeface="Tw Cen MT Condensed"/>
              </a:rPr>
              <a:t>&lt;number&gt;</a:t>
            </a:fld>
            <a:endParaRPr b="0" lang="en-IN" sz="1000" spc="-1" strike="noStrike">
              <a:latin typeface="Times New Roman"/>
            </a:endParaRPr>
          </a:p>
        </p:txBody>
      </p:sp>
      <p:sp>
        <p:nvSpPr>
          <p:cNvPr id="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solidFill>
                  <a:srgbClr val="000000"/>
                </a:solidFill>
                <a:latin typeface="Tw Cen MT"/>
              </a:rPr>
              <a:t>Click to edit the outline text format</a:t>
            </a:r>
            <a:endParaRPr b="0" lang="en-US" sz="2200" spc="-1" strike="noStrike">
              <a:solidFill>
                <a:srgbClr val="000000"/>
              </a:solidFill>
              <a:latin typeface="Tw Cen MT"/>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Tw Cen MT"/>
              </a:rPr>
              <a:t>Second Outline Level</a:t>
            </a:r>
            <a:endParaRPr b="0" lang="en-US" sz="1400" spc="-1" strike="noStrike">
              <a:solidFill>
                <a:srgbClr val="000000"/>
              </a:solidFill>
              <a:latin typeface="Tw Cen MT"/>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Tw Cen MT"/>
              </a:rPr>
              <a:t>Third Outline Level</a:t>
            </a:r>
            <a:endParaRPr b="0" lang="en-US" sz="1400" spc="-1" strike="noStrike">
              <a:solidFill>
                <a:srgbClr val="000000"/>
              </a:solidFill>
              <a:latin typeface="Tw Cen MT"/>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Tw Cen MT"/>
              </a:rPr>
              <a:t>Fourth Outline Level</a:t>
            </a:r>
            <a:endParaRPr b="0" lang="en-US" sz="1400" spc="-1" strike="noStrike">
              <a:solidFill>
                <a:srgbClr val="000000"/>
              </a:solidFill>
              <a:latin typeface="Tw Cen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w Cen MT"/>
              </a:rPr>
              <a:t>Fifth Outline Level</a:t>
            </a:r>
            <a:endParaRPr b="0" lang="en-US" sz="2000" spc="-1" strike="noStrike">
              <a:solidFill>
                <a:srgbClr val="000000"/>
              </a:solidFill>
              <a:latin typeface="Tw Cen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w Cen MT"/>
              </a:rPr>
              <a:t>Sixth Outline Level</a:t>
            </a:r>
            <a:endParaRPr b="0" lang="en-US" sz="2000" spc="-1" strike="noStrike">
              <a:solidFill>
                <a:srgbClr val="000000"/>
              </a:solidFill>
              <a:latin typeface="Tw Cen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w Cen MT"/>
              </a:rPr>
              <a:t>Seventh Outline Level</a:t>
            </a:r>
            <a:endParaRPr b="0" lang="en-US" sz="2000" spc="-1" strike="noStrike">
              <a:solidFill>
                <a:srgbClr val="000000"/>
              </a:solidFill>
              <a:latin typeface="Tw Cen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5.xml"/>
</Relationships>
</file>

<file path=ppt/slides/_rels/slide2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5.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5.xml"/>
</Relationships>
</file>

<file path=ppt/slides/_rels/slide2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5.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5.xml"/>
</Relationships>
</file>

<file path=ppt/slides/_rels/slide2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1658520" y="450720"/>
            <a:ext cx="894636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3600" spc="-1" strike="noStrike">
                <a:solidFill>
                  <a:srgbClr val="000000"/>
                </a:solidFill>
                <a:latin typeface="Calibri Light"/>
              </a:rPr>
              <a:t>PRESENTATION ON USED CARS PREDICTION</a:t>
            </a:r>
            <a:endParaRPr b="0" lang="en-IN" sz="3600" spc="-1" strike="noStrike">
              <a:latin typeface="Arial"/>
            </a:endParaRPr>
          </a:p>
        </p:txBody>
      </p:sp>
      <p:sp>
        <p:nvSpPr>
          <p:cNvPr id="43" name="CustomShape 2"/>
          <p:cNvSpPr/>
          <p:nvPr/>
        </p:nvSpPr>
        <p:spPr>
          <a:xfrm>
            <a:off x="4813920" y="6145560"/>
            <a:ext cx="7243200" cy="51696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en-US" sz="2800" spc="49" strike="noStrike">
                <a:solidFill>
                  <a:srgbClr val="000000"/>
                </a:solidFill>
                <a:latin typeface="Arial"/>
              </a:rPr>
              <a:t>Presented</a:t>
            </a:r>
            <a:r>
              <a:rPr b="0" lang="en-US" sz="2800" spc="49" strike="noStrike">
                <a:solidFill>
                  <a:srgbClr val="000000"/>
                </a:solidFill>
                <a:latin typeface="Bookman Old Style"/>
              </a:rPr>
              <a:t> By: E.Sanjana</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1024200" y="304920"/>
            <a:ext cx="9719640" cy="815400"/>
          </a:xfrm>
          <a:prstGeom prst="rect">
            <a:avLst/>
          </a:prstGeom>
          <a:noFill/>
          <a:ln w="0">
            <a:noFill/>
          </a:ln>
        </p:spPr>
        <p:txBody>
          <a:bodyPr anchor="ctr">
            <a:noAutofit/>
          </a:bodyPr>
          <a:p>
            <a:pPr>
              <a:lnSpc>
                <a:spcPct val="80000"/>
              </a:lnSpc>
            </a:pPr>
            <a:r>
              <a:rPr b="0" lang="en-US" sz="3200" spc="97" strike="noStrike" u="sng" cap="all">
                <a:solidFill>
                  <a:srgbClr val="000000"/>
                </a:solidFill>
                <a:uFillTx/>
                <a:latin typeface="Arial"/>
              </a:rPr>
              <a:t>Visualization :Univariate Analysis</a:t>
            </a:r>
            <a:br/>
            <a:endParaRPr b="0" lang="en-US" sz="3200" spc="-1" strike="noStrike">
              <a:solidFill>
                <a:srgbClr val="000000"/>
              </a:solidFill>
              <a:latin typeface="Tw Cen MT"/>
            </a:endParaRPr>
          </a:p>
        </p:txBody>
      </p:sp>
      <p:sp>
        <p:nvSpPr>
          <p:cNvPr id="65" name="CustomShape 2"/>
          <p:cNvSpPr/>
          <p:nvPr/>
        </p:nvSpPr>
        <p:spPr>
          <a:xfrm>
            <a:off x="806760" y="806760"/>
            <a:ext cx="4616640" cy="5078160"/>
          </a:xfrm>
          <a:prstGeom prst="rect">
            <a:avLst/>
          </a:prstGeom>
          <a:noFill/>
          <a:ln w="0">
            <a:noFill/>
          </a:ln>
        </p:spPr>
        <p:style>
          <a:lnRef idx="0"/>
          <a:fillRef idx="0"/>
          <a:effectRef idx="0"/>
          <a:fontRef idx="minor"/>
        </p:style>
        <p:txBody>
          <a:bodyPr lIns="90000" rIns="90000" tIns="45000" bIns="45000">
            <a:spAutoFit/>
          </a:bodyPr>
          <a:p>
            <a:pPr>
              <a:lnSpc>
                <a:spcPct val="107000"/>
              </a:lnSpc>
              <a:tabLst>
                <a:tab algn="l" pos="0"/>
              </a:tabLst>
            </a:pPr>
            <a:r>
              <a:rPr b="0" lang="en-IN" sz="1800" spc="-1" strike="noStrike">
                <a:solidFill>
                  <a:srgbClr val="000000"/>
                </a:solidFill>
                <a:latin typeface="Century"/>
                <a:ea typeface="Times New Roman"/>
              </a:rPr>
              <a:t>The distribution plot shows how the data has been distributed in each of the columns.</a:t>
            </a:r>
            <a:endParaRPr b="0" lang="en-IN" sz="1800" spc="-1" strike="noStrike">
              <a:latin typeface="Arial"/>
            </a:endParaRPr>
          </a:p>
          <a:p>
            <a:pPr>
              <a:lnSpc>
                <a:spcPct val="107000"/>
              </a:lnSpc>
              <a:tabLst>
                <a:tab algn="l" pos="0"/>
              </a:tabLst>
            </a:pPr>
            <a:endParaRPr b="0" lang="en-IN" sz="1800" spc="-1" strike="noStrike">
              <a:latin typeface="Arial"/>
            </a:endParaRPr>
          </a:p>
          <a:p>
            <a:pPr marL="343080" indent="-342720" algn="just">
              <a:lnSpc>
                <a:spcPct val="107000"/>
              </a:lnSpc>
              <a:buClr>
                <a:srgbClr val="000000"/>
              </a:buClr>
              <a:buFont typeface="Wingdings" charset="2"/>
              <a:buChar char=""/>
              <a:tabLst>
                <a:tab algn="l" pos="0"/>
              </a:tabLst>
            </a:pPr>
            <a:r>
              <a:rPr b="0" lang="en-IN" sz="1800" spc="-1" strike="noStrike">
                <a:solidFill>
                  <a:srgbClr val="000000"/>
                </a:solidFill>
                <a:latin typeface="Century"/>
                <a:ea typeface="Times New Roman"/>
              </a:rPr>
              <a:t>From the distribution plots we can observe most of the columns are not normally distributed, only the columns "Milage_in_km/ltr" looks somewhat normal.</a:t>
            </a:r>
            <a:endParaRPr b="0" lang="en-IN" sz="1800" spc="-1" strike="noStrike">
              <a:latin typeface="Arial"/>
            </a:endParaRPr>
          </a:p>
          <a:p>
            <a:pPr marL="343080" indent="-342720" algn="just">
              <a:lnSpc>
                <a:spcPct val="107000"/>
              </a:lnSpc>
              <a:buClr>
                <a:srgbClr val="000000"/>
              </a:buClr>
              <a:buFont typeface="Wingdings" charset="2"/>
              <a:buChar char=""/>
              <a:tabLst>
                <a:tab algn="l" pos="0"/>
              </a:tabLst>
            </a:pPr>
            <a:r>
              <a:rPr b="0" lang="en-IN" sz="1800" spc="-1" strike="noStrike">
                <a:solidFill>
                  <a:srgbClr val="000000"/>
                </a:solidFill>
                <a:latin typeface="Century"/>
                <a:ea typeface="Times New Roman"/>
              </a:rPr>
              <a:t>Also, we can notice the columns like "Running_in_kms","Engine_disp", "Max_power", "Weight", "Car_age" etc are skewed to right as the mean value in these columns are much greater than the median (50%).</a:t>
            </a:r>
            <a:endParaRPr b="0" lang="en-IN" sz="1800" spc="-1" strike="noStrike">
              <a:latin typeface="Arial"/>
            </a:endParaRPr>
          </a:p>
          <a:p>
            <a:pPr marL="343080" indent="-342720" algn="just">
              <a:lnSpc>
                <a:spcPct val="107000"/>
              </a:lnSpc>
              <a:spcAft>
                <a:spcPts val="799"/>
              </a:spcAft>
              <a:buClr>
                <a:srgbClr val="000000"/>
              </a:buClr>
              <a:buFont typeface="Wingdings" charset="2"/>
              <a:buChar char=""/>
              <a:tabLst>
                <a:tab algn="l" pos="0"/>
              </a:tabLst>
            </a:pPr>
            <a:r>
              <a:rPr b="0" lang="en-IN" sz="1800" spc="-1" strike="noStrike">
                <a:solidFill>
                  <a:srgbClr val="000000"/>
                </a:solidFill>
                <a:latin typeface="Century"/>
                <a:ea typeface="Times New Roman"/>
              </a:rPr>
              <a:t>The data in the column "height" skewed to left since the mean values is less than the median.</a:t>
            </a:r>
            <a:endParaRPr b="0" lang="en-IN" sz="1800" spc="-1" strike="noStrike">
              <a:latin typeface="Arial"/>
            </a:endParaRPr>
          </a:p>
        </p:txBody>
      </p:sp>
      <p:pic>
        <p:nvPicPr>
          <p:cNvPr id="66" name="Picture 5" descr=""/>
          <p:cNvPicPr/>
          <p:nvPr/>
        </p:nvPicPr>
        <p:blipFill>
          <a:blip r:embed="rId1"/>
          <a:stretch/>
        </p:blipFill>
        <p:spPr>
          <a:xfrm>
            <a:off x="5871960" y="990360"/>
            <a:ext cx="6319800" cy="48769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1024200" y="585360"/>
            <a:ext cx="9719640" cy="606600"/>
          </a:xfrm>
          <a:prstGeom prst="rect">
            <a:avLst/>
          </a:prstGeom>
          <a:noFill/>
          <a:ln w="0">
            <a:noFill/>
          </a:ln>
        </p:spPr>
        <p:txBody>
          <a:bodyPr anchor="ctr">
            <a:noAutofit/>
          </a:bodyPr>
          <a:p>
            <a:pPr algn="ctr">
              <a:lnSpc>
                <a:spcPct val="80000"/>
              </a:lnSpc>
            </a:pPr>
            <a:r>
              <a:rPr b="0" lang="en-US" sz="3200" spc="97" strike="noStrike" u="sng" cap="all">
                <a:solidFill>
                  <a:srgbClr val="000000"/>
                </a:solidFill>
                <a:uFillTx/>
                <a:latin typeface="Arial"/>
              </a:rPr>
              <a:t>Univariate Analysis: Visualizing Counts of Categorical Variables</a:t>
            </a:r>
            <a:br/>
            <a:endParaRPr b="0" lang="en-US" sz="3200" spc="-1" strike="noStrike">
              <a:solidFill>
                <a:srgbClr val="000000"/>
              </a:solidFill>
              <a:latin typeface="Tw Cen MT"/>
            </a:endParaRPr>
          </a:p>
        </p:txBody>
      </p:sp>
      <p:pic>
        <p:nvPicPr>
          <p:cNvPr id="68" name="Picture 3" descr=""/>
          <p:cNvPicPr/>
          <p:nvPr/>
        </p:nvPicPr>
        <p:blipFill>
          <a:blip r:embed="rId1"/>
          <a:stretch/>
        </p:blipFill>
        <p:spPr>
          <a:xfrm>
            <a:off x="891720" y="1192320"/>
            <a:ext cx="4836240" cy="2931120"/>
          </a:xfrm>
          <a:prstGeom prst="rect">
            <a:avLst/>
          </a:prstGeom>
          <a:ln w="0">
            <a:noFill/>
          </a:ln>
        </p:spPr>
      </p:pic>
      <p:sp>
        <p:nvSpPr>
          <p:cNvPr id="69" name="CustomShape 2"/>
          <p:cNvSpPr/>
          <p:nvPr/>
        </p:nvSpPr>
        <p:spPr>
          <a:xfrm>
            <a:off x="891720" y="4446360"/>
            <a:ext cx="4988520" cy="1461960"/>
          </a:xfrm>
          <a:prstGeom prst="rect">
            <a:avLst/>
          </a:prstGeom>
          <a:noFill/>
          <a:ln w="0">
            <a:noFill/>
          </a:ln>
        </p:spPr>
        <p:style>
          <a:lnRef idx="0"/>
          <a:fillRef idx="0"/>
          <a:effectRef idx="0"/>
          <a:fontRef idx="minor"/>
        </p:style>
        <p:txBody>
          <a:bodyPr lIns="90000" rIns="90000" tIns="45000" bIns="45000">
            <a:spAutoFit/>
          </a:bodyPr>
          <a:p>
            <a:pPr marL="285840" indent="-285480" algn="just">
              <a:lnSpc>
                <a:spcPct val="100000"/>
              </a:lnSpc>
              <a:buClr>
                <a:srgbClr val="000000"/>
              </a:buClr>
              <a:buFont typeface="Wingdings" charset="2"/>
              <a:buChar char=""/>
            </a:pPr>
            <a:r>
              <a:rPr b="0" lang="en-US" sz="1800" spc="-1" strike="noStrike">
                <a:solidFill>
                  <a:srgbClr val="000000"/>
                </a:solidFill>
                <a:latin typeface="Century"/>
              </a:rPr>
              <a:t>The above plot gives the count of fuel types used by the cars. More number of cars are using petrol followed by diesel as fuel. And very few cars uses CNG, LPG and Electricity as fuel type.</a:t>
            </a:r>
            <a:endParaRPr b="0" lang="en-IN" sz="1800" spc="-1" strike="noStrike">
              <a:latin typeface="Arial"/>
            </a:endParaRPr>
          </a:p>
          <a:p>
            <a:pPr>
              <a:lnSpc>
                <a:spcPct val="100000"/>
              </a:lnSpc>
              <a:tabLst>
                <a:tab algn="l" pos="0"/>
              </a:tabLst>
            </a:pPr>
            <a:endParaRPr b="0" lang="en-IN" sz="1800" spc="-1" strike="noStrike">
              <a:latin typeface="Arial"/>
            </a:endParaRPr>
          </a:p>
        </p:txBody>
      </p:sp>
      <p:pic>
        <p:nvPicPr>
          <p:cNvPr id="70" name="Picture 7" descr=""/>
          <p:cNvPicPr/>
          <p:nvPr/>
        </p:nvPicPr>
        <p:blipFill>
          <a:blip r:embed="rId2"/>
          <a:stretch/>
        </p:blipFill>
        <p:spPr>
          <a:xfrm>
            <a:off x="6013080" y="1192320"/>
            <a:ext cx="5658480" cy="2931120"/>
          </a:xfrm>
          <a:prstGeom prst="rect">
            <a:avLst/>
          </a:prstGeom>
          <a:ln w="0">
            <a:noFill/>
          </a:ln>
        </p:spPr>
      </p:pic>
      <p:sp>
        <p:nvSpPr>
          <p:cNvPr id="71" name="CustomShape 3"/>
          <p:cNvSpPr/>
          <p:nvPr/>
        </p:nvSpPr>
        <p:spPr>
          <a:xfrm>
            <a:off x="6013080" y="4545000"/>
            <a:ext cx="5658480" cy="118764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entury"/>
              </a:rPr>
              <a:t>The bar plot we can observe that the cars which have Automatic gear transmission system are having high price compared to the cars which have Manual gear transmission system.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Shape 1"/>
          <p:cNvSpPr txBox="1"/>
          <p:nvPr/>
        </p:nvSpPr>
        <p:spPr>
          <a:xfrm>
            <a:off x="1024200" y="585360"/>
            <a:ext cx="9719640" cy="741240"/>
          </a:xfrm>
          <a:prstGeom prst="rect">
            <a:avLst/>
          </a:prstGeom>
          <a:noFill/>
          <a:ln w="0">
            <a:noFill/>
          </a:ln>
        </p:spPr>
        <p:txBody>
          <a:bodyPr anchor="ctr">
            <a:noAutofit/>
          </a:bodyPr>
          <a:p>
            <a:pPr algn="ctr">
              <a:lnSpc>
                <a:spcPct val="80000"/>
              </a:lnSpc>
            </a:pPr>
            <a:r>
              <a:rPr b="0" lang="en-US" sz="3200" spc="97" strike="noStrike" u="sng" cap="all">
                <a:solidFill>
                  <a:srgbClr val="000000"/>
                </a:solidFill>
                <a:uFillTx/>
                <a:latin typeface="Arial"/>
              </a:rPr>
              <a:t>Univariate Analysis: Visualizing Counts of Categorical Variables</a:t>
            </a:r>
            <a:br/>
            <a:endParaRPr b="0" lang="en-US" sz="3200" spc="-1" strike="noStrike">
              <a:solidFill>
                <a:srgbClr val="000000"/>
              </a:solidFill>
              <a:latin typeface="Tw Cen MT"/>
            </a:endParaRPr>
          </a:p>
        </p:txBody>
      </p:sp>
      <p:pic>
        <p:nvPicPr>
          <p:cNvPr id="73" name="Picture 3" descr=""/>
          <p:cNvPicPr/>
          <p:nvPr/>
        </p:nvPicPr>
        <p:blipFill>
          <a:blip r:embed="rId1"/>
          <a:stretch/>
        </p:blipFill>
        <p:spPr>
          <a:xfrm>
            <a:off x="1024200" y="1326600"/>
            <a:ext cx="4879080" cy="3621240"/>
          </a:xfrm>
          <a:prstGeom prst="rect">
            <a:avLst/>
          </a:prstGeom>
          <a:ln w="0">
            <a:noFill/>
          </a:ln>
        </p:spPr>
      </p:pic>
      <p:sp>
        <p:nvSpPr>
          <p:cNvPr id="74" name="CustomShape 2"/>
          <p:cNvSpPr/>
          <p:nvPr/>
        </p:nvSpPr>
        <p:spPr>
          <a:xfrm>
            <a:off x="875880" y="5136840"/>
            <a:ext cx="5381280" cy="118764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entury"/>
              </a:rPr>
              <a:t>By visualizing the above count plot we can conclude that the cars with Disc and Ventilated Disc type of brake system used for front-side wheels are having high count compared to other brake types.</a:t>
            </a:r>
            <a:endParaRPr b="0" lang="en-IN" sz="1800" spc="-1" strike="noStrike">
              <a:latin typeface="Arial"/>
            </a:endParaRPr>
          </a:p>
        </p:txBody>
      </p:sp>
      <p:pic>
        <p:nvPicPr>
          <p:cNvPr id="75" name="Picture 7" descr=""/>
          <p:cNvPicPr/>
          <p:nvPr/>
        </p:nvPicPr>
        <p:blipFill>
          <a:blip r:embed="rId2"/>
          <a:stretch/>
        </p:blipFill>
        <p:spPr>
          <a:xfrm>
            <a:off x="6257520" y="1326600"/>
            <a:ext cx="5381280" cy="3621240"/>
          </a:xfrm>
          <a:prstGeom prst="rect">
            <a:avLst/>
          </a:prstGeom>
          <a:ln w="0">
            <a:noFill/>
          </a:ln>
        </p:spPr>
      </p:pic>
      <p:sp>
        <p:nvSpPr>
          <p:cNvPr id="76" name="CustomShape 3"/>
          <p:cNvSpPr/>
          <p:nvPr/>
        </p:nvSpPr>
        <p:spPr>
          <a:xfrm>
            <a:off x="6347160" y="5149800"/>
            <a:ext cx="5199120" cy="146196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entury"/>
              </a:rPr>
              <a:t>The above graph represents the count of rear_brake_type of the cars which shows that the cars having Drum type of brake system used for back-side wheels are having high count of around 4500 compared to other type of rear brakes.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TextShape 1"/>
          <p:cNvSpPr txBox="1"/>
          <p:nvPr/>
        </p:nvSpPr>
        <p:spPr>
          <a:xfrm>
            <a:off x="1024200" y="585360"/>
            <a:ext cx="9719640" cy="678600"/>
          </a:xfrm>
          <a:prstGeom prst="rect">
            <a:avLst/>
          </a:prstGeom>
          <a:noFill/>
          <a:ln w="0">
            <a:noFill/>
          </a:ln>
        </p:spPr>
        <p:txBody>
          <a:bodyPr anchor="ctr">
            <a:noAutofit/>
          </a:bodyPr>
          <a:p>
            <a:pPr algn="ctr">
              <a:lnSpc>
                <a:spcPct val="80000"/>
              </a:lnSpc>
            </a:pPr>
            <a:r>
              <a:rPr b="0" lang="en-US" sz="3200" spc="97" strike="noStrike" u="sng" cap="all">
                <a:solidFill>
                  <a:srgbClr val="000000"/>
                </a:solidFill>
                <a:uFillTx/>
                <a:latin typeface="Arial"/>
              </a:rPr>
              <a:t>Univariate Analysis: Visualizing Counts of Categorical Variables</a:t>
            </a:r>
            <a:br/>
            <a:endParaRPr b="0" lang="en-US" sz="3200" spc="-1" strike="noStrike">
              <a:solidFill>
                <a:srgbClr val="000000"/>
              </a:solidFill>
              <a:latin typeface="Tw Cen MT"/>
            </a:endParaRPr>
          </a:p>
        </p:txBody>
      </p:sp>
      <p:pic>
        <p:nvPicPr>
          <p:cNvPr id="78" name="Picture 3" descr=""/>
          <p:cNvPicPr/>
          <p:nvPr/>
        </p:nvPicPr>
        <p:blipFill>
          <a:blip r:embed="rId1"/>
          <a:stretch/>
        </p:blipFill>
        <p:spPr>
          <a:xfrm>
            <a:off x="808200" y="1263960"/>
            <a:ext cx="5878800" cy="4087440"/>
          </a:xfrm>
          <a:prstGeom prst="rect">
            <a:avLst/>
          </a:prstGeom>
          <a:ln w="0">
            <a:noFill/>
          </a:ln>
        </p:spPr>
      </p:pic>
      <p:sp>
        <p:nvSpPr>
          <p:cNvPr id="79" name="CustomShape 2"/>
          <p:cNvSpPr/>
          <p:nvPr/>
        </p:nvSpPr>
        <p:spPr>
          <a:xfrm>
            <a:off x="808200" y="5441400"/>
            <a:ext cx="5878800" cy="91332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entury"/>
              </a:rPr>
              <a:t>By visualizing the above count plot we can conclude that the car_Brand for Maruti is more and second Hyundai and third Honda,etc..</a:t>
            </a:r>
            <a:endParaRPr b="0" lang="en-IN" sz="1800" spc="-1" strike="noStrike">
              <a:latin typeface="Arial"/>
            </a:endParaRPr>
          </a:p>
        </p:txBody>
      </p:sp>
      <p:pic>
        <p:nvPicPr>
          <p:cNvPr id="80" name="Picture 7" descr=""/>
          <p:cNvPicPr/>
          <p:nvPr/>
        </p:nvPicPr>
        <p:blipFill>
          <a:blip r:embed="rId2"/>
          <a:stretch/>
        </p:blipFill>
        <p:spPr>
          <a:xfrm>
            <a:off x="7171920" y="1263960"/>
            <a:ext cx="4661280" cy="4087440"/>
          </a:xfrm>
          <a:prstGeom prst="rect">
            <a:avLst/>
          </a:prstGeom>
          <a:ln w="0">
            <a:noFill/>
          </a:ln>
        </p:spPr>
      </p:pic>
      <p:sp>
        <p:nvSpPr>
          <p:cNvPr id="81" name="CustomShape 3"/>
          <p:cNvSpPr/>
          <p:nvPr/>
        </p:nvSpPr>
        <p:spPr>
          <a:xfrm>
            <a:off x="7171920" y="5441400"/>
            <a:ext cx="4813560" cy="913320"/>
          </a:xfrm>
          <a:prstGeom prst="rect">
            <a:avLst/>
          </a:prstGeom>
          <a:noFill/>
          <a:ln w="0">
            <a:noFill/>
          </a:ln>
        </p:spPr>
        <p:style>
          <a:lnRef idx="0"/>
          <a:fillRef idx="0"/>
          <a:effectRef idx="0"/>
          <a:fontRef idx="minor"/>
        </p:style>
        <p:txBody>
          <a:bodyPr lIns="90000" rIns="90000" tIns="45000" bIns="45000">
            <a:spAutoFit/>
          </a:bodyPr>
          <a:p>
            <a:pPr algn="just">
              <a:lnSpc>
                <a:spcPct val="100000"/>
              </a:lnSpc>
              <a:tabLst>
                <a:tab algn="l" pos="0"/>
              </a:tabLst>
            </a:pPr>
            <a:r>
              <a:rPr b="0" lang="en-US" sz="1800" spc="-1" strike="noStrike">
                <a:solidFill>
                  <a:srgbClr val="000000"/>
                </a:solidFill>
                <a:latin typeface="Century"/>
              </a:rPr>
              <a:t>By visualizing the above count plot we can conclude that the city_name has more in Mumbai and New-Delhi and second is pune, etc..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0" y="484200"/>
            <a:ext cx="12111120" cy="429840"/>
          </a:xfrm>
          <a:prstGeom prst="rect">
            <a:avLst/>
          </a:prstGeom>
          <a:noFill/>
          <a:ln w="0">
            <a:noFill/>
          </a:ln>
        </p:spPr>
        <p:txBody>
          <a:bodyPr anchor="ctr">
            <a:noAutofit/>
          </a:bodyPr>
          <a:p>
            <a:pPr algn="ctr">
              <a:lnSpc>
                <a:spcPct val="80000"/>
              </a:lnSpc>
            </a:pPr>
            <a:r>
              <a:rPr b="0" lang="en-US" sz="3200" spc="49" strike="noStrike" u="sng" cap="all">
                <a:solidFill>
                  <a:srgbClr val="000000"/>
                </a:solidFill>
                <a:uFillTx/>
                <a:latin typeface="Arial"/>
              </a:rPr>
              <a:t>Bivariate Analysis: Visualizing Categorical Variables vs Label</a:t>
            </a:r>
            <a:br/>
            <a:endParaRPr b="0" lang="en-US" sz="3200" spc="-1" strike="noStrike">
              <a:solidFill>
                <a:srgbClr val="000000"/>
              </a:solidFill>
              <a:latin typeface="Tw Cen MT"/>
            </a:endParaRPr>
          </a:p>
        </p:txBody>
      </p:sp>
      <p:pic>
        <p:nvPicPr>
          <p:cNvPr id="83" name="Picture 3" descr=""/>
          <p:cNvPicPr/>
          <p:nvPr/>
        </p:nvPicPr>
        <p:blipFill>
          <a:blip r:embed="rId1"/>
          <a:stretch/>
        </p:blipFill>
        <p:spPr>
          <a:xfrm>
            <a:off x="6804360" y="1111680"/>
            <a:ext cx="5306760" cy="4831920"/>
          </a:xfrm>
          <a:prstGeom prst="rect">
            <a:avLst/>
          </a:prstGeom>
          <a:ln w="0">
            <a:noFill/>
          </a:ln>
        </p:spPr>
      </p:pic>
      <p:sp>
        <p:nvSpPr>
          <p:cNvPr id="84" name="CustomShape 2"/>
          <p:cNvSpPr/>
          <p:nvPr/>
        </p:nvSpPr>
        <p:spPr>
          <a:xfrm>
            <a:off x="241920" y="1111680"/>
            <a:ext cx="6499080" cy="5352480"/>
          </a:xfrm>
          <a:prstGeom prst="rect">
            <a:avLst/>
          </a:prstGeom>
          <a:noFill/>
          <a:ln w="0">
            <a:noFill/>
          </a:ln>
        </p:spPr>
        <p:style>
          <a:lnRef idx="0"/>
          <a:fillRef idx="0"/>
          <a:effectRef idx="0"/>
          <a:fontRef idx="minor"/>
        </p:style>
        <p:txBody>
          <a:bodyPr lIns="90000" rIns="90000" tIns="45000" bIns="45000">
            <a:spAutoFit/>
          </a:bodyPr>
          <a:p>
            <a:pPr algn="just">
              <a:lnSpc>
                <a:spcPct val="107000"/>
              </a:lnSpc>
            </a:pPr>
            <a:r>
              <a:rPr b="1" lang="en-IN" sz="1800" spc="-1" strike="noStrike">
                <a:solidFill>
                  <a:srgbClr val="000000"/>
                </a:solidFill>
                <a:latin typeface="Century"/>
                <a:ea typeface="Calibri"/>
              </a:rPr>
              <a:t>Car_price vs Running_in_kms:</a:t>
            </a:r>
            <a:r>
              <a:rPr b="0" lang="en-IN" sz="1800" spc="-1" strike="noStrike">
                <a:solidFill>
                  <a:srgbClr val="000000"/>
                </a:solidFill>
                <a:latin typeface="Century"/>
                <a:ea typeface="Calibri"/>
              </a:rPr>
              <a:t> From the plot we can say that the prices of cars are higher for the cars which have less running in kms. We can also notice there is negative linear relation between the price and running of cars.</a:t>
            </a:r>
            <a:endParaRPr b="0" lang="en-IN" sz="1800" spc="-1" strike="noStrike">
              <a:latin typeface="Arial"/>
            </a:endParaRPr>
          </a:p>
          <a:p>
            <a:pPr algn="just">
              <a:lnSpc>
                <a:spcPct val="107000"/>
              </a:lnSpc>
            </a:pPr>
            <a:r>
              <a:rPr b="1" lang="en-IN" sz="1800" spc="-1" strike="noStrike">
                <a:solidFill>
                  <a:srgbClr val="000000"/>
                </a:solidFill>
                <a:latin typeface="Century"/>
                <a:ea typeface="Calibri"/>
              </a:rPr>
              <a:t>Car_price vs height:</a:t>
            </a:r>
            <a:r>
              <a:rPr b="0" lang="en-IN" sz="1800" spc="-1" strike="noStrike">
                <a:solidFill>
                  <a:srgbClr val="000000"/>
                </a:solidFill>
                <a:latin typeface="Century"/>
                <a:ea typeface="Calibri"/>
              </a:rPr>
              <a:t> From the graph it is clear that the car price is not strongly related with the height of the car, we can say the cars having height in the range of 1400 mm to 1900 mm have somewhat high price.</a:t>
            </a:r>
            <a:endParaRPr b="0" lang="en-IN" sz="1800" spc="-1" strike="noStrike">
              <a:latin typeface="Arial"/>
            </a:endParaRPr>
          </a:p>
          <a:p>
            <a:pPr algn="just">
              <a:lnSpc>
                <a:spcPct val="107000"/>
              </a:lnSpc>
            </a:pPr>
            <a:r>
              <a:rPr b="1" lang="en-IN" sz="1800" spc="-1" strike="noStrike">
                <a:solidFill>
                  <a:srgbClr val="000000"/>
                </a:solidFill>
                <a:latin typeface="Century"/>
                <a:ea typeface="Calibri"/>
              </a:rPr>
              <a:t>Car_price vs width:</a:t>
            </a:r>
            <a:r>
              <a:rPr b="0" lang="en-IN" sz="1800" spc="-1" strike="noStrike">
                <a:solidFill>
                  <a:srgbClr val="000000"/>
                </a:solidFill>
                <a:latin typeface="Century"/>
                <a:ea typeface="Calibri"/>
              </a:rPr>
              <a:t> The graph shows there is some positive linear relation between car price and width of the car, so the cars having width in the range of 1700mm to 2200mm have high price. So, we can conclude as the width of the car increases, the price of the car also goes on increasing.</a:t>
            </a:r>
            <a:endParaRPr b="0" lang="en-IN" sz="1800" spc="-1" strike="noStrike">
              <a:latin typeface="Arial"/>
            </a:endParaRPr>
          </a:p>
          <a:p>
            <a:pPr algn="just">
              <a:lnSpc>
                <a:spcPct val="107000"/>
              </a:lnSpc>
            </a:pPr>
            <a:r>
              <a:rPr b="1" lang="en-IN" sz="1800" spc="-1" strike="noStrike">
                <a:solidFill>
                  <a:srgbClr val="000000"/>
                </a:solidFill>
                <a:latin typeface="Century"/>
                <a:ea typeface="Calibri"/>
              </a:rPr>
              <a:t>Car_price vs length:</a:t>
            </a:r>
            <a:r>
              <a:rPr b="0" lang="en-IN" sz="1800" spc="-1" strike="noStrike">
                <a:solidFill>
                  <a:srgbClr val="000000"/>
                </a:solidFill>
                <a:latin typeface="Century"/>
                <a:ea typeface="Calibri"/>
              </a:rPr>
              <a:t> There is some positive linear relation between car price and length of the cars. As the length of the cars increases, the price of the cars also increases. The cars that are having the length above 4250mm have high price.</a:t>
            </a:r>
            <a:endParaRPr b="0" lang="en-IN" sz="1800" spc="-1" strike="noStrike">
              <a:latin typeface="Arial"/>
            </a:endParaRPr>
          </a:p>
          <a:p>
            <a:pPr>
              <a:lnSpc>
                <a:spcPct val="100000"/>
              </a:lnSpc>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1024200" y="585360"/>
            <a:ext cx="10719360" cy="624600"/>
          </a:xfrm>
          <a:prstGeom prst="rect">
            <a:avLst/>
          </a:prstGeom>
          <a:noFill/>
          <a:ln w="0">
            <a:noFill/>
          </a:ln>
        </p:spPr>
        <p:txBody>
          <a:bodyPr anchor="ctr">
            <a:noAutofit/>
          </a:bodyPr>
          <a:p>
            <a:pPr algn="ctr">
              <a:lnSpc>
                <a:spcPct val="80000"/>
              </a:lnSpc>
            </a:pPr>
            <a:r>
              <a:rPr b="0" lang="en-US" sz="3200" spc="49" strike="noStrike" u="sng" cap="all">
                <a:solidFill>
                  <a:srgbClr val="000000"/>
                </a:solidFill>
                <a:uFillTx/>
                <a:latin typeface="Arial"/>
              </a:rPr>
              <a:t>Bivariate Analysis: Visualizing Categorical Variables vs Label</a:t>
            </a:r>
            <a:br/>
            <a:endParaRPr b="0" lang="en-US" sz="3200" spc="-1" strike="noStrike">
              <a:solidFill>
                <a:srgbClr val="000000"/>
              </a:solidFill>
              <a:latin typeface="Tw Cen MT"/>
            </a:endParaRPr>
          </a:p>
        </p:txBody>
      </p:sp>
      <p:pic>
        <p:nvPicPr>
          <p:cNvPr id="86" name="Picture 3" descr=""/>
          <p:cNvPicPr/>
          <p:nvPr/>
        </p:nvPicPr>
        <p:blipFill>
          <a:blip r:embed="rId1"/>
          <a:stretch/>
        </p:blipFill>
        <p:spPr>
          <a:xfrm>
            <a:off x="1416960" y="1290960"/>
            <a:ext cx="9357840" cy="2715840"/>
          </a:xfrm>
          <a:prstGeom prst="rect">
            <a:avLst/>
          </a:prstGeom>
          <a:ln w="0">
            <a:noFill/>
          </a:ln>
        </p:spPr>
      </p:pic>
      <p:sp>
        <p:nvSpPr>
          <p:cNvPr id="87" name="CustomShape 2"/>
          <p:cNvSpPr/>
          <p:nvPr/>
        </p:nvSpPr>
        <p:spPr>
          <a:xfrm>
            <a:off x="1416960" y="4285080"/>
            <a:ext cx="4678560" cy="1263240"/>
          </a:xfrm>
          <a:prstGeom prst="rect">
            <a:avLst/>
          </a:prstGeom>
          <a:noFill/>
          <a:ln w="0">
            <a:noFill/>
          </a:ln>
        </p:spPr>
        <p:style>
          <a:lnRef idx="0"/>
          <a:fillRef idx="0"/>
          <a:effectRef idx="0"/>
          <a:fontRef idx="minor"/>
        </p:style>
        <p:txBody>
          <a:bodyPr lIns="90000" rIns="90000" tIns="45000" bIns="45000">
            <a:spAutoFit/>
          </a:bodyPr>
          <a:p>
            <a:pPr marL="343080" indent="-342720" algn="just">
              <a:lnSpc>
                <a:spcPct val="107000"/>
              </a:lnSpc>
              <a:spcAft>
                <a:spcPts val="799"/>
              </a:spcAft>
              <a:buClr>
                <a:srgbClr val="000000"/>
              </a:buClr>
              <a:buFont typeface="Wingdings" charset="2"/>
              <a:buChar char=""/>
            </a:pPr>
            <a:r>
              <a:rPr b="1" lang="en-IN" sz="1800" spc="-1" strike="noStrike">
                <a:solidFill>
                  <a:srgbClr val="000000"/>
                </a:solidFill>
                <a:latin typeface="Century"/>
                <a:ea typeface="Calibri"/>
              </a:rPr>
              <a:t>Car_price vs Weight:</a:t>
            </a:r>
            <a:r>
              <a:rPr b="0" lang="en-IN" sz="1800" spc="-1" strike="noStrike">
                <a:solidFill>
                  <a:srgbClr val="000000"/>
                </a:solidFill>
                <a:latin typeface="Century"/>
                <a:ea typeface="Calibri"/>
              </a:rPr>
              <a:t> There is some positive linear relation between price of the car and weight. The cars with weight 1500kg have high price.</a:t>
            </a:r>
            <a:endParaRPr b="0" lang="en-IN" sz="1800" spc="-1" strike="noStrike">
              <a:latin typeface="Arial"/>
            </a:endParaRPr>
          </a:p>
        </p:txBody>
      </p:sp>
      <p:sp>
        <p:nvSpPr>
          <p:cNvPr id="88" name="CustomShape 3"/>
          <p:cNvSpPr/>
          <p:nvPr/>
        </p:nvSpPr>
        <p:spPr>
          <a:xfrm>
            <a:off x="6230520" y="4285080"/>
            <a:ext cx="5880600" cy="2559240"/>
          </a:xfrm>
          <a:prstGeom prst="rect">
            <a:avLst/>
          </a:prstGeom>
          <a:noFill/>
          <a:ln w="0">
            <a:noFill/>
          </a:ln>
        </p:spPr>
        <p:style>
          <a:lnRef idx="0"/>
          <a:fillRef idx="0"/>
          <a:effectRef idx="0"/>
          <a:fontRef idx="minor"/>
        </p:style>
        <p:txBody>
          <a:bodyPr lIns="90000" rIns="90000" tIns="45000" bIns="45000">
            <a:spAutoFit/>
          </a:bodyPr>
          <a:p>
            <a:pPr marL="285840" indent="-285480" algn="just">
              <a:lnSpc>
                <a:spcPct val="100000"/>
              </a:lnSpc>
              <a:buClr>
                <a:srgbClr val="000000"/>
              </a:buClr>
              <a:buFont typeface="Wingdings" charset="2"/>
              <a:buChar char=""/>
            </a:pPr>
            <a:r>
              <a:rPr b="1" lang="en-IN" sz="1800" spc="-1" strike="noStrike">
                <a:solidFill>
                  <a:srgbClr val="000000"/>
                </a:solidFill>
                <a:latin typeface="Century"/>
                <a:ea typeface="Calibri"/>
              </a:rPr>
              <a:t>Car_price vs top_speed:</a:t>
            </a:r>
            <a:r>
              <a:rPr b="0" lang="en-IN" sz="1800" spc="-1" strike="noStrike">
                <a:solidFill>
                  <a:srgbClr val="000000"/>
                </a:solidFill>
                <a:latin typeface="Century"/>
                <a:ea typeface="Calibri"/>
              </a:rPr>
              <a:t> From the graph we can notice there is positive linear relation between car price and maximum speed limit of the car. The cars having top speed in the range of 180 km/hr to 250 km/hr having higher price and there are very less number of cars which have top speed below 100km/hr. So, we can conclude that as the maximum speed limit of the car increases, the car price also increases.</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268920" y="107640"/>
            <a:ext cx="11671560" cy="1218960"/>
          </a:xfrm>
          <a:prstGeom prst="rect">
            <a:avLst/>
          </a:prstGeom>
          <a:noFill/>
          <a:ln w="0">
            <a:noFill/>
          </a:ln>
        </p:spPr>
        <p:txBody>
          <a:bodyPr anchor="ctr">
            <a:normAutofit fontScale="91000"/>
          </a:bodyPr>
          <a:p>
            <a:pPr algn="ctr">
              <a:lnSpc>
                <a:spcPct val="80000"/>
              </a:lnSpc>
            </a:pPr>
            <a:r>
              <a:rPr b="0" lang="en-US" sz="3200" spc="49" strike="noStrike" u="sng" cap="all">
                <a:solidFill>
                  <a:srgbClr val="000000"/>
                </a:solidFill>
                <a:uFillTx/>
                <a:latin typeface="Arial"/>
              </a:rPr>
              <a:t>Bivariate Analysis: Visualizing Categorical Variables vs Label</a:t>
            </a:r>
            <a:br/>
            <a:endParaRPr b="0" lang="en-US" sz="3200" spc="-1" strike="noStrike">
              <a:solidFill>
                <a:srgbClr val="000000"/>
              </a:solidFill>
              <a:latin typeface="Tw Cen MT"/>
            </a:endParaRPr>
          </a:p>
        </p:txBody>
      </p:sp>
      <p:pic>
        <p:nvPicPr>
          <p:cNvPr id="90" name="Picture 3" descr=""/>
          <p:cNvPicPr/>
          <p:nvPr/>
        </p:nvPicPr>
        <p:blipFill>
          <a:blip r:embed="rId1"/>
          <a:stretch/>
        </p:blipFill>
        <p:spPr>
          <a:xfrm>
            <a:off x="1215000" y="1045800"/>
            <a:ext cx="9761760" cy="2943360"/>
          </a:xfrm>
          <a:prstGeom prst="rect">
            <a:avLst/>
          </a:prstGeom>
          <a:ln w="0">
            <a:noFill/>
          </a:ln>
        </p:spPr>
      </p:pic>
      <p:sp>
        <p:nvSpPr>
          <p:cNvPr id="91" name="CustomShape 2"/>
          <p:cNvSpPr/>
          <p:nvPr/>
        </p:nvSpPr>
        <p:spPr>
          <a:xfrm>
            <a:off x="6095880" y="4491360"/>
            <a:ext cx="5504040" cy="173628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1" lang="en-IN" sz="1800" spc="-1" strike="noStrike">
                <a:solidFill>
                  <a:srgbClr val="000000"/>
                </a:solidFill>
                <a:latin typeface="Century"/>
                <a:ea typeface="Calibri"/>
              </a:rPr>
              <a:t>Car_price vs Car_age:</a:t>
            </a:r>
            <a:r>
              <a:rPr b="0" lang="en-IN" sz="1800" spc="-1" strike="noStrike">
                <a:solidFill>
                  <a:srgbClr val="000000"/>
                </a:solidFill>
                <a:latin typeface="Century"/>
                <a:ea typeface="Calibri"/>
              </a:rPr>
              <a:t> From the above strip plot we can say that the older cars are having very lower prices when compared to the new cars that is the cars having very less age. So, there is negative relation between car price and age of the cars and we can conclude as the age decreases, the car prices increase.</a:t>
            </a:r>
            <a:endParaRPr b="0" lang="en-IN" sz="1800" spc="-1" strike="noStrike">
              <a:latin typeface="Arial"/>
            </a:endParaRPr>
          </a:p>
        </p:txBody>
      </p:sp>
      <p:sp>
        <p:nvSpPr>
          <p:cNvPr id="92" name="CustomShape 3"/>
          <p:cNvSpPr/>
          <p:nvPr/>
        </p:nvSpPr>
        <p:spPr>
          <a:xfrm>
            <a:off x="1215000" y="4554000"/>
            <a:ext cx="4773240" cy="146196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1" lang="en-IN" sz="1800" spc="-1" strike="noStrike">
                <a:solidFill>
                  <a:srgbClr val="000000"/>
                </a:solidFill>
                <a:latin typeface="Century"/>
                <a:ea typeface="Calibri"/>
              </a:rPr>
              <a:t>Car_price vs Seating_cap:</a:t>
            </a:r>
            <a:r>
              <a:rPr b="0" lang="en-IN" sz="1800" spc="-1" strike="noStrike">
                <a:solidFill>
                  <a:srgbClr val="000000"/>
                </a:solidFill>
                <a:latin typeface="Century"/>
                <a:ea typeface="Calibri"/>
              </a:rPr>
              <a:t> Most of the cars have seating capacity of 5, 7 and 4 and these cars having higher prices than other cars. And only 2 cars are observed with the seating capacity of 1.0</a:t>
            </a:r>
            <a:endParaRPr b="0" lang="en-IN" sz="1800" spc="-1" strike="noStrike">
              <a:latin typeface="Arial"/>
            </a:endParaRPr>
          </a:p>
          <a:p>
            <a:pPr>
              <a:lnSpc>
                <a:spcPct val="100000"/>
              </a:lnSpc>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58560" y="161280"/>
            <a:ext cx="10385280" cy="1066320"/>
          </a:xfrm>
          <a:prstGeom prst="rect">
            <a:avLst/>
          </a:prstGeom>
          <a:noFill/>
          <a:ln w="0">
            <a:noFill/>
          </a:ln>
        </p:spPr>
        <p:txBody>
          <a:bodyPr anchor="ctr">
            <a:noAutofit/>
          </a:bodyPr>
          <a:p>
            <a:pPr algn="ctr">
              <a:lnSpc>
                <a:spcPct val="80000"/>
              </a:lnSpc>
            </a:pPr>
            <a:r>
              <a:rPr b="0" lang="en-US" sz="3200" spc="49" strike="noStrike" u="sng" cap="all">
                <a:solidFill>
                  <a:srgbClr val="000000"/>
                </a:solidFill>
                <a:uFillTx/>
                <a:latin typeface="Arial"/>
              </a:rPr>
              <a:t>Bivariate Analysis: Visualizing Categorical Variables vs Label</a:t>
            </a:r>
            <a:br/>
            <a:endParaRPr b="0" lang="en-US" sz="3200" spc="-1" strike="noStrike">
              <a:solidFill>
                <a:srgbClr val="000000"/>
              </a:solidFill>
              <a:latin typeface="Tw Cen MT"/>
            </a:endParaRPr>
          </a:p>
        </p:txBody>
      </p:sp>
      <p:pic>
        <p:nvPicPr>
          <p:cNvPr id="94" name="Picture 3" descr=""/>
          <p:cNvPicPr/>
          <p:nvPr/>
        </p:nvPicPr>
        <p:blipFill>
          <a:blip r:embed="rId1"/>
          <a:stretch/>
        </p:blipFill>
        <p:spPr>
          <a:xfrm>
            <a:off x="663480" y="1147320"/>
            <a:ext cx="11169720" cy="2841480"/>
          </a:xfrm>
          <a:prstGeom prst="rect">
            <a:avLst/>
          </a:prstGeom>
          <a:ln w="0">
            <a:noFill/>
          </a:ln>
        </p:spPr>
      </p:pic>
      <p:sp>
        <p:nvSpPr>
          <p:cNvPr id="95" name="CustomShape 2"/>
          <p:cNvSpPr/>
          <p:nvPr/>
        </p:nvSpPr>
        <p:spPr>
          <a:xfrm>
            <a:off x="663480" y="3989160"/>
            <a:ext cx="5656320" cy="201060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1" lang="en-IN" sz="1800" spc="-1" strike="noStrike">
                <a:solidFill>
                  <a:srgbClr val="000000"/>
                </a:solidFill>
                <a:latin typeface="Century"/>
                <a:ea typeface="Calibri"/>
              </a:rPr>
              <a:t>Car_price vs Fuel_type:</a:t>
            </a:r>
            <a:r>
              <a:rPr b="0" lang="en-IN" sz="1800" spc="-1" strike="noStrike">
                <a:solidFill>
                  <a:srgbClr val="000000"/>
                </a:solidFill>
                <a:latin typeface="Century"/>
                <a:ea typeface="Calibri"/>
              </a:rPr>
              <a:t> From the graph we can conclude that a greater number of cars are using Petrol and Diesel fuels and these cars have wide range of price from minimum to maximum. And very few of the cars uses CNG, LPG, and Electricity as fuel type which are not much expensive when compared to that of the diesel and petrol cars and (Battery and is little light than petrol.</a:t>
            </a:r>
            <a:endParaRPr b="0" lang="en-IN" sz="1800" spc="-1" strike="noStrike">
              <a:latin typeface="Arial"/>
            </a:endParaRPr>
          </a:p>
        </p:txBody>
      </p:sp>
      <p:sp>
        <p:nvSpPr>
          <p:cNvPr id="96" name="CustomShape 3"/>
          <p:cNvSpPr/>
          <p:nvPr/>
        </p:nvSpPr>
        <p:spPr>
          <a:xfrm>
            <a:off x="6732360" y="3989160"/>
            <a:ext cx="4616640" cy="146196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000000"/>
                </a:solidFill>
                <a:latin typeface="Century"/>
              </a:rPr>
              <a:t>Car_price vs Gear_transmission:</a:t>
            </a:r>
            <a:r>
              <a:rPr b="0" lang="en-US" sz="1800" spc="-1" strike="noStrike">
                <a:solidFill>
                  <a:srgbClr val="000000"/>
                </a:solidFill>
                <a:latin typeface="Century"/>
              </a:rPr>
              <a:t> From the bar plot we can observe that the cars which have Automatic gear transmission system are having high price compared to the cars which have Manual gear transmission system.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206280" y="116640"/>
            <a:ext cx="11985480" cy="942120"/>
          </a:xfrm>
          <a:prstGeom prst="rect">
            <a:avLst/>
          </a:prstGeom>
          <a:noFill/>
          <a:ln w="0">
            <a:noFill/>
          </a:ln>
        </p:spPr>
        <p:txBody>
          <a:bodyPr anchor="ctr">
            <a:noAutofit/>
          </a:bodyPr>
          <a:p>
            <a:pPr algn="ctr">
              <a:lnSpc>
                <a:spcPct val="80000"/>
              </a:lnSpc>
            </a:pPr>
            <a:r>
              <a:rPr b="0" lang="en-US" sz="3200" spc="49" strike="noStrike" u="sng" cap="all">
                <a:solidFill>
                  <a:srgbClr val="000000"/>
                </a:solidFill>
                <a:uFillTx/>
                <a:latin typeface="Arial"/>
              </a:rPr>
              <a:t>Bivariate Analysis: Visualizing Categorical Variables vs Label</a:t>
            </a:r>
            <a:endParaRPr b="0" lang="en-US" sz="3200" spc="-1" strike="noStrike">
              <a:solidFill>
                <a:srgbClr val="000000"/>
              </a:solidFill>
              <a:latin typeface="Tw Cen MT"/>
            </a:endParaRPr>
          </a:p>
        </p:txBody>
      </p:sp>
      <p:pic>
        <p:nvPicPr>
          <p:cNvPr id="98" name="Picture 3" descr=""/>
          <p:cNvPicPr/>
          <p:nvPr/>
        </p:nvPicPr>
        <p:blipFill>
          <a:blip r:embed="rId1"/>
          <a:stretch/>
        </p:blipFill>
        <p:spPr>
          <a:xfrm>
            <a:off x="277920" y="1075320"/>
            <a:ext cx="11797200" cy="3558960"/>
          </a:xfrm>
          <a:prstGeom prst="rect">
            <a:avLst/>
          </a:prstGeom>
          <a:ln w="0">
            <a:noFill/>
          </a:ln>
        </p:spPr>
      </p:pic>
      <p:sp>
        <p:nvSpPr>
          <p:cNvPr id="99" name="CustomShape 2"/>
          <p:cNvSpPr/>
          <p:nvPr/>
        </p:nvSpPr>
        <p:spPr>
          <a:xfrm>
            <a:off x="510840" y="4966560"/>
            <a:ext cx="5656320" cy="118764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entury"/>
              </a:rPr>
              <a:t>By visualizing the above count plot we can conclude that the cars with Dual Cast Brake Discs and Caliper Ventilated Disc type of brake system used for front-side wheels are having high count compared to other brake types.</a:t>
            </a:r>
            <a:endParaRPr b="0" lang="en-IN" sz="1800" spc="-1" strike="noStrike">
              <a:latin typeface="Arial"/>
            </a:endParaRPr>
          </a:p>
        </p:txBody>
      </p:sp>
      <p:sp>
        <p:nvSpPr>
          <p:cNvPr id="100" name="CustomShape 3"/>
          <p:cNvSpPr/>
          <p:nvPr/>
        </p:nvSpPr>
        <p:spPr>
          <a:xfrm>
            <a:off x="6391800" y="4966560"/>
            <a:ext cx="5539680" cy="146196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entury"/>
              </a:rPr>
              <a:t>By visualizing the above count plot we can conclude that the cars with Dual Cast Brake Discs and Perforated disc brake type of brake system used for rear_brake_type wheels are having high count compared to other brake types.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61280" y="152280"/>
            <a:ext cx="10582560" cy="941040"/>
          </a:xfrm>
          <a:prstGeom prst="rect">
            <a:avLst/>
          </a:prstGeom>
          <a:noFill/>
          <a:ln w="0">
            <a:noFill/>
          </a:ln>
        </p:spPr>
        <p:txBody>
          <a:bodyPr anchor="ctr">
            <a:noAutofit/>
          </a:bodyPr>
          <a:p>
            <a:pPr algn="ctr">
              <a:lnSpc>
                <a:spcPct val="80000"/>
              </a:lnSpc>
            </a:pPr>
            <a:r>
              <a:rPr b="0" lang="en-US" sz="3200" spc="49" strike="noStrike" u="sng" cap="all">
                <a:solidFill>
                  <a:srgbClr val="000000"/>
                </a:solidFill>
                <a:uFillTx/>
                <a:latin typeface="Arial"/>
              </a:rPr>
              <a:t>Bivariate Analysis: Visualizing Categorical Variables vs Label</a:t>
            </a:r>
            <a:endParaRPr b="0" lang="en-US" sz="3200" spc="-1" strike="noStrike">
              <a:solidFill>
                <a:srgbClr val="000000"/>
              </a:solidFill>
              <a:latin typeface="Tw Cen MT"/>
            </a:endParaRPr>
          </a:p>
        </p:txBody>
      </p:sp>
      <p:pic>
        <p:nvPicPr>
          <p:cNvPr id="102" name="Picture 3" descr=""/>
          <p:cNvPicPr/>
          <p:nvPr/>
        </p:nvPicPr>
        <p:blipFill>
          <a:blip r:embed="rId1"/>
          <a:stretch/>
        </p:blipFill>
        <p:spPr>
          <a:xfrm>
            <a:off x="529560" y="1093680"/>
            <a:ext cx="11196000" cy="2671200"/>
          </a:xfrm>
          <a:prstGeom prst="rect">
            <a:avLst/>
          </a:prstGeom>
          <a:ln w="0">
            <a:noFill/>
          </a:ln>
        </p:spPr>
      </p:pic>
      <p:sp>
        <p:nvSpPr>
          <p:cNvPr id="103" name="CustomShape 2"/>
          <p:cNvSpPr/>
          <p:nvPr/>
        </p:nvSpPr>
        <p:spPr>
          <a:xfrm>
            <a:off x="529560" y="3944520"/>
            <a:ext cx="5315040" cy="1187640"/>
          </a:xfrm>
          <a:prstGeom prst="rect">
            <a:avLst/>
          </a:prstGeom>
          <a:noFill/>
          <a:ln w="0">
            <a:noFill/>
          </a:ln>
        </p:spPr>
        <p:style>
          <a:lnRef idx="0"/>
          <a:fillRef idx="0"/>
          <a:effectRef idx="0"/>
          <a:fontRef idx="minor"/>
        </p:style>
        <p:txBody>
          <a:bodyPr lIns="90000" rIns="90000" tIns="45000" bIns="45000">
            <a:spAutoFit/>
          </a:bodyPr>
          <a:p>
            <a:pPr marL="285840" indent="-285480" algn="just">
              <a:lnSpc>
                <a:spcPct val="100000"/>
              </a:lnSpc>
              <a:buClr>
                <a:srgbClr val="000000"/>
              </a:buClr>
              <a:buFont typeface="Wingdings" charset="2"/>
              <a:buChar char=""/>
            </a:pPr>
            <a:r>
              <a:rPr b="1" lang="en-IN" sz="1800" spc="-1" strike="noStrike">
                <a:solidFill>
                  <a:srgbClr val="000000"/>
                </a:solidFill>
                <a:latin typeface="Century"/>
                <a:ea typeface="Times New Roman"/>
              </a:rPr>
              <a:t>Car_price vs Brand:</a:t>
            </a:r>
            <a:r>
              <a:rPr b="0" lang="en-IN" sz="1800" spc="-1" strike="noStrike">
                <a:solidFill>
                  <a:srgbClr val="000000"/>
                </a:solidFill>
                <a:latin typeface="Century"/>
                <a:ea typeface="Times New Roman"/>
              </a:rPr>
              <a:t> The above strip plot shows how the used car prices changes depending on Brands. Here the cars from Rolls-Royce and Aston brand have high price compared to other brands</a:t>
            </a:r>
            <a:endParaRPr b="0" lang="en-IN" sz="1800" spc="-1" strike="noStrike">
              <a:latin typeface="Arial"/>
            </a:endParaRPr>
          </a:p>
        </p:txBody>
      </p:sp>
      <p:sp>
        <p:nvSpPr>
          <p:cNvPr id="104" name="CustomShape 3"/>
          <p:cNvSpPr/>
          <p:nvPr/>
        </p:nvSpPr>
        <p:spPr>
          <a:xfrm>
            <a:off x="6347160" y="3944520"/>
            <a:ext cx="5620680" cy="913320"/>
          </a:xfrm>
          <a:prstGeom prst="rect">
            <a:avLst/>
          </a:prstGeom>
          <a:noFill/>
          <a:ln w="0">
            <a:noFill/>
          </a:ln>
        </p:spPr>
        <p:style>
          <a:lnRef idx="0"/>
          <a:fillRef idx="0"/>
          <a:effectRef idx="0"/>
          <a:fontRef idx="minor"/>
        </p:style>
        <p:txBody>
          <a:bodyPr lIns="90000" rIns="90000" tIns="45000" bIns="45000">
            <a:spAutoFit/>
          </a:bodyPr>
          <a:p>
            <a:pPr marL="285840" indent="-285480" algn="just">
              <a:lnSpc>
                <a:spcPct val="100000"/>
              </a:lnSpc>
              <a:buClr>
                <a:srgbClr val="000000"/>
              </a:buClr>
              <a:buFont typeface="Wingdings" charset="2"/>
              <a:buChar char=""/>
            </a:pPr>
            <a:r>
              <a:rPr b="1" lang="en-IN" sz="1800" spc="-1" strike="noStrike">
                <a:solidFill>
                  <a:srgbClr val="000000"/>
                </a:solidFill>
                <a:latin typeface="Century"/>
                <a:ea typeface="Times New Roman"/>
              </a:rPr>
              <a:t>Car_price vs City_name:</a:t>
            </a:r>
            <a:r>
              <a:rPr b="0" lang="en-IN" sz="1800" spc="-1" strike="noStrike">
                <a:solidFill>
                  <a:srgbClr val="000000"/>
                </a:solidFill>
                <a:latin typeface="Century"/>
                <a:ea typeface="Times New Roman"/>
              </a:rPr>
              <a:t> The above strip plot shows how the city_name which having high in Delhi-ncr and second is Bangalore.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788760" y="1613520"/>
            <a:ext cx="9901080" cy="4706280"/>
          </a:xfrm>
          <a:prstGeom prst="rect">
            <a:avLst/>
          </a:prstGeom>
          <a:noFill/>
          <a:ln w="0">
            <a:noFill/>
          </a:ln>
        </p:spPr>
        <p:txBody>
          <a:bodyPr anchor="ctr">
            <a:noAutofit/>
          </a:bodyPr>
          <a:p>
            <a:pPr>
              <a:lnSpc>
                <a:spcPct val="100000"/>
              </a:lnSpc>
            </a:pPr>
            <a:r>
              <a:rPr b="0" lang="en-US" sz="2400" spc="97" strike="noStrike" cap="all">
                <a:solidFill>
                  <a:srgbClr val="0d0d0d"/>
                </a:solidFill>
                <a:latin typeface="Century"/>
                <a:ea typeface="Microsoft Sans Serif"/>
              </a:rPr>
              <a:t>Introduction</a:t>
            </a:r>
            <a:br/>
            <a:r>
              <a:rPr b="0" lang="en-US" sz="2400" spc="97" strike="noStrike" cap="all">
                <a:solidFill>
                  <a:srgbClr val="0d0d0d"/>
                </a:solidFill>
                <a:latin typeface="Century"/>
                <a:ea typeface="Microsoft Sans Serif"/>
              </a:rPr>
              <a:t>Problem Statement</a:t>
            </a:r>
            <a:br/>
            <a:r>
              <a:rPr b="0" lang="en-US" sz="2400" spc="97" strike="noStrike" cap="all">
                <a:solidFill>
                  <a:srgbClr val="0d0d0d"/>
                </a:solidFill>
                <a:latin typeface="Century"/>
                <a:ea typeface="Microsoft Sans Serif"/>
              </a:rPr>
              <a:t>Problem Understanding</a:t>
            </a:r>
            <a:br/>
            <a:r>
              <a:rPr b="0" lang="en-US" sz="2400" spc="97" strike="noStrike" cap="all">
                <a:solidFill>
                  <a:srgbClr val="0d0d0d"/>
                </a:solidFill>
                <a:latin typeface="Century"/>
                <a:ea typeface="Microsoft Sans Serif"/>
              </a:rPr>
              <a:t>What Is Used Car Price?</a:t>
            </a:r>
            <a:br/>
            <a:r>
              <a:rPr b="0" lang="en-US" sz="2400" spc="97" strike="noStrike" cap="all">
                <a:solidFill>
                  <a:srgbClr val="0d0d0d"/>
                </a:solidFill>
                <a:latin typeface="Century"/>
                <a:ea typeface="Microsoft Sans Serif"/>
              </a:rPr>
              <a:t>Benefits of Buying Used Car</a:t>
            </a:r>
            <a:br/>
            <a:r>
              <a:rPr b="0" lang="en-US" sz="2400" spc="97" strike="noStrike" cap="all">
                <a:solidFill>
                  <a:srgbClr val="0d0d0d"/>
                </a:solidFill>
                <a:latin typeface="Century"/>
                <a:ea typeface="Microsoft Sans Serif"/>
              </a:rPr>
              <a:t>Importance of Used Cars</a:t>
            </a:r>
            <a:br/>
            <a:r>
              <a:rPr b="0" lang="en-US" sz="2400" spc="97" strike="noStrike" cap="all">
                <a:solidFill>
                  <a:srgbClr val="0d0d0d"/>
                </a:solidFill>
                <a:latin typeface="Century"/>
                <a:ea typeface="Microsoft Sans Serif"/>
              </a:rPr>
              <a:t>Exploratory Data Analysis Steps</a:t>
            </a:r>
            <a:br/>
            <a:r>
              <a:rPr b="0" lang="en-US" sz="2400" spc="97" strike="noStrike" cap="all">
                <a:solidFill>
                  <a:srgbClr val="0d0d0d"/>
                </a:solidFill>
                <a:latin typeface="Century"/>
                <a:ea typeface="Microsoft Sans Serif"/>
              </a:rPr>
              <a:t>Visualizations: Univariate and Bivariate</a:t>
            </a:r>
            <a:br/>
            <a:r>
              <a:rPr b="0" lang="en-US" sz="2400" spc="97" strike="noStrike" cap="all">
                <a:solidFill>
                  <a:srgbClr val="0d0d0d"/>
                </a:solidFill>
                <a:latin typeface="Century"/>
                <a:ea typeface="Microsoft Sans Serif"/>
              </a:rPr>
              <a:t>Model Building</a:t>
            </a:r>
            <a:br/>
            <a:r>
              <a:rPr b="0" lang="en-US" sz="2400" spc="97" strike="noStrike" cap="all">
                <a:solidFill>
                  <a:srgbClr val="0d0d0d"/>
                </a:solidFill>
                <a:latin typeface="Century"/>
                <a:ea typeface="Microsoft Sans Serif"/>
              </a:rPr>
              <a:t>Hyper Parameter Tuning and Crating Final Model</a:t>
            </a:r>
            <a:br/>
            <a:r>
              <a:rPr b="0" lang="en-US" sz="2400" spc="97" strike="noStrike" cap="all">
                <a:solidFill>
                  <a:srgbClr val="0d0d0d"/>
                </a:solidFill>
                <a:latin typeface="Century"/>
                <a:ea typeface="Microsoft Sans Serif"/>
              </a:rPr>
              <a:t>Saving the model and prediction results</a:t>
            </a:r>
            <a:br/>
            <a:r>
              <a:rPr b="0" lang="en-US" sz="2400" spc="97" strike="noStrike" cap="all">
                <a:solidFill>
                  <a:srgbClr val="0d0d0d"/>
                </a:solidFill>
                <a:latin typeface="Century"/>
                <a:ea typeface="Microsoft Sans Serif"/>
              </a:rPr>
              <a:t>Conclusion</a:t>
            </a:r>
            <a:br/>
            <a:endParaRPr b="0" lang="en-US" sz="2400" spc="-1" strike="noStrike">
              <a:solidFill>
                <a:srgbClr val="000000"/>
              </a:solidFill>
              <a:latin typeface="Tw Cen MT"/>
            </a:endParaRPr>
          </a:p>
        </p:txBody>
      </p:sp>
      <p:sp>
        <p:nvSpPr>
          <p:cNvPr id="45" name="CustomShape 2"/>
          <p:cNvSpPr/>
          <p:nvPr/>
        </p:nvSpPr>
        <p:spPr>
          <a:xfrm>
            <a:off x="842760" y="609840"/>
            <a:ext cx="6795000" cy="699840"/>
          </a:xfrm>
          <a:prstGeom prst="rect">
            <a:avLst/>
          </a:prstGeom>
          <a:noFill/>
          <a:ln w="0">
            <a:noFill/>
          </a:ln>
        </p:spPr>
        <p:style>
          <a:lnRef idx="0"/>
          <a:fillRef idx="0"/>
          <a:effectRef idx="0"/>
          <a:fontRef idx="minor"/>
        </p:style>
        <p:txBody>
          <a:bodyPr lIns="90000" rIns="90000" tIns="45000" bIns="45000">
            <a:spAutoFit/>
          </a:bodyPr>
          <a:p>
            <a:pPr>
              <a:lnSpc>
                <a:spcPct val="100000"/>
              </a:lnSpc>
              <a:tabLst>
                <a:tab algn="l" pos="0"/>
              </a:tabLst>
            </a:pPr>
            <a:r>
              <a:rPr b="0" lang="en-IN" sz="4000" spc="-1" strike="noStrike">
                <a:solidFill>
                  <a:srgbClr val="000000"/>
                </a:solidFill>
                <a:latin typeface="Arial"/>
              </a:rPr>
              <a:t>TOPICS</a:t>
            </a:r>
            <a:r>
              <a:rPr b="0" lang="en-IN" sz="4000" spc="-1" strike="noStrike">
                <a:solidFill>
                  <a:srgbClr val="000000"/>
                </a:solidFill>
                <a:latin typeface="Bookman Old Style"/>
              </a:rPr>
              <a:t>:</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98640" y="125640"/>
            <a:ext cx="10645200" cy="743760"/>
          </a:xfrm>
          <a:prstGeom prst="rect">
            <a:avLst/>
          </a:prstGeom>
          <a:noFill/>
          <a:ln w="0">
            <a:noFill/>
          </a:ln>
        </p:spPr>
        <p:txBody>
          <a:bodyPr anchor="ctr">
            <a:noAutofit/>
          </a:bodyPr>
          <a:p>
            <a:pPr>
              <a:lnSpc>
                <a:spcPct val="80000"/>
              </a:lnSpc>
            </a:pPr>
            <a:r>
              <a:rPr b="0" lang="en-US" sz="3200" spc="97" strike="noStrike" u="sng" cap="all">
                <a:solidFill>
                  <a:srgbClr val="000000"/>
                </a:solidFill>
                <a:uFillTx/>
                <a:latin typeface="Arial"/>
              </a:rPr>
              <a:t>Identifying the outliers using box plot</a:t>
            </a:r>
            <a:br/>
            <a:endParaRPr b="0" lang="en-US" sz="3200" spc="-1" strike="noStrike">
              <a:solidFill>
                <a:srgbClr val="000000"/>
              </a:solidFill>
              <a:latin typeface="Tw Cen MT"/>
            </a:endParaRPr>
          </a:p>
        </p:txBody>
      </p:sp>
      <p:pic>
        <p:nvPicPr>
          <p:cNvPr id="106" name="Picture 3" descr=""/>
          <p:cNvPicPr/>
          <p:nvPr/>
        </p:nvPicPr>
        <p:blipFill>
          <a:blip r:embed="rId1"/>
          <a:stretch/>
        </p:blipFill>
        <p:spPr>
          <a:xfrm>
            <a:off x="5271120" y="639720"/>
            <a:ext cx="6821640" cy="6092280"/>
          </a:xfrm>
          <a:prstGeom prst="rect">
            <a:avLst/>
          </a:prstGeom>
          <a:ln w="0">
            <a:noFill/>
          </a:ln>
        </p:spPr>
      </p:pic>
      <p:sp>
        <p:nvSpPr>
          <p:cNvPr id="107" name="CustomShape 2"/>
          <p:cNvSpPr/>
          <p:nvPr/>
        </p:nvSpPr>
        <p:spPr>
          <a:xfrm>
            <a:off x="170280" y="753120"/>
            <a:ext cx="4898880" cy="447948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entury"/>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Century"/>
              </a:rPr>
              <a:t>From the box plot we can notice the outliers present in all the features except length column. I have removed the outliers using Zscore method except length and Car_price. Since Car_price is our target column we should not loose any data by removing outliers in this column.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125640" y="0"/>
            <a:ext cx="11698560" cy="1155960"/>
          </a:xfrm>
          <a:prstGeom prst="rect">
            <a:avLst/>
          </a:prstGeom>
          <a:noFill/>
          <a:ln w="0">
            <a:noFill/>
          </a:ln>
        </p:spPr>
        <p:txBody>
          <a:bodyPr anchor="ctr">
            <a:noAutofit/>
          </a:bodyPr>
          <a:p>
            <a:pPr>
              <a:lnSpc>
                <a:spcPct val="80000"/>
              </a:lnSpc>
            </a:pPr>
            <a:r>
              <a:rPr b="0" lang="en-US" sz="3200" spc="97" strike="noStrike" u="sng" cap="all">
                <a:solidFill>
                  <a:srgbClr val="000000"/>
                </a:solidFill>
                <a:uFillTx/>
                <a:latin typeface="Bookman Old Style"/>
              </a:rPr>
              <a:t>Correlation Between Features and Label</a:t>
            </a:r>
            <a:br/>
            <a:endParaRPr b="0" lang="en-US" sz="3200" spc="-1" strike="noStrike">
              <a:solidFill>
                <a:srgbClr val="000000"/>
              </a:solidFill>
              <a:latin typeface="Tw Cen MT"/>
            </a:endParaRPr>
          </a:p>
        </p:txBody>
      </p:sp>
      <p:pic>
        <p:nvPicPr>
          <p:cNvPr id="109" name="Picture 3" descr=""/>
          <p:cNvPicPr/>
          <p:nvPr/>
        </p:nvPicPr>
        <p:blipFill>
          <a:blip r:embed="rId1"/>
          <a:stretch/>
        </p:blipFill>
        <p:spPr>
          <a:xfrm>
            <a:off x="367560" y="941400"/>
            <a:ext cx="6104520" cy="3508200"/>
          </a:xfrm>
          <a:prstGeom prst="rect">
            <a:avLst/>
          </a:prstGeom>
          <a:ln w="0">
            <a:noFill/>
          </a:ln>
        </p:spPr>
      </p:pic>
      <p:pic>
        <p:nvPicPr>
          <p:cNvPr id="110" name="Picture 5" descr=""/>
          <p:cNvPicPr/>
          <p:nvPr/>
        </p:nvPicPr>
        <p:blipFill>
          <a:blip r:embed="rId2"/>
          <a:stretch/>
        </p:blipFill>
        <p:spPr>
          <a:xfrm>
            <a:off x="6598080" y="941400"/>
            <a:ext cx="5145480" cy="3508200"/>
          </a:xfrm>
          <a:prstGeom prst="rect">
            <a:avLst/>
          </a:prstGeom>
          <a:ln w="0">
            <a:noFill/>
          </a:ln>
        </p:spPr>
      </p:pic>
      <p:sp>
        <p:nvSpPr>
          <p:cNvPr id="111" name="CustomShape 2"/>
          <p:cNvSpPr/>
          <p:nvPr/>
        </p:nvSpPr>
        <p:spPr>
          <a:xfrm>
            <a:off x="125640" y="4704120"/>
            <a:ext cx="11922840" cy="201060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Century"/>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Century"/>
              </a:rPr>
              <a:t>We can observe from the map that most of the columns are highly correlated with each other which leads to multicollinearity problem. So, I checked the VIF value and removed the columns having high VIF value to overcome with this multicollinearity problem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241920" y="116640"/>
            <a:ext cx="10501920" cy="806400"/>
          </a:xfrm>
          <a:prstGeom prst="rect">
            <a:avLst/>
          </a:prstGeom>
          <a:noFill/>
          <a:ln w="0">
            <a:noFill/>
          </a:ln>
        </p:spPr>
        <p:txBody>
          <a:bodyPr anchor="ctr">
            <a:noAutofit/>
          </a:bodyPr>
          <a:p>
            <a:pPr>
              <a:lnSpc>
                <a:spcPct val="80000"/>
              </a:lnSpc>
            </a:pPr>
            <a:r>
              <a:rPr b="0" lang="en-US" sz="3200" spc="97" strike="noStrike" u="sng" cap="all">
                <a:solidFill>
                  <a:srgbClr val="000000"/>
                </a:solidFill>
                <a:uFillTx/>
                <a:latin typeface="Arial"/>
              </a:rPr>
              <a:t>Model Building:</a:t>
            </a:r>
            <a:br/>
            <a:endParaRPr b="0" lang="en-US" sz="3200" spc="-1" strike="noStrike">
              <a:solidFill>
                <a:srgbClr val="000000"/>
              </a:solidFill>
              <a:latin typeface="Tw Cen MT"/>
            </a:endParaRPr>
          </a:p>
        </p:txBody>
      </p:sp>
      <p:sp>
        <p:nvSpPr>
          <p:cNvPr id="113" name="CustomShape 2"/>
          <p:cNvSpPr/>
          <p:nvPr/>
        </p:nvSpPr>
        <p:spPr>
          <a:xfrm>
            <a:off x="241920" y="600480"/>
            <a:ext cx="11528280" cy="4952880"/>
          </a:xfrm>
          <a:prstGeom prst="rect">
            <a:avLst/>
          </a:prstGeom>
          <a:noFill/>
          <a:ln w="0">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000000"/>
                </a:solidFill>
                <a:latin typeface="Georgia"/>
                <a:ea typeface="Calibri"/>
              </a:rPr>
              <a:t>In this problem Car_price is our target variable which is continuous in nature where we  need to predict the price of pre-owned cars. </a:t>
            </a:r>
            <a:r>
              <a:rPr b="0" lang="en-IN" sz="1800" spc="-1" strike="noStrike">
                <a:solidFill>
                  <a:srgbClr val="000000"/>
                </a:solidFill>
                <a:latin typeface="Georgia"/>
                <a:ea typeface="Calibri"/>
              </a:rPr>
              <a:t>From this I can conclude that it is a Regression type problem hence I have used following regression algorithms. </a:t>
            </a:r>
            <a:endParaRPr b="0" lang="en-IN" sz="1800" spc="-1" strike="noStrike">
              <a:latin typeface="Arial"/>
            </a:endParaRPr>
          </a:p>
          <a:p>
            <a:pPr algn="just">
              <a:lnSpc>
                <a:spcPct val="107000"/>
              </a:lnSpc>
              <a:spcAft>
                <a:spcPts val="799"/>
              </a:spcAft>
            </a:pPr>
            <a:r>
              <a:rPr b="0" lang="en-IN" sz="1800" spc="-1" strike="noStrike">
                <a:solidFill>
                  <a:srgbClr val="000000"/>
                </a:solidFill>
                <a:latin typeface="Century"/>
                <a:ea typeface="Calibri"/>
              </a:rPr>
              <a:t>After the pre-processing and data cleaning I left with 18 columns including target and with the help of feature importance bar graph I used these independent features for model building and prediction. </a:t>
            </a:r>
            <a:r>
              <a:rPr b="0" lang="en-IN" sz="1800" spc="-1" strike="noStrike">
                <a:solidFill>
                  <a:srgbClr val="000000"/>
                </a:solidFill>
                <a:latin typeface="Century"/>
                <a:ea typeface="Calibri"/>
              </a:rPr>
              <a:t>The algorithms used on training the data are as follows:</a:t>
            </a:r>
            <a:endParaRPr b="0" lang="en-IN" sz="1800" spc="-1" strike="noStrike">
              <a:latin typeface="Arial"/>
            </a:endParaRPr>
          </a:p>
          <a:p>
            <a:pPr lvl="1" marL="857160" indent="-399600" algn="just">
              <a:lnSpc>
                <a:spcPct val="107000"/>
              </a:lnSpc>
              <a:spcAft>
                <a:spcPts val="799"/>
              </a:spcAft>
              <a:buClr>
                <a:srgbClr val="000000"/>
              </a:buClr>
              <a:buFont typeface="Tw Cen MT Condensed"/>
              <a:buAutoNum type="romanLcPeriod"/>
            </a:pPr>
            <a:r>
              <a:rPr b="0" lang="en-IN" sz="1800" spc="-1" strike="noStrike">
                <a:solidFill>
                  <a:srgbClr val="000000"/>
                </a:solidFill>
                <a:latin typeface="Century"/>
                <a:ea typeface="Calibri"/>
              </a:rPr>
              <a:t>Decision Tree Regressor</a:t>
            </a:r>
            <a:endParaRPr b="0" lang="en-IN" sz="1800" spc="-1" strike="noStrike">
              <a:latin typeface="Arial"/>
            </a:endParaRPr>
          </a:p>
          <a:p>
            <a:pPr lvl="1" marL="857160" indent="-399600" algn="just">
              <a:lnSpc>
                <a:spcPct val="107000"/>
              </a:lnSpc>
              <a:spcAft>
                <a:spcPts val="799"/>
              </a:spcAft>
              <a:buClr>
                <a:srgbClr val="000000"/>
              </a:buClr>
              <a:buFont typeface="Tw Cen MT Condensed"/>
              <a:buAutoNum type="romanLcPeriod"/>
            </a:pPr>
            <a:r>
              <a:rPr b="0" lang="en-IN" sz="1800" spc="-1" strike="noStrike">
                <a:solidFill>
                  <a:srgbClr val="000000"/>
                </a:solidFill>
                <a:latin typeface="Century"/>
                <a:ea typeface="Calibri"/>
              </a:rPr>
              <a:t>Random Forest Regressor</a:t>
            </a:r>
            <a:endParaRPr b="0" lang="en-IN" sz="1800" spc="-1" strike="noStrike">
              <a:latin typeface="Arial"/>
            </a:endParaRPr>
          </a:p>
          <a:p>
            <a:pPr lvl="1" marL="857160" indent="-399600" algn="just">
              <a:lnSpc>
                <a:spcPct val="107000"/>
              </a:lnSpc>
              <a:spcAft>
                <a:spcPts val="799"/>
              </a:spcAft>
              <a:buClr>
                <a:srgbClr val="000000"/>
              </a:buClr>
              <a:buFont typeface="Tw Cen MT Condensed"/>
              <a:buAutoNum type="romanLcPeriod"/>
            </a:pPr>
            <a:r>
              <a:rPr b="0" lang="en-IN" sz="1800" spc="-1" strike="noStrike">
                <a:solidFill>
                  <a:srgbClr val="000000"/>
                </a:solidFill>
                <a:latin typeface="Century"/>
                <a:ea typeface="Calibri"/>
              </a:rPr>
              <a:t>Extra Trees </a:t>
            </a:r>
            <a:r>
              <a:rPr b="0" lang="en-IN" sz="1800" spc="-1" strike="noStrike">
                <a:solidFill>
                  <a:srgbClr val="000000"/>
                </a:solidFill>
                <a:latin typeface="Century"/>
                <a:ea typeface="Calibri"/>
              </a:rPr>
              <a:t>Regressor</a:t>
            </a:r>
            <a:endParaRPr b="0" lang="en-IN" sz="1800" spc="-1" strike="noStrike">
              <a:latin typeface="Arial"/>
            </a:endParaRPr>
          </a:p>
          <a:p>
            <a:pPr lvl="1" marL="857160" indent="-399600" algn="just">
              <a:lnSpc>
                <a:spcPct val="107000"/>
              </a:lnSpc>
              <a:spcAft>
                <a:spcPts val="799"/>
              </a:spcAft>
              <a:buClr>
                <a:srgbClr val="000000"/>
              </a:buClr>
              <a:buFont typeface="Tw Cen MT Condensed"/>
              <a:buAutoNum type="romanLcPeriod"/>
            </a:pPr>
            <a:r>
              <a:rPr b="0" lang="en-IN" sz="1800" spc="-1" strike="noStrike">
                <a:solidFill>
                  <a:srgbClr val="000000"/>
                </a:solidFill>
                <a:latin typeface="Century"/>
                <a:ea typeface="Calibri"/>
              </a:rPr>
              <a:t>Gradient Boosting </a:t>
            </a:r>
            <a:r>
              <a:rPr b="0" lang="en-IN" sz="1800" spc="-1" strike="noStrike">
                <a:solidFill>
                  <a:srgbClr val="000000"/>
                </a:solidFill>
                <a:latin typeface="Century"/>
                <a:ea typeface="Calibri"/>
              </a:rPr>
              <a:t>Regressor </a:t>
            </a:r>
            <a:endParaRPr b="0" lang="en-IN" sz="1800" spc="-1" strike="noStrike">
              <a:latin typeface="Arial"/>
            </a:endParaRPr>
          </a:p>
          <a:p>
            <a:pPr lvl="1" marL="857160" indent="-399600" algn="just">
              <a:lnSpc>
                <a:spcPct val="107000"/>
              </a:lnSpc>
              <a:spcAft>
                <a:spcPts val="799"/>
              </a:spcAft>
              <a:buClr>
                <a:srgbClr val="000000"/>
              </a:buClr>
              <a:buFont typeface="Tw Cen MT Condensed"/>
              <a:buAutoNum type="romanLcPeriod"/>
            </a:pPr>
            <a:r>
              <a:rPr b="0" lang="en-IN" sz="1800" spc="-1" strike="noStrike">
                <a:solidFill>
                  <a:srgbClr val="000000"/>
                </a:solidFill>
                <a:latin typeface="Century"/>
                <a:ea typeface="Calibri"/>
              </a:rPr>
              <a:t>Extreme Gradient Boosting </a:t>
            </a:r>
            <a:r>
              <a:rPr b="0" lang="en-IN" sz="1800" spc="-1" strike="noStrike">
                <a:solidFill>
                  <a:srgbClr val="000000"/>
                </a:solidFill>
                <a:latin typeface="Century"/>
                <a:ea typeface="Calibri"/>
              </a:rPr>
              <a:t>Regressor</a:t>
            </a:r>
            <a:r>
              <a:rPr b="0" lang="en-IN" sz="1800" spc="-1" strike="noStrike">
                <a:solidFill>
                  <a:srgbClr val="000000"/>
                </a:solidFill>
                <a:latin typeface="Century"/>
                <a:ea typeface="Calibri"/>
              </a:rPr>
              <a:t> (XGB)</a:t>
            </a:r>
            <a:endParaRPr b="0" lang="en-IN" sz="1800" spc="-1" strike="noStrike">
              <a:latin typeface="Arial"/>
            </a:endParaRPr>
          </a:p>
          <a:p>
            <a:pPr lvl="1" marL="857160" indent="-399600" algn="just">
              <a:lnSpc>
                <a:spcPct val="107000"/>
              </a:lnSpc>
              <a:spcAft>
                <a:spcPts val="799"/>
              </a:spcAft>
              <a:buClr>
                <a:srgbClr val="000000"/>
              </a:buClr>
              <a:buFont typeface="Tw Cen MT Condensed"/>
              <a:buAutoNum type="romanLcPeriod"/>
            </a:pPr>
            <a:r>
              <a:rPr b="0" lang="en-IN" sz="1800" spc="-1" strike="noStrike">
                <a:solidFill>
                  <a:srgbClr val="000000"/>
                </a:solidFill>
                <a:latin typeface="Century"/>
                <a:ea typeface="Calibri"/>
              </a:rPr>
              <a:t>Bagging </a:t>
            </a:r>
            <a:r>
              <a:rPr b="0" lang="en-IN" sz="1800" spc="-1" strike="noStrike">
                <a:solidFill>
                  <a:srgbClr val="000000"/>
                </a:solidFill>
                <a:latin typeface="Century"/>
                <a:ea typeface="Calibri"/>
              </a:rPr>
              <a:t>Regressor</a:t>
            </a:r>
            <a:endParaRPr b="0" lang="en-IN" sz="1800" spc="-1" strike="noStrike">
              <a:latin typeface="Arial"/>
            </a:endParaRPr>
          </a:p>
          <a:p>
            <a:pPr lvl="1" marL="857160" indent="-399600" algn="just">
              <a:lnSpc>
                <a:spcPct val="107000"/>
              </a:lnSpc>
              <a:spcAft>
                <a:spcPts val="799"/>
              </a:spcAft>
              <a:buClr>
                <a:srgbClr val="000000"/>
              </a:buClr>
              <a:buFont typeface="Tw Cen MT Condensed"/>
              <a:buAutoNum type="romanLcPeriod"/>
            </a:pPr>
            <a:r>
              <a:rPr b="0" lang="en-IN" sz="1800" spc="-1" strike="noStrike">
                <a:solidFill>
                  <a:srgbClr val="000000"/>
                </a:solidFill>
                <a:latin typeface="Century"/>
                <a:ea typeface="Calibri"/>
              </a:rPr>
              <a:t>Kneighbors Regressor</a:t>
            </a:r>
            <a:endParaRPr b="0" lang="en-IN" sz="1800" spc="-1" strike="noStrike">
              <a:latin typeface="Arial"/>
            </a:endParaRPr>
          </a:p>
          <a:p>
            <a:pPr algn="just">
              <a:lnSpc>
                <a:spcPct val="107000"/>
              </a:lnSpc>
              <a:spcAft>
                <a:spcPts val="799"/>
              </a:spcAft>
              <a:tabLst>
                <a:tab algn="l" pos="0"/>
              </a:tabLst>
            </a:pPr>
            <a:endParaRPr b="0" lang="en-IN" sz="1800" spc="-1" strike="noStrike">
              <a:latin typeface="Arial"/>
            </a:endParaRPr>
          </a:p>
        </p:txBody>
      </p:sp>
      <p:sp>
        <p:nvSpPr>
          <p:cNvPr id="114" name="CustomShape 3"/>
          <p:cNvSpPr/>
          <p:nvPr/>
        </p:nvSpPr>
        <p:spPr>
          <a:xfrm>
            <a:off x="241920" y="5280120"/>
            <a:ext cx="11599920" cy="3646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entury"/>
                <a:ea typeface="Calibri"/>
              </a:rPr>
              <a:t>I have got the best random state and maximum R2 score and then created train test split to build the above models.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61280" y="206280"/>
            <a:ext cx="10582560" cy="761760"/>
          </a:xfrm>
          <a:prstGeom prst="rect">
            <a:avLst/>
          </a:prstGeom>
          <a:noFill/>
          <a:ln w="0">
            <a:noFill/>
          </a:ln>
        </p:spPr>
        <p:txBody>
          <a:bodyPr anchor="ctr">
            <a:normAutofit fontScale="68000"/>
          </a:bodyPr>
          <a:p>
            <a:pPr>
              <a:lnSpc>
                <a:spcPct val="80000"/>
              </a:lnSpc>
            </a:pPr>
            <a:r>
              <a:rPr b="0" lang="en-IN" sz="3200" spc="97" strike="noStrike" u="sng" cap="all">
                <a:solidFill>
                  <a:srgbClr val="000000"/>
                </a:solidFill>
                <a:uFillTx/>
                <a:latin typeface="Bookman Old Style"/>
                <a:ea typeface="Calibri"/>
              </a:rPr>
              <a:t> </a:t>
            </a:r>
            <a:r>
              <a:rPr b="0" lang="en-IN" sz="3200" spc="97" strike="noStrike" u="sng" cap="all">
                <a:solidFill>
                  <a:srgbClr val="000000"/>
                </a:solidFill>
                <a:uFillTx/>
                <a:latin typeface="Bookman Old Style"/>
                <a:ea typeface="Calibri"/>
              </a:rPr>
              <a:t>1. Decision </a:t>
            </a:r>
            <a:r>
              <a:rPr b="0" lang="en-IN" sz="3600" spc="97" strike="noStrike" u="sng" cap="all">
                <a:solidFill>
                  <a:srgbClr val="000000"/>
                </a:solidFill>
                <a:uFillTx/>
                <a:latin typeface="Bookman Old Style"/>
                <a:ea typeface="Calibri"/>
              </a:rPr>
              <a:t>Tree</a:t>
            </a:r>
            <a:r>
              <a:rPr b="0" lang="en-IN" sz="3200" spc="97" strike="noStrike" u="sng" cap="all">
                <a:solidFill>
                  <a:srgbClr val="000000"/>
                </a:solidFill>
                <a:uFillTx/>
                <a:latin typeface="Bookman Old Style"/>
                <a:ea typeface="Calibri"/>
              </a:rPr>
              <a:t> Regressor</a:t>
            </a:r>
            <a:br/>
            <a:endParaRPr b="0" lang="en-US" sz="3200" spc="-1" strike="noStrike">
              <a:solidFill>
                <a:srgbClr val="000000"/>
              </a:solidFill>
              <a:latin typeface="Tw Cen MT"/>
            </a:endParaRPr>
          </a:p>
        </p:txBody>
      </p:sp>
      <p:pic>
        <p:nvPicPr>
          <p:cNvPr id="116" name="Picture 5" descr=""/>
          <p:cNvPicPr/>
          <p:nvPr/>
        </p:nvPicPr>
        <p:blipFill>
          <a:blip r:embed="rId1"/>
          <a:stretch/>
        </p:blipFill>
        <p:spPr>
          <a:xfrm>
            <a:off x="5683680" y="717120"/>
            <a:ext cx="6346800" cy="6050880"/>
          </a:xfrm>
          <a:prstGeom prst="rect">
            <a:avLst/>
          </a:prstGeom>
          <a:ln w="0">
            <a:noFill/>
          </a:ln>
        </p:spPr>
      </p:pic>
      <p:sp>
        <p:nvSpPr>
          <p:cNvPr id="117" name="CustomShape 2"/>
          <p:cNvSpPr/>
          <p:nvPr/>
        </p:nvSpPr>
        <p:spPr>
          <a:xfrm>
            <a:off x="710280" y="968040"/>
            <a:ext cx="4741920" cy="2437560"/>
          </a:xfrm>
          <a:prstGeom prst="rect">
            <a:avLst/>
          </a:prstGeom>
          <a:noFill/>
          <a:ln w="0">
            <a:noFill/>
          </a:ln>
        </p:spPr>
        <p:style>
          <a:lnRef idx="0"/>
          <a:fillRef idx="0"/>
          <a:effectRef idx="0"/>
          <a:fontRef idx="minor"/>
        </p:style>
        <p:txBody>
          <a:bodyPr lIns="90000" rIns="90000" tIns="45000" bIns="45000">
            <a:spAutoFit/>
          </a:bodyPr>
          <a:p>
            <a:pPr algn="just">
              <a:lnSpc>
                <a:spcPct val="107000"/>
              </a:lnSpc>
            </a:pPr>
            <a:r>
              <a:rPr b="0" lang="en-IN" sz="1800" spc="-1" strike="noStrike">
                <a:solidFill>
                  <a:srgbClr val="000000"/>
                </a:solidFill>
                <a:latin typeface="Century"/>
                <a:ea typeface="Times New Roman"/>
              </a:rPr>
              <a:t>Created Decision Tree Regressor model and checked for its evaluation metrics. The model is giving R2 score as 92.45%.</a:t>
            </a:r>
            <a:endParaRPr b="0" lang="en-IN" sz="1800" spc="-1" strike="noStrike">
              <a:latin typeface="Arial"/>
            </a:endParaRPr>
          </a:p>
          <a:p>
            <a:pPr algn="just">
              <a:lnSpc>
                <a:spcPct val="107000"/>
              </a:lnSpc>
            </a:pPr>
            <a:endParaRPr b="0" lang="en-IN" sz="1800" spc="-1" strike="noStrike">
              <a:latin typeface="Arial"/>
            </a:endParaRPr>
          </a:p>
          <a:p>
            <a:pPr algn="just">
              <a:lnSpc>
                <a:spcPct val="107000"/>
              </a:lnSpc>
              <a:spcAft>
                <a:spcPts val="799"/>
              </a:spcAft>
            </a:pPr>
            <a:r>
              <a:rPr b="0" lang="en-IN" sz="1800" spc="-1" strike="noStrike">
                <a:solidFill>
                  <a:srgbClr val="000000"/>
                </a:solidFill>
                <a:latin typeface="Century"/>
                <a:ea typeface="Times New Roman"/>
              </a:rPr>
              <a:t>From the graph we can observe how our model is mapping. In the graph we can observe the straight line which is our actual dataset and dots are the predictions that the model has given.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1024200" y="585360"/>
            <a:ext cx="5483880" cy="633600"/>
          </a:xfrm>
          <a:prstGeom prst="rect">
            <a:avLst/>
          </a:prstGeom>
          <a:noFill/>
          <a:ln w="0">
            <a:noFill/>
          </a:ln>
        </p:spPr>
        <p:txBody>
          <a:bodyPr anchor="ctr">
            <a:normAutofit fontScale="65000"/>
          </a:bodyPr>
          <a:p>
            <a:pPr marL="343080" indent="-342720">
              <a:lnSpc>
                <a:spcPct val="106000"/>
              </a:lnSpc>
              <a:spcAft>
                <a:spcPts val="799"/>
              </a:spcAft>
              <a:tabLst>
                <a:tab algn="l" pos="0"/>
              </a:tabLst>
            </a:pPr>
            <a:r>
              <a:rPr b="0" lang="en-IN" sz="3200" spc="97" strike="noStrike" u="sng" cap="all">
                <a:solidFill>
                  <a:srgbClr val="0d0d0d"/>
                </a:solidFill>
                <a:uFillTx/>
                <a:latin typeface="Arial"/>
                <a:ea typeface="Calibri"/>
              </a:rPr>
              <a:t>2.</a:t>
            </a:r>
            <a:r>
              <a:rPr b="0" lang="en-IN" sz="3200" spc="97" strike="noStrike" u="sng" cap="all">
                <a:solidFill>
                  <a:srgbClr val="0d0d0d"/>
                </a:solidFill>
                <a:uFillTx/>
                <a:latin typeface="Bookman Old Style"/>
                <a:ea typeface="Calibri"/>
              </a:rPr>
              <a:t>XGBRegressor</a:t>
            </a:r>
            <a:r>
              <a:rPr b="0" lang="en-IN" sz="3200" spc="97" strike="noStrike" u="sng" cap="all">
                <a:solidFill>
                  <a:srgbClr val="0d0d0d"/>
                </a:solidFill>
                <a:uFillTx/>
                <a:latin typeface="Arial"/>
                <a:ea typeface="Calibri"/>
              </a:rPr>
              <a:t>:</a:t>
            </a:r>
            <a:br/>
            <a:endParaRPr b="0" lang="en-US" sz="3200" spc="-1" strike="noStrike">
              <a:solidFill>
                <a:srgbClr val="000000"/>
              </a:solidFill>
              <a:latin typeface="Tw Cen MT"/>
            </a:endParaRPr>
          </a:p>
        </p:txBody>
      </p:sp>
      <p:pic>
        <p:nvPicPr>
          <p:cNvPr id="119" name="Picture 2" descr=""/>
          <p:cNvPicPr/>
          <p:nvPr/>
        </p:nvPicPr>
        <p:blipFill>
          <a:blip r:embed="rId1"/>
          <a:stretch/>
        </p:blipFill>
        <p:spPr>
          <a:xfrm>
            <a:off x="5011200" y="1120680"/>
            <a:ext cx="7108560" cy="5504040"/>
          </a:xfrm>
          <a:prstGeom prst="rect">
            <a:avLst/>
          </a:prstGeom>
          <a:ln w="0">
            <a:noFill/>
          </a:ln>
        </p:spPr>
      </p:pic>
      <p:sp>
        <p:nvSpPr>
          <p:cNvPr id="120" name="CustomShape 2"/>
          <p:cNvSpPr/>
          <p:nvPr/>
        </p:nvSpPr>
        <p:spPr>
          <a:xfrm>
            <a:off x="717120" y="1496160"/>
            <a:ext cx="4051800" cy="2672280"/>
          </a:xfrm>
          <a:prstGeom prst="rect">
            <a:avLst/>
          </a:prstGeom>
          <a:noFill/>
          <a:ln w="0">
            <a:noFill/>
          </a:ln>
        </p:spPr>
        <p:style>
          <a:lnRef idx="0"/>
          <a:fillRef idx="0"/>
          <a:effectRef idx="0"/>
          <a:fontRef idx="minor"/>
        </p:style>
        <p:txBody>
          <a:bodyPr lIns="90000" rIns="90000" tIns="45000" bIns="45000">
            <a:spAutoFit/>
          </a:bodyPr>
          <a:p>
            <a:pPr>
              <a:lnSpc>
                <a:spcPct val="106000"/>
              </a:lnSpc>
            </a:pPr>
            <a:r>
              <a:rPr b="0" lang="en-IN" sz="1800" spc="-1" strike="noStrike">
                <a:solidFill>
                  <a:srgbClr val="000000"/>
                </a:solidFill>
                <a:latin typeface="Century"/>
                <a:ea typeface="Times New Roman"/>
              </a:rPr>
              <a:t>Created XGBRegressor model and checked for its evaluation metrics. The model is giving R2 score as 84.64%.</a:t>
            </a:r>
            <a:endParaRPr b="0" lang="en-IN" sz="1800" spc="-1" strike="noStrike">
              <a:latin typeface="Arial"/>
            </a:endParaRPr>
          </a:p>
          <a:p>
            <a:pPr>
              <a:lnSpc>
                <a:spcPct val="106000"/>
              </a:lnSpc>
            </a:pPr>
            <a:endParaRPr b="0" lang="en-IN" sz="1800" spc="-1" strike="noStrike">
              <a:latin typeface="Arial"/>
            </a:endParaRPr>
          </a:p>
          <a:p>
            <a:pPr>
              <a:lnSpc>
                <a:spcPct val="106000"/>
              </a:lnSpc>
            </a:pPr>
            <a:r>
              <a:rPr b="0" lang="en-IN" sz="1800" spc="-1" strike="noStrike">
                <a:solidFill>
                  <a:srgbClr val="000000"/>
                </a:solidFill>
                <a:latin typeface="Century"/>
                <a:ea typeface="Calibri"/>
              </a:rPr>
              <a:t>XGBRegressor is giving me 84.64% r2_score and the difference between r2_score and cross validation score is 4.76%.</a:t>
            </a:r>
            <a:endParaRPr b="0" lang="en-IN" sz="1800" spc="-1" strike="noStrike">
              <a:latin typeface="Arial"/>
            </a:endParaRPr>
          </a:p>
          <a:p>
            <a:pPr marL="457200">
              <a:lnSpc>
                <a:spcPct val="106000"/>
              </a:lnSpc>
              <a:spcAft>
                <a:spcPts val="799"/>
              </a:spcAft>
            </a:pPr>
            <a:r>
              <a:rPr b="1" lang="en-IN" sz="1600" spc="-1" strike="noStrike">
                <a:solidFill>
                  <a:srgbClr val="000000"/>
                </a:solidFill>
                <a:latin typeface="Calibri"/>
                <a:ea typeface="Calibri"/>
              </a:rPr>
              <a:t> </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0" y="116640"/>
            <a:ext cx="7843680" cy="663120"/>
          </a:xfrm>
          <a:prstGeom prst="rect">
            <a:avLst/>
          </a:prstGeom>
          <a:noFill/>
          <a:ln w="0">
            <a:noFill/>
          </a:ln>
        </p:spPr>
        <p:txBody>
          <a:bodyPr anchor="ctr">
            <a:noAutofit/>
          </a:bodyPr>
          <a:p>
            <a:pPr>
              <a:lnSpc>
                <a:spcPct val="80000"/>
              </a:lnSpc>
            </a:pPr>
            <a:r>
              <a:rPr b="0" lang="en-US" sz="2400" spc="97" strike="noStrike" u="sng" cap="all">
                <a:solidFill>
                  <a:srgbClr val="0d0d0d"/>
                </a:solidFill>
                <a:uFillTx/>
                <a:latin typeface="Bookman Old Style"/>
                <a:ea typeface="Calibri"/>
              </a:rPr>
              <a:t>3.GradientBoostingRegressor</a:t>
            </a:r>
            <a:r>
              <a:rPr b="1" lang="en-US" sz="1800" spc="97" strike="noStrike" cap="all">
                <a:solidFill>
                  <a:srgbClr val="0d0d0d"/>
                </a:solidFill>
                <a:latin typeface="Calibri"/>
                <a:ea typeface="Calibri"/>
              </a:rPr>
              <a:t>:</a:t>
            </a:r>
            <a:r>
              <a:rPr b="0" lang="en-US" sz="1800" spc="97" strike="noStrike" cap="all">
                <a:solidFill>
                  <a:srgbClr val="0d0d0d"/>
                </a:solidFill>
                <a:latin typeface="Calibri"/>
                <a:ea typeface="Calibri"/>
              </a:rPr>
              <a:t> </a:t>
            </a:r>
            <a:endParaRPr b="0" lang="en-US" sz="1800" spc="-1" strike="noStrike">
              <a:solidFill>
                <a:srgbClr val="000000"/>
              </a:solidFill>
              <a:latin typeface="Tw Cen MT"/>
            </a:endParaRPr>
          </a:p>
        </p:txBody>
      </p:sp>
      <p:pic>
        <p:nvPicPr>
          <p:cNvPr id="122" name="Picture 2" descr=""/>
          <p:cNvPicPr/>
          <p:nvPr/>
        </p:nvPicPr>
        <p:blipFill>
          <a:blip r:embed="rId1"/>
          <a:stretch/>
        </p:blipFill>
        <p:spPr>
          <a:xfrm>
            <a:off x="5181480" y="599760"/>
            <a:ext cx="6795000" cy="6141240"/>
          </a:xfrm>
          <a:prstGeom prst="rect">
            <a:avLst/>
          </a:prstGeom>
          <a:ln w="0">
            <a:noFill/>
          </a:ln>
        </p:spPr>
      </p:pic>
      <p:sp>
        <p:nvSpPr>
          <p:cNvPr id="123" name="CustomShape 2"/>
          <p:cNvSpPr/>
          <p:nvPr/>
        </p:nvSpPr>
        <p:spPr>
          <a:xfrm>
            <a:off x="428040" y="1083960"/>
            <a:ext cx="4582800" cy="1935000"/>
          </a:xfrm>
          <a:prstGeom prst="rect">
            <a:avLst/>
          </a:prstGeom>
          <a:noFill/>
          <a:ln w="0">
            <a:noFill/>
          </a:ln>
        </p:spPr>
        <p:style>
          <a:lnRef idx="0"/>
          <a:fillRef idx="0"/>
          <a:effectRef idx="0"/>
          <a:fontRef idx="minor"/>
        </p:style>
        <p:txBody>
          <a:bodyPr lIns="90000" rIns="90000" tIns="45000" bIns="45000">
            <a:spAutoFit/>
          </a:bodyPr>
          <a:p>
            <a:pPr>
              <a:lnSpc>
                <a:spcPct val="106000"/>
              </a:lnSpc>
              <a:spcAft>
                <a:spcPts val="799"/>
              </a:spcAft>
            </a:pPr>
            <a:r>
              <a:rPr b="0" lang="en-IN" sz="1800" spc="-1" strike="noStrike">
                <a:solidFill>
                  <a:srgbClr val="000000"/>
                </a:solidFill>
                <a:latin typeface="Century"/>
                <a:ea typeface="Times New Roman"/>
              </a:rPr>
              <a:t>Created Gradient Boosting Regressor model and checked for its evaluation metrics. The model is giving R2 score as 86.52%.</a:t>
            </a:r>
            <a:endParaRPr b="0" lang="en-IN" sz="1800" spc="-1" strike="noStrike">
              <a:latin typeface="Arial"/>
            </a:endParaRPr>
          </a:p>
          <a:p>
            <a:pPr>
              <a:lnSpc>
                <a:spcPct val="106000"/>
              </a:lnSpc>
              <a:spcAft>
                <a:spcPts val="799"/>
              </a:spcAft>
            </a:pPr>
            <a:r>
              <a:rPr b="0" lang="en-IN" sz="1800" spc="-1" strike="noStrike">
                <a:solidFill>
                  <a:srgbClr val="000000"/>
                </a:solidFill>
                <a:latin typeface="Calibri"/>
                <a:ea typeface="Calibri"/>
              </a:rPr>
              <a:t>Gradient Boosting Regressor is giving me 86.52% r2_score and the difference between r2_score and cross validation score is 8.10%.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80640" y="80640"/>
            <a:ext cx="7637400" cy="985680"/>
          </a:xfrm>
          <a:prstGeom prst="rect">
            <a:avLst/>
          </a:prstGeom>
          <a:noFill/>
          <a:ln w="0">
            <a:noFill/>
          </a:ln>
        </p:spPr>
        <p:txBody>
          <a:bodyPr anchor="ctr">
            <a:normAutofit/>
          </a:bodyPr>
          <a:p>
            <a:pPr>
              <a:lnSpc>
                <a:spcPct val="80000"/>
              </a:lnSpc>
            </a:pPr>
            <a:r>
              <a:rPr b="0" lang="en-IN" sz="2800" spc="97" strike="noStrike" u="sng" cap="all">
                <a:solidFill>
                  <a:srgbClr val="0d0d0d"/>
                </a:solidFill>
                <a:uFillTx/>
                <a:latin typeface="Bookman Old Style"/>
                <a:ea typeface="Calibri"/>
              </a:rPr>
              <a:t>4.</a:t>
            </a:r>
            <a:r>
              <a:rPr b="0" lang="en-IN" sz="2700" spc="97" strike="noStrike" u="sng" cap="all">
                <a:solidFill>
                  <a:srgbClr val="0d0d0d"/>
                </a:solidFill>
                <a:uFillTx/>
                <a:latin typeface="Bookman Old Style"/>
                <a:ea typeface="Calibri"/>
              </a:rPr>
              <a:t>DecisionTreeRegressor</a:t>
            </a:r>
            <a:r>
              <a:rPr b="1" lang="en-IN" sz="1800" spc="97" strike="noStrike" cap="all">
                <a:solidFill>
                  <a:srgbClr val="0d0d0d"/>
                </a:solidFill>
                <a:latin typeface="Calibri"/>
                <a:ea typeface="Calibri"/>
              </a:rPr>
              <a:t>:</a:t>
            </a:r>
            <a:br/>
            <a:endParaRPr b="0" lang="en-US" sz="1800" spc="-1" strike="noStrike">
              <a:solidFill>
                <a:srgbClr val="000000"/>
              </a:solidFill>
              <a:latin typeface="Tw Cen MT"/>
            </a:endParaRPr>
          </a:p>
        </p:txBody>
      </p:sp>
      <p:pic>
        <p:nvPicPr>
          <p:cNvPr id="125" name="Picture 2" descr=""/>
          <p:cNvPicPr/>
          <p:nvPr/>
        </p:nvPicPr>
        <p:blipFill>
          <a:blip r:embed="rId1"/>
          <a:stretch/>
        </p:blipFill>
        <p:spPr>
          <a:xfrm>
            <a:off x="3540960" y="708120"/>
            <a:ext cx="8489160" cy="5961240"/>
          </a:xfrm>
          <a:prstGeom prst="rect">
            <a:avLst/>
          </a:prstGeom>
          <a:ln w="0">
            <a:noFill/>
          </a:ln>
        </p:spPr>
      </p:pic>
      <p:sp>
        <p:nvSpPr>
          <p:cNvPr id="126" name="CustomShape 2"/>
          <p:cNvSpPr/>
          <p:nvPr/>
        </p:nvSpPr>
        <p:spPr>
          <a:xfrm>
            <a:off x="502200" y="948960"/>
            <a:ext cx="2760840" cy="4389840"/>
          </a:xfrm>
          <a:prstGeom prst="rect">
            <a:avLst/>
          </a:prstGeom>
          <a:noFill/>
          <a:ln w="0">
            <a:noFill/>
          </a:ln>
        </p:spPr>
        <p:style>
          <a:lnRef idx="0"/>
          <a:fillRef idx="0"/>
          <a:effectRef idx="0"/>
          <a:fontRef idx="minor"/>
        </p:style>
        <p:txBody>
          <a:bodyPr lIns="90000" rIns="90000" tIns="45000" bIns="45000">
            <a:spAutoFit/>
          </a:bodyPr>
          <a:p>
            <a:pPr>
              <a:lnSpc>
                <a:spcPct val="106000"/>
              </a:lnSpc>
              <a:spcAft>
                <a:spcPts val="799"/>
              </a:spcAft>
            </a:pPr>
            <a:r>
              <a:rPr b="0" lang="en-IN" sz="2000" spc="-1" strike="noStrike">
                <a:solidFill>
                  <a:srgbClr val="000000"/>
                </a:solidFill>
                <a:latin typeface="Century"/>
                <a:ea typeface="Times New Roman"/>
              </a:rPr>
              <a:t>Created </a:t>
            </a:r>
            <a:r>
              <a:rPr b="0" lang="en-IN" sz="2000" spc="-1" strike="noStrike">
                <a:solidFill>
                  <a:srgbClr val="000000"/>
                </a:solidFill>
                <a:latin typeface="Calibri"/>
                <a:ea typeface="Calibri"/>
              </a:rPr>
              <a:t>Decision Tree </a:t>
            </a:r>
            <a:r>
              <a:rPr b="0" lang="en-IN" sz="2000" spc="-1" strike="noStrike">
                <a:solidFill>
                  <a:srgbClr val="000000"/>
                </a:solidFill>
                <a:latin typeface="Century"/>
                <a:ea typeface="Times New Roman"/>
              </a:rPr>
              <a:t>Regressor model and checked for its evaluation metrics. The model is giving R2 score as 32.96%.</a:t>
            </a:r>
            <a:endParaRPr b="0" lang="en-IN" sz="2000" spc="-1" strike="noStrike">
              <a:latin typeface="Arial"/>
            </a:endParaRPr>
          </a:p>
          <a:p>
            <a:pPr>
              <a:lnSpc>
                <a:spcPct val="106000"/>
              </a:lnSpc>
              <a:spcAft>
                <a:spcPts val="799"/>
              </a:spcAft>
            </a:pPr>
            <a:r>
              <a:rPr b="0" lang="en-IN" sz="2000" spc="-1" strike="noStrike">
                <a:solidFill>
                  <a:srgbClr val="000000"/>
                </a:solidFill>
                <a:latin typeface="Calibri"/>
                <a:ea typeface="Calibri"/>
              </a:rPr>
              <a:t>Decision Tree Regressor is giving me 33% r2_score and the difference between r2_score and cross validation score is -1.40%.</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0" y="62640"/>
            <a:ext cx="10743840" cy="985680"/>
          </a:xfrm>
          <a:prstGeom prst="rect">
            <a:avLst/>
          </a:prstGeom>
          <a:noFill/>
          <a:ln w="0">
            <a:noFill/>
          </a:ln>
        </p:spPr>
        <p:txBody>
          <a:bodyPr anchor="ctr">
            <a:noAutofit/>
          </a:bodyPr>
          <a:p>
            <a:pPr>
              <a:lnSpc>
                <a:spcPct val="80000"/>
              </a:lnSpc>
            </a:pPr>
            <a:r>
              <a:rPr b="0" lang="en-US" sz="2000" spc="97" strike="noStrike" u="sng" cap="all">
                <a:solidFill>
                  <a:srgbClr val="0d0d0d"/>
                </a:solidFill>
                <a:uFillTx/>
                <a:latin typeface="Bookman Old Style"/>
                <a:ea typeface="Calibri"/>
              </a:rPr>
              <a:t>5.BaggingRegressor</a:t>
            </a:r>
            <a:r>
              <a:rPr b="1" lang="en-US" sz="1800" spc="97" strike="noStrike" cap="all">
                <a:solidFill>
                  <a:srgbClr val="0d0d0d"/>
                </a:solidFill>
                <a:latin typeface="Calibri"/>
                <a:ea typeface="Calibri"/>
              </a:rPr>
              <a:t>:</a:t>
            </a:r>
            <a:endParaRPr b="0" lang="en-US" sz="1800" spc="-1" strike="noStrike">
              <a:solidFill>
                <a:srgbClr val="000000"/>
              </a:solidFill>
              <a:latin typeface="Tw Cen MT"/>
            </a:endParaRPr>
          </a:p>
        </p:txBody>
      </p:sp>
      <p:pic>
        <p:nvPicPr>
          <p:cNvPr id="128" name="Picture 2" descr=""/>
          <p:cNvPicPr/>
          <p:nvPr/>
        </p:nvPicPr>
        <p:blipFill>
          <a:blip r:embed="rId1"/>
          <a:stretch/>
        </p:blipFill>
        <p:spPr>
          <a:xfrm>
            <a:off x="4867920" y="754920"/>
            <a:ext cx="7108560" cy="5914440"/>
          </a:xfrm>
          <a:prstGeom prst="rect">
            <a:avLst/>
          </a:prstGeom>
          <a:ln w="0">
            <a:noFill/>
          </a:ln>
        </p:spPr>
      </p:pic>
      <p:sp>
        <p:nvSpPr>
          <p:cNvPr id="129" name="CustomShape 2"/>
          <p:cNvSpPr/>
          <p:nvPr/>
        </p:nvSpPr>
        <p:spPr>
          <a:xfrm>
            <a:off x="573840" y="986040"/>
            <a:ext cx="3468960" cy="4371480"/>
          </a:xfrm>
          <a:prstGeom prst="rect">
            <a:avLst/>
          </a:prstGeom>
          <a:noFill/>
          <a:ln w="0">
            <a:noFill/>
          </a:ln>
        </p:spPr>
        <p:style>
          <a:lnRef idx="0"/>
          <a:fillRef idx="0"/>
          <a:effectRef idx="0"/>
          <a:fontRef idx="minor"/>
        </p:style>
        <p:txBody>
          <a:bodyPr lIns="90000" rIns="90000" tIns="45000" bIns="45000">
            <a:spAutoFit/>
          </a:bodyPr>
          <a:p>
            <a:pPr>
              <a:lnSpc>
                <a:spcPct val="106000"/>
              </a:lnSpc>
              <a:spcAft>
                <a:spcPts val="799"/>
              </a:spcAft>
              <a:tabLst>
                <a:tab algn="l" pos="0"/>
              </a:tabLst>
            </a:pPr>
            <a:r>
              <a:rPr b="0" lang="en-IN" sz="2000" spc="-1" strike="noStrike">
                <a:solidFill>
                  <a:srgbClr val="000000"/>
                </a:solidFill>
                <a:latin typeface="Century"/>
                <a:ea typeface="Times New Roman"/>
              </a:rPr>
              <a:t>Created </a:t>
            </a:r>
            <a:r>
              <a:rPr b="0" lang="en-IN" sz="2000" spc="-1" strike="noStrike">
                <a:solidFill>
                  <a:srgbClr val="000000"/>
                </a:solidFill>
                <a:latin typeface="Century"/>
                <a:ea typeface="Calibri"/>
              </a:rPr>
              <a:t>Bagging</a:t>
            </a:r>
            <a:r>
              <a:rPr b="0" lang="en-IN" sz="2000" spc="-1" strike="noStrike">
                <a:solidFill>
                  <a:srgbClr val="000000"/>
                </a:solidFill>
                <a:latin typeface="Century"/>
                <a:ea typeface="Times New Roman"/>
              </a:rPr>
              <a:t>Regressor model and checked for its evaluation metrics. The model is giving R2 score as 87.35%.</a:t>
            </a:r>
            <a:endParaRPr b="0" lang="en-IN" sz="2000" spc="-1" strike="noStrike">
              <a:latin typeface="Arial"/>
            </a:endParaRPr>
          </a:p>
          <a:p>
            <a:pPr>
              <a:lnSpc>
                <a:spcPct val="106000"/>
              </a:lnSpc>
              <a:spcAft>
                <a:spcPts val="799"/>
              </a:spcAft>
              <a:tabLst>
                <a:tab algn="l" pos="0"/>
              </a:tabLst>
            </a:pPr>
            <a:endParaRPr b="0" lang="en-IN" sz="2000" spc="-1" strike="noStrike">
              <a:latin typeface="Arial"/>
            </a:endParaRPr>
          </a:p>
          <a:p>
            <a:pPr>
              <a:lnSpc>
                <a:spcPct val="106000"/>
              </a:lnSpc>
              <a:spcAft>
                <a:spcPts val="799"/>
              </a:spcAft>
              <a:tabLst>
                <a:tab algn="l" pos="0"/>
              </a:tabLst>
            </a:pPr>
            <a:r>
              <a:rPr b="0" lang="en-IN" sz="2000" spc="-1" strike="noStrike">
                <a:solidFill>
                  <a:srgbClr val="000000"/>
                </a:solidFill>
                <a:latin typeface="Century"/>
                <a:ea typeface="Calibri"/>
              </a:rPr>
              <a:t>BaggingRegressor is giving me 87.35% r2_score and the difference between r2_score and cross validation score is 13.07%.</a:t>
            </a:r>
            <a:endParaRPr b="0" lang="en-IN" sz="2000" spc="-1" strike="noStrike">
              <a:latin typeface="Arial"/>
            </a:endParaRPr>
          </a:p>
          <a:p>
            <a:pPr>
              <a:lnSpc>
                <a:spcPct val="106000"/>
              </a:lnSpc>
              <a:spcAft>
                <a:spcPts val="799"/>
              </a:spcAft>
              <a:tabLst>
                <a:tab algn="l" pos="0"/>
              </a:tabLst>
            </a:pPr>
            <a:endParaRPr b="0" lang="en-IN" sz="2000" spc="-1" strike="noStrike">
              <a:latin typeface="Arial"/>
            </a:endParaRPr>
          </a:p>
          <a:p>
            <a:pPr>
              <a:lnSpc>
                <a:spcPct val="106000"/>
              </a:lnSpc>
              <a:spcAft>
                <a:spcPts val="799"/>
              </a:spcAft>
              <a:tabLst>
                <a:tab algn="l" pos="0"/>
              </a:tabLst>
            </a:pPr>
            <a:endParaRPr b="0" lang="en-IN" sz="2000" spc="-1" strike="noStrike">
              <a:latin typeface="Arial"/>
            </a:endParaRPr>
          </a:p>
        </p:txBody>
      </p:sp>
      <p:sp>
        <p:nvSpPr>
          <p:cNvPr id="130" name="CustomShape 3"/>
          <p:cNvSpPr/>
          <p:nvPr/>
        </p:nvSpPr>
        <p:spPr>
          <a:xfrm>
            <a:off x="3000960" y="3159360"/>
            <a:ext cx="6126840" cy="2638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0" y="62640"/>
            <a:ext cx="10743840" cy="743760"/>
          </a:xfrm>
          <a:prstGeom prst="rect">
            <a:avLst/>
          </a:prstGeom>
          <a:noFill/>
          <a:ln w="0">
            <a:noFill/>
          </a:ln>
        </p:spPr>
        <p:txBody>
          <a:bodyPr anchor="ctr">
            <a:noAutofit/>
          </a:bodyPr>
          <a:p>
            <a:pPr>
              <a:lnSpc>
                <a:spcPct val="80000"/>
              </a:lnSpc>
            </a:pPr>
            <a:r>
              <a:rPr b="0" lang="en-US" sz="3200" spc="97" strike="noStrike" u="sng" cap="all">
                <a:solidFill>
                  <a:srgbClr val="000000"/>
                </a:solidFill>
                <a:uFillTx/>
                <a:latin typeface="Arial"/>
              </a:rPr>
              <a:t>Hyperparameter Tuning:</a:t>
            </a:r>
            <a:br/>
            <a:endParaRPr b="0" lang="en-US" sz="3200" spc="-1" strike="noStrike">
              <a:solidFill>
                <a:srgbClr val="000000"/>
              </a:solidFill>
              <a:latin typeface="Tw Cen MT"/>
            </a:endParaRPr>
          </a:p>
        </p:txBody>
      </p:sp>
      <p:pic>
        <p:nvPicPr>
          <p:cNvPr id="132" name="Picture 5" descr=""/>
          <p:cNvPicPr/>
          <p:nvPr/>
        </p:nvPicPr>
        <p:blipFill>
          <a:blip r:embed="rId1"/>
          <a:stretch/>
        </p:blipFill>
        <p:spPr>
          <a:xfrm>
            <a:off x="3209040" y="3596400"/>
            <a:ext cx="8839440" cy="3054960"/>
          </a:xfrm>
          <a:prstGeom prst="rect">
            <a:avLst/>
          </a:prstGeom>
          <a:ln w="0">
            <a:noFill/>
          </a:ln>
        </p:spPr>
      </p:pic>
      <p:pic>
        <p:nvPicPr>
          <p:cNvPr id="133" name="Picture 7" descr=""/>
          <p:cNvPicPr/>
          <p:nvPr/>
        </p:nvPicPr>
        <p:blipFill>
          <a:blip r:embed="rId2"/>
          <a:stretch/>
        </p:blipFill>
        <p:spPr>
          <a:xfrm>
            <a:off x="3209040" y="475200"/>
            <a:ext cx="8839440" cy="3200040"/>
          </a:xfrm>
          <a:prstGeom prst="rect">
            <a:avLst/>
          </a:prstGeom>
          <a:ln w="0">
            <a:noFill/>
          </a:ln>
        </p:spPr>
      </p:pic>
      <p:sp>
        <p:nvSpPr>
          <p:cNvPr id="134" name="CustomShape 2"/>
          <p:cNvSpPr/>
          <p:nvPr/>
        </p:nvSpPr>
        <p:spPr>
          <a:xfrm>
            <a:off x="555840" y="806760"/>
            <a:ext cx="2097360" cy="33822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entury"/>
                <a:ea typeface="Calibri"/>
              </a:rPr>
              <a:t>I have used GridSearchCV to get the best parameters of Extreme Gradient Boosting Regressor (XGB Regressor). And used all the obtained best parameters to create the accuracy of final model.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98640" y="143280"/>
            <a:ext cx="12093120" cy="1039680"/>
          </a:xfrm>
          <a:prstGeom prst="rect">
            <a:avLst/>
          </a:prstGeom>
          <a:noFill/>
          <a:ln w="0">
            <a:noFill/>
          </a:ln>
        </p:spPr>
        <p:txBody>
          <a:bodyPr anchor="ctr">
            <a:noAutofit/>
          </a:bodyPr>
          <a:p>
            <a:pPr>
              <a:lnSpc>
                <a:spcPct val="80000"/>
              </a:lnSpc>
            </a:pPr>
            <a:r>
              <a:rPr b="0" lang="en-US" sz="3200" spc="97" strike="noStrike" u="sng" cap="all">
                <a:solidFill>
                  <a:srgbClr val="000000"/>
                </a:solidFill>
                <a:uFillTx/>
                <a:latin typeface="Century"/>
              </a:rPr>
              <a:t>Saving The Final Model And Predictions From Saved Model</a:t>
            </a:r>
            <a:br/>
            <a:endParaRPr b="0" lang="en-US" sz="3200" spc="-1" strike="noStrike">
              <a:solidFill>
                <a:srgbClr val="000000"/>
              </a:solidFill>
              <a:latin typeface="Tw Cen MT"/>
            </a:endParaRPr>
          </a:p>
        </p:txBody>
      </p:sp>
      <p:pic>
        <p:nvPicPr>
          <p:cNvPr id="136" name="Picture 3" descr=""/>
          <p:cNvPicPr/>
          <p:nvPr/>
        </p:nvPicPr>
        <p:blipFill>
          <a:blip r:embed="rId1"/>
          <a:stretch/>
        </p:blipFill>
        <p:spPr>
          <a:xfrm>
            <a:off x="5316120" y="723600"/>
            <a:ext cx="6769080" cy="5990400"/>
          </a:xfrm>
          <a:prstGeom prst="rect">
            <a:avLst/>
          </a:prstGeom>
          <a:ln w="0">
            <a:noFill/>
          </a:ln>
        </p:spPr>
      </p:pic>
      <p:pic>
        <p:nvPicPr>
          <p:cNvPr id="137" name="Picture 5" descr=""/>
          <p:cNvPicPr/>
          <p:nvPr/>
        </p:nvPicPr>
        <p:blipFill>
          <a:blip r:embed="rId2"/>
          <a:stretch/>
        </p:blipFill>
        <p:spPr>
          <a:xfrm>
            <a:off x="98640" y="878400"/>
            <a:ext cx="5110920" cy="2975760"/>
          </a:xfrm>
          <a:prstGeom prst="rect">
            <a:avLst/>
          </a:prstGeom>
          <a:ln w="0">
            <a:noFill/>
          </a:ln>
        </p:spPr>
      </p:pic>
      <p:sp>
        <p:nvSpPr>
          <p:cNvPr id="138" name="CustomShape 2"/>
          <p:cNvSpPr/>
          <p:nvPr/>
        </p:nvSpPr>
        <p:spPr>
          <a:xfrm>
            <a:off x="170280" y="4028760"/>
            <a:ext cx="4544640" cy="2284920"/>
          </a:xfrm>
          <a:prstGeom prst="rect">
            <a:avLst/>
          </a:prstGeom>
          <a:noFill/>
          <a:ln w="0">
            <a:noFill/>
          </a:ln>
        </p:spPr>
        <p:style>
          <a:lnRef idx="0"/>
          <a:fillRef idx="0"/>
          <a:effectRef idx="0"/>
          <a:fontRef idx="minor"/>
        </p:style>
        <p:txBody>
          <a:bodyPr lIns="90000" rIns="90000" tIns="45000" bIns="45000">
            <a:spAutoFit/>
          </a:bodyPr>
          <a:p>
            <a:pPr marL="285840" indent="-285480" algn="just">
              <a:lnSpc>
                <a:spcPct val="100000"/>
              </a:lnSpc>
              <a:buClr>
                <a:srgbClr val="000000"/>
              </a:buClr>
              <a:buFont typeface="Arial"/>
              <a:buChar char="•"/>
            </a:pPr>
            <a:r>
              <a:rPr b="0" lang="en-US" sz="1800" spc="-1" strike="noStrike">
                <a:solidFill>
                  <a:srgbClr val="000000"/>
                </a:solidFill>
                <a:latin typeface="Century"/>
                <a:ea typeface="Calibri"/>
              </a:rPr>
              <a:t>Using regression model, we have got the predicted sale price of the cars. From the predictions we can notice both actual values and predicted values are almost same.</a:t>
            </a:r>
            <a:endParaRPr b="0" lang="en-IN" sz="1800" spc="-1" strike="noStrike">
              <a:latin typeface="Arial"/>
            </a:endParaRPr>
          </a:p>
          <a:p>
            <a:pPr marL="285840" indent="-285480" algn="just">
              <a:lnSpc>
                <a:spcPct val="100000"/>
              </a:lnSpc>
              <a:buClr>
                <a:srgbClr val="000000"/>
              </a:buClr>
              <a:buFont typeface="Arial"/>
              <a:buChar char="•"/>
            </a:pPr>
            <a:r>
              <a:rPr b="0" lang="en-IN" sz="1800" spc="-1" strike="noStrike">
                <a:solidFill>
                  <a:srgbClr val="000000"/>
                </a:solidFill>
                <a:latin typeface="Century"/>
                <a:ea typeface="Calibri"/>
              </a:rPr>
              <a:t>The graph shows how our final model is mapping. The plot gives the linear relation between predicted and actual price of the used cars.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1024200" y="313920"/>
            <a:ext cx="9719640" cy="914040"/>
          </a:xfrm>
          <a:prstGeom prst="rect">
            <a:avLst/>
          </a:prstGeom>
          <a:noFill/>
          <a:ln w="0">
            <a:noFill/>
          </a:ln>
        </p:spPr>
        <p:txBody>
          <a:bodyPr anchor="ctr">
            <a:normAutofit fontScale="56000"/>
          </a:bodyPr>
          <a:p>
            <a:pPr algn="ctr">
              <a:lnSpc>
                <a:spcPct val="80000"/>
              </a:lnSpc>
            </a:pPr>
            <a:r>
              <a:rPr b="0" lang="en-US" sz="3600" spc="97" strike="noStrike" cap="all">
                <a:solidFill>
                  <a:srgbClr val="000000"/>
                </a:solidFill>
                <a:latin typeface="Arial"/>
              </a:rPr>
              <a:t>Introduction</a:t>
            </a:r>
            <a:br/>
            <a:endParaRPr b="0" lang="en-US" sz="3600" spc="-1" strike="noStrike">
              <a:solidFill>
                <a:srgbClr val="000000"/>
              </a:solidFill>
              <a:latin typeface="Tw Cen MT"/>
            </a:endParaRPr>
          </a:p>
        </p:txBody>
      </p:sp>
      <p:sp>
        <p:nvSpPr>
          <p:cNvPr id="47" name="CustomShape 2"/>
          <p:cNvSpPr/>
          <p:nvPr/>
        </p:nvSpPr>
        <p:spPr>
          <a:xfrm>
            <a:off x="259920" y="977040"/>
            <a:ext cx="11474640" cy="5089320"/>
          </a:xfrm>
          <a:prstGeom prst="rect">
            <a:avLst/>
          </a:prstGeom>
          <a:noFill/>
          <a:ln w="0">
            <a:noFill/>
          </a:ln>
        </p:spPr>
        <p:style>
          <a:lnRef idx="0"/>
          <a:fillRef idx="0"/>
          <a:effectRef idx="0"/>
          <a:fontRef idx="minor"/>
        </p:style>
        <p:txBody>
          <a:bodyPr lIns="90000" rIns="90000" tIns="45000" bIns="45000">
            <a:spAutoFit/>
          </a:bodyPr>
          <a:p>
            <a:pPr marL="285840" indent="-285480" algn="just">
              <a:lnSpc>
                <a:spcPct val="107000"/>
              </a:lnSpc>
              <a:spcAft>
                <a:spcPts val="799"/>
              </a:spcAft>
              <a:buClr>
                <a:srgbClr val="000000"/>
              </a:buClr>
              <a:buFont typeface="Arial"/>
              <a:buChar char="•"/>
            </a:pPr>
            <a:r>
              <a:rPr b="0" lang="en-IN" sz="1800" spc="-1" strike="noStrike">
                <a:solidFill>
                  <a:srgbClr val="000000"/>
                </a:solidFill>
                <a:latin typeface="Century"/>
                <a:ea typeface="Calibri"/>
              </a:rPr>
              <a:t>Predicting the price of used cars is an important and interesting problem. </a:t>
            </a:r>
            <a:r>
              <a:rPr b="0" lang="en-IN" sz="1800" spc="-1" strike="noStrike">
                <a:solidFill>
                  <a:srgbClr val="000000"/>
                </a:solidFill>
                <a:latin typeface="Century"/>
                <a:ea typeface="Calibri"/>
              </a:rPr>
              <a:t>Predicting the resale value of a car is not a simple task. It is trite knowledge that the value of used cars depends on a number of factors. </a:t>
            </a:r>
            <a:endParaRPr b="0" lang="en-IN" sz="1800" spc="-1" strike="noStrike">
              <a:latin typeface="Arial"/>
            </a:endParaRPr>
          </a:p>
          <a:p>
            <a:pPr marL="285840" indent="-285480" algn="just">
              <a:lnSpc>
                <a:spcPct val="107000"/>
              </a:lnSpc>
              <a:spcAft>
                <a:spcPts val="799"/>
              </a:spcAft>
              <a:buClr>
                <a:srgbClr val="000000"/>
              </a:buClr>
              <a:buFont typeface="Arial"/>
              <a:buChar char="•"/>
            </a:pPr>
            <a:r>
              <a:rPr b="0" lang="en-IN" sz="1800" spc="-1" strike="noStrike">
                <a:solidFill>
                  <a:srgbClr val="000000"/>
                </a:solidFill>
                <a:latin typeface="Century"/>
                <a:ea typeface="Calibri"/>
              </a:rPr>
              <a:t>The most important factors are usually the age of the car, its make (model), the origin of the car (the original location of the manufacturer), its mileage (the number of kilometres it has run) and its horsepower (amount of power that an engine produces). </a:t>
            </a:r>
            <a:endParaRPr b="0" lang="en-IN" sz="1800" spc="-1" strike="noStrike">
              <a:latin typeface="Arial"/>
            </a:endParaRPr>
          </a:p>
          <a:p>
            <a:pPr marL="285840" indent="-285480" algn="just">
              <a:lnSpc>
                <a:spcPct val="107000"/>
              </a:lnSpc>
              <a:spcAft>
                <a:spcPts val="799"/>
              </a:spcAft>
              <a:buClr>
                <a:srgbClr val="000000"/>
              </a:buClr>
              <a:buFont typeface="Arial"/>
              <a:buChar char="•"/>
            </a:pPr>
            <a:r>
              <a:rPr b="0" lang="en-IN" sz="1800" spc="-1" strike="noStrike">
                <a:solidFill>
                  <a:srgbClr val="000000"/>
                </a:solidFill>
                <a:latin typeface="Century"/>
                <a:ea typeface="Calibri"/>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endParaRPr b="0" lang="en-IN" sz="1800" spc="-1" strike="noStrike">
              <a:latin typeface="Arial"/>
            </a:endParaRPr>
          </a:p>
          <a:p>
            <a:pPr marL="285840" indent="-285480" algn="just">
              <a:lnSpc>
                <a:spcPct val="107000"/>
              </a:lnSpc>
              <a:spcAft>
                <a:spcPts val="799"/>
              </a:spcAft>
              <a:buClr>
                <a:srgbClr val="000000"/>
              </a:buClr>
              <a:buFont typeface="Arial"/>
              <a:buChar char="•"/>
            </a:pPr>
            <a:r>
              <a:rPr b="0" lang="en-IN" sz="1800" spc="-1" strike="noStrike">
                <a:solidFill>
                  <a:srgbClr val="000000"/>
                </a:solidFill>
                <a:latin typeface="Century"/>
                <a:ea typeface="Calibri"/>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179280" y="152280"/>
            <a:ext cx="10564560" cy="878040"/>
          </a:xfrm>
          <a:prstGeom prst="rect">
            <a:avLst/>
          </a:prstGeom>
          <a:noFill/>
          <a:ln w="0">
            <a:noFill/>
          </a:ln>
        </p:spPr>
        <p:txBody>
          <a:bodyPr anchor="ctr">
            <a:noAutofit/>
          </a:bodyPr>
          <a:p>
            <a:pPr>
              <a:lnSpc>
                <a:spcPct val="80000"/>
              </a:lnSpc>
            </a:pPr>
            <a:r>
              <a:rPr b="0" lang="en-US" sz="3600" spc="97" strike="noStrike" u="sng" cap="all">
                <a:solidFill>
                  <a:srgbClr val="000000"/>
                </a:solidFill>
                <a:uFillTx/>
                <a:latin typeface="Bookman Old Style"/>
              </a:rPr>
              <a:t>Conclusion:</a:t>
            </a:r>
            <a:br/>
            <a:endParaRPr b="0" lang="en-US" sz="3600" spc="-1" strike="noStrike">
              <a:solidFill>
                <a:srgbClr val="000000"/>
              </a:solidFill>
              <a:latin typeface="Tw Cen MT"/>
            </a:endParaRPr>
          </a:p>
        </p:txBody>
      </p:sp>
      <p:sp>
        <p:nvSpPr>
          <p:cNvPr id="140" name="CustomShape 2"/>
          <p:cNvSpPr/>
          <p:nvPr/>
        </p:nvSpPr>
        <p:spPr>
          <a:xfrm>
            <a:off x="250920" y="645480"/>
            <a:ext cx="11187720" cy="6225840"/>
          </a:xfrm>
          <a:prstGeom prst="rect">
            <a:avLst/>
          </a:prstGeom>
          <a:noFill/>
          <a:ln w="0">
            <a:noFill/>
          </a:ln>
        </p:spPr>
        <p:style>
          <a:lnRef idx="0"/>
          <a:fillRef idx="0"/>
          <a:effectRef idx="0"/>
          <a:fontRef idx="minor"/>
        </p:style>
        <p:txBody>
          <a:bodyPr lIns="90000" rIns="90000" tIns="45000" bIns="45000">
            <a:spAutoFit/>
          </a:bodyPr>
          <a:p>
            <a:pPr algn="just">
              <a:lnSpc>
                <a:spcPct val="106000"/>
              </a:lnSpc>
            </a:pPr>
            <a:r>
              <a:rPr b="0" lang="en-IN" sz="2000" spc="-1" strike="noStrike">
                <a:solidFill>
                  <a:srgbClr val="000000"/>
                </a:solidFill>
                <a:latin typeface="Calibri"/>
                <a:ea typeface="Times New Roman"/>
              </a:rPr>
              <a:t>The dataset was scrapped from cardekhoo website.</a:t>
            </a:r>
            <a:endParaRPr b="0" lang="en-IN" sz="2000" spc="-1" strike="noStrike">
              <a:latin typeface="Arial"/>
            </a:endParaRPr>
          </a:p>
          <a:p>
            <a:pPr algn="just">
              <a:lnSpc>
                <a:spcPct val="106000"/>
              </a:lnSpc>
            </a:pPr>
            <a:r>
              <a:rPr b="0" lang="en-IN" sz="2000" spc="-1" strike="noStrike">
                <a:solidFill>
                  <a:srgbClr val="000000"/>
                </a:solidFill>
                <a:latin typeface="Calibri"/>
                <a:ea typeface="Times New Roman"/>
              </a:rPr>
              <a:t>The dataset was very challenging to handle it had 17 features with 5655 samples.</a:t>
            </a:r>
            <a:endParaRPr b="0" lang="en-IN" sz="2000" spc="-1" strike="noStrike">
              <a:latin typeface="Arial"/>
            </a:endParaRPr>
          </a:p>
          <a:p>
            <a:pPr algn="just">
              <a:lnSpc>
                <a:spcPct val="106000"/>
              </a:lnSpc>
            </a:pPr>
            <a:r>
              <a:rPr b="0" lang="en-IN" sz="2000" spc="-1" strike="noStrike">
                <a:solidFill>
                  <a:srgbClr val="000000"/>
                </a:solidFill>
                <a:latin typeface="Calibri"/>
                <a:ea typeface="Times New Roman"/>
              </a:rPr>
              <a:t>Firstly, the datasets were having any null values, so I have used imputation method to replace the nan values and there was huge number of unnecessary entries in all the features so I have used feature extraction to get the required format of variables.</a:t>
            </a:r>
            <a:endParaRPr b="0" lang="en-IN" sz="2000" spc="-1" strike="noStrike">
              <a:latin typeface="Arial"/>
            </a:endParaRPr>
          </a:p>
          <a:p>
            <a:pPr algn="just">
              <a:lnSpc>
                <a:spcPct val="106000"/>
              </a:lnSpc>
            </a:pPr>
            <a:r>
              <a:rPr b="0" lang="en-IN" sz="2000" spc="-1" strike="noStrike">
                <a:solidFill>
                  <a:srgbClr val="000000"/>
                </a:solidFill>
                <a:latin typeface="Calibri"/>
                <a:ea typeface="Times New Roman"/>
              </a:rPr>
              <a:t>And proper ploting for proper type of features will help us to get better insight on the data. I found both numerical columns and categorical columns in the dataset so I have chosen reg plot, strip plot and bar plot to see the relation between target and features.I notice a huge amount of outliers and skewness in the data so we have choose proper methods to deal with the outliers and skewness. If we ignore this outliers and skewness we may end up with a bad model which has less accuracy.</a:t>
            </a:r>
            <a:endParaRPr b="0" lang="en-IN" sz="2000" spc="-1" strike="noStrike">
              <a:latin typeface="Arial"/>
            </a:endParaRPr>
          </a:p>
          <a:p>
            <a:pPr algn="just">
              <a:lnSpc>
                <a:spcPct val="106000"/>
              </a:lnSpc>
            </a:pPr>
            <a:r>
              <a:rPr b="0" lang="en-IN" sz="2000" spc="-1" strike="noStrike">
                <a:solidFill>
                  <a:srgbClr val="000000"/>
                </a:solidFill>
                <a:latin typeface="Calibri"/>
                <a:ea typeface="Times New Roman"/>
              </a:rPr>
              <a:t>Then scaling dataset has a good impact like it will help the model not to get baised. Since we have removed outliers and skewness from the dataset so we have to choose Standardisation.</a:t>
            </a:r>
            <a:endParaRPr b="0" lang="en-IN" sz="2000" spc="-1" strike="noStrike">
              <a:latin typeface="Arial"/>
            </a:endParaRPr>
          </a:p>
          <a:p>
            <a:pPr algn="just">
              <a:lnSpc>
                <a:spcPct val="106000"/>
              </a:lnSpc>
            </a:pPr>
            <a:r>
              <a:rPr b="0" lang="en-IN" sz="2000" spc="-1" strike="noStrike">
                <a:solidFill>
                  <a:srgbClr val="000000"/>
                </a:solidFill>
                <a:latin typeface="Calibri"/>
                <a:ea typeface="Times New Roman"/>
              </a:rPr>
              <a:t>We have to use multiple models while building model using dataset as to get the best model out of it.</a:t>
            </a:r>
            <a:endParaRPr b="0" lang="en-IN" sz="2000" spc="-1" strike="noStrike">
              <a:latin typeface="Arial"/>
            </a:endParaRPr>
          </a:p>
          <a:p>
            <a:pPr algn="just">
              <a:lnSpc>
                <a:spcPct val="106000"/>
              </a:lnSpc>
            </a:pPr>
            <a:r>
              <a:rPr b="0" lang="en-IN" sz="2000" spc="-1" strike="noStrike">
                <a:solidFill>
                  <a:srgbClr val="000000"/>
                </a:solidFill>
                <a:latin typeface="Calibri"/>
                <a:ea typeface="Times New Roman"/>
              </a:rPr>
              <a:t>And we have to use multiple metrics like mse, mae, rmse and r2_score which will help us to decide the best model.</a:t>
            </a:r>
            <a:endParaRPr b="0" lang="en-IN" sz="2000" spc="-1" strike="noStrike">
              <a:latin typeface="Arial"/>
            </a:endParaRPr>
          </a:p>
          <a:p>
            <a:pPr algn="just">
              <a:lnSpc>
                <a:spcPct val="106000"/>
              </a:lnSpc>
            </a:pPr>
            <a:r>
              <a:rPr b="0" lang="en-IN" sz="2000" spc="-1" strike="noStrike">
                <a:solidFill>
                  <a:srgbClr val="000000"/>
                </a:solidFill>
                <a:latin typeface="Calibri"/>
                <a:ea typeface="Calibri"/>
              </a:rPr>
              <a:t>I found Decision Tree Regressor as the best model .Also I have improved the accuracy of the best model by running hyper parameter tunning.</a:t>
            </a:r>
            <a:endParaRPr b="0" lang="en-IN" sz="2000" spc="-1" strike="noStrike">
              <a:latin typeface="Arial"/>
            </a:endParaRPr>
          </a:p>
          <a:p>
            <a:pPr algn="just">
              <a:lnSpc>
                <a:spcPct val="106000"/>
              </a:lnSpc>
              <a:spcAft>
                <a:spcPts val="799"/>
              </a:spcAft>
            </a:pPr>
            <a:r>
              <a:rPr b="0" lang="en-IN" sz="2000" spc="-1" strike="noStrike">
                <a:solidFill>
                  <a:srgbClr val="000000"/>
                </a:solidFill>
                <a:latin typeface="Calibri"/>
                <a:ea typeface="Calibri"/>
              </a:rPr>
              <a:t>At last I have predicted the used car price using saved model. It was good!! that I was able to get the predictions near to actual values.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024200" y="585360"/>
            <a:ext cx="9719640" cy="5411880"/>
          </a:xfrm>
          <a:prstGeom prst="rect">
            <a:avLst/>
          </a:prstGeom>
          <a:noFill/>
          <a:ln w="0">
            <a:noFill/>
          </a:ln>
        </p:spPr>
        <p:txBody>
          <a:bodyPr anchor="ctr">
            <a:normAutofit/>
          </a:bodyPr>
          <a:p>
            <a:pPr>
              <a:lnSpc>
                <a:spcPct val="80000"/>
              </a:lnSpc>
            </a:pPr>
            <a:r>
              <a:rPr b="0" lang="en-IN" sz="9600" spc="97" strike="noStrike" cap="all">
                <a:solidFill>
                  <a:srgbClr val="0d0d0d"/>
                </a:solidFill>
                <a:latin typeface="Arial"/>
              </a:rPr>
              <a:t>  </a:t>
            </a:r>
            <a:r>
              <a:rPr b="0" lang="en-IN" sz="9600" spc="97" strike="noStrike" cap="all">
                <a:solidFill>
                  <a:srgbClr val="0d0d0d"/>
                </a:solidFill>
                <a:latin typeface="Arial"/>
              </a:rPr>
              <a:t>THANK YOU</a:t>
            </a:r>
            <a:endParaRPr b="0" lang="en-US" sz="96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1024200" y="585360"/>
            <a:ext cx="9719640" cy="1019160"/>
          </a:xfrm>
          <a:prstGeom prst="rect">
            <a:avLst/>
          </a:prstGeom>
          <a:noFill/>
          <a:ln w="0">
            <a:noFill/>
          </a:ln>
        </p:spPr>
        <p:txBody>
          <a:bodyPr anchor="ctr">
            <a:normAutofit/>
          </a:bodyPr>
          <a:p>
            <a:pPr>
              <a:lnSpc>
                <a:spcPct val="80000"/>
              </a:lnSpc>
            </a:pPr>
            <a:r>
              <a:rPr b="0" lang="en-US" sz="3200" spc="97" strike="noStrike" u="sng" cap="all">
                <a:solidFill>
                  <a:srgbClr val="000000"/>
                </a:solidFill>
                <a:uFillTx/>
                <a:latin typeface="Bookman Old Style"/>
              </a:rPr>
              <a:t>Problem Statement</a:t>
            </a:r>
            <a:br/>
            <a:endParaRPr b="0" lang="en-US" sz="3200" spc="-1" strike="noStrike">
              <a:solidFill>
                <a:srgbClr val="000000"/>
              </a:solidFill>
              <a:latin typeface="Tw Cen MT"/>
            </a:endParaRPr>
          </a:p>
        </p:txBody>
      </p:sp>
      <p:sp>
        <p:nvSpPr>
          <p:cNvPr id="49" name="CustomShape 2"/>
          <p:cNvSpPr/>
          <p:nvPr/>
        </p:nvSpPr>
        <p:spPr>
          <a:xfrm>
            <a:off x="125640" y="1488240"/>
            <a:ext cx="8058960" cy="4690800"/>
          </a:xfrm>
          <a:prstGeom prst="rect">
            <a:avLst/>
          </a:prstGeom>
          <a:noFill/>
          <a:ln w="0">
            <a:noFill/>
          </a:ln>
        </p:spPr>
        <p:style>
          <a:lnRef idx="0"/>
          <a:fillRef idx="0"/>
          <a:effectRef idx="0"/>
          <a:fontRef idx="minor"/>
        </p:style>
        <p:txBody>
          <a:bodyPr lIns="90000" rIns="90000" tIns="45000" bIns="45000">
            <a:spAutoFit/>
          </a:bodyPr>
          <a:p>
            <a:pPr algn="just">
              <a:lnSpc>
                <a:spcPct val="107000"/>
              </a:lnSpc>
              <a:spcAft>
                <a:spcPts val="799"/>
              </a:spcAft>
              <a:tabLst>
                <a:tab algn="l" pos="0"/>
              </a:tabLst>
            </a:pPr>
            <a:r>
              <a:rPr b="0" lang="en-US" sz="1800" spc="-1" strike="noStrike">
                <a:solidFill>
                  <a:srgbClr val="000000"/>
                </a:solidFill>
                <a:latin typeface="Century"/>
              </a:rPr>
              <a:t> </a:t>
            </a:r>
            <a:r>
              <a:rPr b="0" lang="en-IN" sz="1800" spc="-1" strike="noStrike">
                <a:solidFill>
                  <a:srgbClr val="000000"/>
                </a:solidFill>
                <a:latin typeface="Century"/>
                <a:ea typeface="Calibri"/>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endParaRPr b="0" lang="en-IN" sz="1800" spc="-1" strike="noStrike">
              <a:latin typeface="Arial"/>
            </a:endParaRPr>
          </a:p>
          <a:p>
            <a:pPr algn="just">
              <a:lnSpc>
                <a:spcPct val="107000"/>
              </a:lnSpc>
              <a:spcAft>
                <a:spcPts val="799"/>
              </a:spcAft>
              <a:tabLst>
                <a:tab algn="l" pos="0"/>
              </a:tabLst>
            </a:pPr>
            <a:r>
              <a:rPr b="1" lang="en-IN" sz="2400" spc="-1" strike="noStrike">
                <a:solidFill>
                  <a:srgbClr val="000000"/>
                </a:solidFill>
                <a:latin typeface="Century"/>
                <a:ea typeface="Calibri"/>
              </a:rPr>
              <a:t>Business goal: </a:t>
            </a:r>
            <a:r>
              <a:rPr b="0" lang="en-IN" sz="1800" spc="-7" strike="noStrike">
                <a:solidFill>
                  <a:srgbClr val="292929"/>
                </a:solidFill>
                <a:latin typeface="Century"/>
                <a:ea typeface="Calibri"/>
              </a:rPr>
              <a:t>The main aim of this project is to predict the price of used car based on various features. </a:t>
            </a:r>
            <a:r>
              <a:rPr b="0" lang="en-IN" sz="1800" spc="-1" strike="noStrike">
                <a:solidFill>
                  <a:srgbClr val="000000"/>
                </a:solidFill>
                <a:latin typeface="Century"/>
                <a:ea typeface="Calibri"/>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endParaRPr b="0" lang="en-IN" sz="1800" spc="-1" strike="noStrike">
              <a:latin typeface="Arial"/>
            </a:endParaRPr>
          </a:p>
        </p:txBody>
      </p:sp>
      <p:pic>
        <p:nvPicPr>
          <p:cNvPr id="50" name="Picture 2" descr="Predicting Used Car Prices with Machine Learning Techniques | by Enes Gokce  | Towards Data Science"/>
          <p:cNvPicPr/>
          <p:nvPr/>
        </p:nvPicPr>
        <p:blipFill>
          <a:blip r:embed="rId1"/>
          <a:stretch/>
        </p:blipFill>
        <p:spPr>
          <a:xfrm>
            <a:off x="8319240" y="1049040"/>
            <a:ext cx="3513960" cy="56293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1024200" y="585360"/>
            <a:ext cx="9719640" cy="857880"/>
          </a:xfrm>
          <a:prstGeom prst="rect">
            <a:avLst/>
          </a:prstGeom>
          <a:noFill/>
          <a:ln w="0">
            <a:noFill/>
          </a:ln>
        </p:spPr>
        <p:txBody>
          <a:bodyPr anchor="ctr">
            <a:normAutofit fontScale="51000"/>
          </a:bodyPr>
          <a:p>
            <a:pPr>
              <a:lnSpc>
                <a:spcPct val="80000"/>
              </a:lnSpc>
            </a:pPr>
            <a:r>
              <a:rPr b="0" lang="en-US" sz="3600" spc="97" strike="noStrike" u="sng" cap="all">
                <a:solidFill>
                  <a:srgbClr val="000000"/>
                </a:solidFill>
                <a:uFillTx/>
                <a:latin typeface="Arial"/>
              </a:rPr>
              <a:t>Problem Understanding</a:t>
            </a:r>
            <a:br/>
            <a:endParaRPr b="0" lang="en-US" sz="3600" spc="-1" strike="noStrike">
              <a:solidFill>
                <a:srgbClr val="000000"/>
              </a:solidFill>
              <a:latin typeface="Tw Cen MT"/>
            </a:endParaRPr>
          </a:p>
        </p:txBody>
      </p:sp>
      <p:sp>
        <p:nvSpPr>
          <p:cNvPr id="52" name="CustomShape 2"/>
          <p:cNvSpPr/>
          <p:nvPr/>
        </p:nvSpPr>
        <p:spPr>
          <a:xfrm>
            <a:off x="771120" y="1121040"/>
            <a:ext cx="5772960" cy="4006080"/>
          </a:xfrm>
          <a:prstGeom prst="rect">
            <a:avLst/>
          </a:prstGeom>
          <a:noFill/>
          <a:ln w="0">
            <a:noFill/>
          </a:ln>
        </p:spPr>
        <p:style>
          <a:lnRef idx="0"/>
          <a:fillRef idx="0"/>
          <a:effectRef idx="0"/>
          <a:fontRef idx="minor"/>
        </p:style>
        <p:txBody>
          <a:bodyPr lIns="90000" rIns="90000" tIns="45000" bIns="45000">
            <a:spAutoFit/>
          </a:bodyPr>
          <a:p>
            <a:pPr marL="285840" indent="-285480" algn="just">
              <a:lnSpc>
                <a:spcPct val="107000"/>
              </a:lnSpc>
              <a:spcAft>
                <a:spcPts val="799"/>
              </a:spcAft>
              <a:buClr>
                <a:srgbClr val="000000"/>
              </a:buClr>
              <a:buFont typeface="Arial"/>
              <a:buChar char="•"/>
            </a:pPr>
            <a:r>
              <a:rPr b="0" lang="en-IN" sz="1800" spc="-1" strike="noStrike">
                <a:solidFill>
                  <a:srgbClr val="000000"/>
                </a:solidFill>
                <a:latin typeface="Century"/>
                <a:ea typeface="Calibri"/>
              </a:rPr>
              <a:t>Car Price Prediction is really an interesting machine learning problem as there are many factors that influence the price of a car in the second-hand market. </a:t>
            </a:r>
            <a:r>
              <a:rPr b="0" lang="en-IN" sz="1800" spc="-1" strike="noStrike">
                <a:solidFill>
                  <a:srgbClr val="000000"/>
                </a:solidFill>
                <a:latin typeface="Century"/>
                <a:ea typeface="Calibri"/>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endParaRPr b="0" lang="en-IN" sz="1800" spc="-1" strike="noStrike">
              <a:latin typeface="Arial"/>
            </a:endParaRPr>
          </a:p>
          <a:p>
            <a:pPr marL="285840" indent="-285480" algn="just">
              <a:lnSpc>
                <a:spcPct val="107000"/>
              </a:lnSpc>
              <a:spcAft>
                <a:spcPts val="799"/>
              </a:spcAft>
              <a:buClr>
                <a:srgbClr val="000000"/>
              </a:buClr>
              <a:buFont typeface="Arial"/>
              <a:buChar char="•"/>
            </a:pPr>
            <a:r>
              <a:rPr b="0" lang="en-IN" sz="1800" spc="-1" strike="noStrike">
                <a:solidFill>
                  <a:srgbClr val="000000"/>
                </a:solidFill>
                <a:latin typeface="Century"/>
                <a:ea typeface="Calibri"/>
              </a:rPr>
              <a:t>From the problem statement we came to know that it is a regression type problem since our target variable “Car price” is continuous hence we need to build regression algorithms to predict the price of used cars.</a:t>
            </a:r>
            <a:endParaRPr b="0" lang="en-IN" sz="1800" spc="-1" strike="noStrike">
              <a:latin typeface="Arial"/>
            </a:endParaRPr>
          </a:p>
        </p:txBody>
      </p:sp>
      <p:pic>
        <p:nvPicPr>
          <p:cNvPr id="53" name="Picture 2" descr="Used car market is booming, thanks to BS6 | Carvengers"/>
          <p:cNvPicPr/>
          <p:nvPr/>
        </p:nvPicPr>
        <p:blipFill>
          <a:blip r:embed="rId1"/>
          <a:stretch/>
        </p:blipFill>
        <p:spPr>
          <a:xfrm>
            <a:off x="7180560" y="1121040"/>
            <a:ext cx="3986640" cy="50508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1024200" y="1156320"/>
            <a:ext cx="9719640" cy="160920"/>
          </a:xfrm>
          <a:prstGeom prst="rect">
            <a:avLst/>
          </a:prstGeom>
          <a:noFill/>
          <a:ln w="0">
            <a:noFill/>
          </a:ln>
        </p:spPr>
        <p:txBody>
          <a:bodyPr anchor="ctr">
            <a:noAutofit/>
          </a:bodyPr>
          <a:p>
            <a:pPr>
              <a:lnSpc>
                <a:spcPct val="80000"/>
              </a:lnSpc>
            </a:pPr>
            <a:r>
              <a:rPr b="0" lang="en-US" sz="3200" spc="97" strike="noStrike" cap="all">
                <a:solidFill>
                  <a:srgbClr val="000000"/>
                </a:solidFill>
                <a:latin typeface="Arial"/>
              </a:rPr>
              <a:t>What is Used Car Price?</a:t>
            </a:r>
            <a:br/>
            <a:endParaRPr b="0" lang="en-US" sz="3200" spc="-1" strike="noStrike">
              <a:solidFill>
                <a:srgbClr val="000000"/>
              </a:solidFill>
              <a:latin typeface="Tw Cen MT"/>
            </a:endParaRPr>
          </a:p>
        </p:txBody>
      </p:sp>
      <p:sp>
        <p:nvSpPr>
          <p:cNvPr id="55" name="CustomShape 2"/>
          <p:cNvSpPr/>
          <p:nvPr/>
        </p:nvSpPr>
        <p:spPr>
          <a:xfrm>
            <a:off x="779760" y="1434240"/>
            <a:ext cx="11115720" cy="3930840"/>
          </a:xfrm>
          <a:prstGeom prst="rect">
            <a:avLst/>
          </a:prstGeom>
          <a:noFill/>
          <a:ln w="0">
            <a:noFill/>
          </a:ln>
        </p:spPr>
        <p:style>
          <a:lnRef idx="0"/>
          <a:fillRef idx="0"/>
          <a:effectRef idx="0"/>
          <a:fontRef idx="minor"/>
        </p:style>
        <p:txBody>
          <a:bodyPr lIns="90000" rIns="90000" tIns="45000" bIns="45000">
            <a:spAutoFit/>
          </a:bodyPr>
          <a:p>
            <a:pPr algn="just">
              <a:lnSpc>
                <a:spcPct val="100000"/>
              </a:lnSpc>
              <a:tabLst>
                <a:tab algn="l" pos="0"/>
              </a:tabLst>
            </a:pPr>
            <a:r>
              <a:rPr b="0" lang="en-US" sz="1800" spc="-1" strike="noStrike">
                <a:solidFill>
                  <a:srgbClr val="000000"/>
                </a:solidFill>
                <a:latin typeface="Century"/>
              </a:rPr>
              <a:t>A used car, a pre-owned vehicle, or a second hand car, is a vehicle that has previously had one or more retail owners. Used cars are sold through a variety of outlets, including rental car companies, independent car dealers, buy here pay here dealerships, leasing offices, auctions, and private party sales. Used car pricing reports typically produce three forms of the pricing information.</a:t>
            </a:r>
            <a:endParaRPr b="0" lang="en-IN" sz="1800" spc="-1" strike="noStrike">
              <a:latin typeface="Arial"/>
            </a:endParaRPr>
          </a:p>
          <a:p>
            <a:pPr algn="just">
              <a:lnSpc>
                <a:spcPct val="100000"/>
              </a:lnSpc>
              <a:tabLst>
                <a:tab algn="l" pos="0"/>
              </a:tabLst>
            </a:pPr>
            <a:endParaRPr b="0" lang="en-IN" sz="1800" spc="-1" strike="noStrike">
              <a:latin typeface="Arial"/>
            </a:endParaRPr>
          </a:p>
          <a:p>
            <a:pPr marL="285840" indent="-285480" algn="just">
              <a:lnSpc>
                <a:spcPct val="100000"/>
              </a:lnSpc>
              <a:buClr>
                <a:srgbClr val="000000"/>
              </a:buClr>
              <a:buFont typeface="Arial"/>
              <a:buChar char="•"/>
              <a:tabLst>
                <a:tab algn="l" pos="0"/>
              </a:tabLst>
            </a:pPr>
            <a:r>
              <a:rPr b="0" lang="en-US" sz="1800" spc="-1" strike="noStrike">
                <a:solidFill>
                  <a:srgbClr val="000000"/>
                </a:solidFill>
                <a:latin typeface="Century"/>
              </a:rPr>
              <a:t>Dealer or retail price is the price expected to pay if buying from a licensed new-car or used-car dealer.</a:t>
            </a:r>
            <a:endParaRPr b="0" lang="en-IN" sz="1800" spc="-1" strike="noStrike">
              <a:latin typeface="Arial"/>
            </a:endParaRPr>
          </a:p>
          <a:p>
            <a:pPr algn="just">
              <a:lnSpc>
                <a:spcPct val="100000"/>
              </a:lnSpc>
              <a:tabLst>
                <a:tab algn="l" pos="0"/>
              </a:tabLst>
            </a:pPr>
            <a:endParaRPr b="0" lang="en-IN" sz="1800" spc="-1" strike="noStrike">
              <a:latin typeface="Arial"/>
            </a:endParaRPr>
          </a:p>
          <a:p>
            <a:pPr marL="285840" indent="-285480" algn="just">
              <a:lnSpc>
                <a:spcPct val="100000"/>
              </a:lnSpc>
              <a:buClr>
                <a:srgbClr val="000000"/>
              </a:buClr>
              <a:buFont typeface="Arial"/>
              <a:buChar char="•"/>
              <a:tabLst>
                <a:tab algn="l" pos="0"/>
              </a:tabLst>
            </a:pPr>
            <a:r>
              <a:rPr b="0" lang="en-US" sz="1800" spc="-1" strike="noStrike">
                <a:solidFill>
                  <a:srgbClr val="000000"/>
                </a:solidFill>
                <a:latin typeface="Century"/>
              </a:rPr>
              <a:t>Dealer trade-in price or wholesale price is the price a shopper should expect to receive from a dealer if trading in a car. This is also the price that a dealer will typically pay for a car at a dealer wholesale auction.</a:t>
            </a:r>
            <a:endParaRPr b="0" lang="en-IN" sz="1800" spc="-1" strike="noStrike">
              <a:latin typeface="Arial"/>
            </a:endParaRPr>
          </a:p>
          <a:p>
            <a:pPr algn="just">
              <a:lnSpc>
                <a:spcPct val="100000"/>
              </a:lnSpc>
              <a:tabLst>
                <a:tab algn="l" pos="0"/>
              </a:tabLst>
            </a:pPr>
            <a:endParaRPr b="0" lang="en-IN" sz="1800" spc="-1" strike="noStrike">
              <a:latin typeface="Arial"/>
            </a:endParaRPr>
          </a:p>
          <a:p>
            <a:pPr marL="285840" indent="-285480" algn="just">
              <a:lnSpc>
                <a:spcPct val="100000"/>
              </a:lnSpc>
              <a:buClr>
                <a:srgbClr val="000000"/>
              </a:buClr>
              <a:buFont typeface="Arial"/>
              <a:buChar char="•"/>
              <a:tabLst>
                <a:tab algn="l" pos="0"/>
              </a:tabLst>
            </a:pPr>
            <a:r>
              <a:rPr b="0" lang="en-US" sz="1800" spc="-1" strike="noStrike">
                <a:solidFill>
                  <a:srgbClr val="000000"/>
                </a:solidFill>
                <a:latin typeface="Century"/>
              </a:rPr>
              <a:t>Private-party price is the price expected to pay if buying from an individual. A private-party seller is hoping to get more money than they would with a trade-in to a dealer. A private-party buyer is hoping to pay less than the dealer retail price.</a:t>
            </a:r>
            <a:endParaRPr b="0" lang="en-IN" sz="1800" spc="-1" strike="noStrike">
              <a:latin typeface="Arial"/>
            </a:endParaRPr>
          </a:p>
          <a:p>
            <a:pPr algn="just">
              <a:lnSpc>
                <a:spcPct val="100000"/>
              </a:lnSpc>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1024200" y="466200"/>
            <a:ext cx="9719640" cy="959040"/>
          </a:xfrm>
          <a:prstGeom prst="rect">
            <a:avLst/>
          </a:prstGeom>
          <a:noFill/>
          <a:ln w="0">
            <a:noFill/>
          </a:ln>
        </p:spPr>
        <p:txBody>
          <a:bodyPr anchor="ctr">
            <a:normAutofit/>
          </a:bodyPr>
          <a:p>
            <a:pPr>
              <a:lnSpc>
                <a:spcPct val="80000"/>
              </a:lnSpc>
            </a:pPr>
            <a:r>
              <a:rPr b="0" lang="en-US" sz="3200" spc="97" strike="noStrike" u="sng" cap="all">
                <a:solidFill>
                  <a:srgbClr val="000000"/>
                </a:solidFill>
                <a:uFillTx/>
                <a:latin typeface="Arial"/>
              </a:rPr>
              <a:t>Benefits of Buying Used Cars:</a:t>
            </a:r>
            <a:br/>
            <a:endParaRPr b="0" lang="en-US" sz="3200" spc="-1" strike="noStrike">
              <a:solidFill>
                <a:srgbClr val="000000"/>
              </a:solidFill>
              <a:latin typeface="Tw Cen MT"/>
            </a:endParaRPr>
          </a:p>
        </p:txBody>
      </p:sp>
      <p:sp>
        <p:nvSpPr>
          <p:cNvPr id="57" name="CustomShape 2"/>
          <p:cNvSpPr/>
          <p:nvPr/>
        </p:nvSpPr>
        <p:spPr>
          <a:xfrm>
            <a:off x="762120" y="1720800"/>
            <a:ext cx="4535640" cy="4205160"/>
          </a:xfrm>
          <a:prstGeom prst="rect">
            <a:avLst/>
          </a:prstGeom>
          <a:noFill/>
          <a:ln w="0">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StarSymbol"/>
              <a:buAutoNum type="arabicPeriod"/>
            </a:pPr>
            <a:r>
              <a:rPr b="0" lang="en-US" sz="1800" spc="-1" strike="noStrike">
                <a:solidFill>
                  <a:srgbClr val="000000"/>
                </a:solidFill>
                <a:latin typeface="Century"/>
              </a:rPr>
              <a:t>Save Money</a:t>
            </a:r>
            <a:endParaRPr b="0" lang="en-IN" sz="1800" spc="-1" strike="noStrike">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latin typeface="Century"/>
              </a:rPr>
              <a:t>Used Cars Have The Features That You Want</a:t>
            </a:r>
            <a:endParaRPr b="0" lang="en-IN" sz="1800" spc="-1" strike="noStrike">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latin typeface="Century"/>
              </a:rPr>
              <a:t>Lower Insurance Rates</a:t>
            </a:r>
            <a:endParaRPr b="0" lang="en-IN" sz="1800" spc="-1" strike="noStrike">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latin typeface="Century"/>
              </a:rPr>
              <a:t>Good Condition</a:t>
            </a:r>
            <a:endParaRPr b="0" lang="en-IN" sz="1800" spc="-1" strike="noStrike">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latin typeface="Century"/>
              </a:rPr>
              <a:t>Falling Registration Fees</a:t>
            </a:r>
            <a:endParaRPr b="0" lang="en-IN" sz="1800" spc="-1" strike="noStrike">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latin typeface="Century"/>
              </a:rPr>
              <a:t>Depreciation Advantages</a:t>
            </a:r>
            <a:endParaRPr b="0" lang="en-IN" sz="1800" spc="-1" strike="noStrike">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latin typeface="Century"/>
              </a:rPr>
              <a:t>Vehicle History Reports Make Used Purchases Less Risky</a:t>
            </a:r>
            <a:endParaRPr b="0" lang="en-IN" sz="1800" spc="-1" strike="noStrike">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latin typeface="Century"/>
              </a:rPr>
              <a:t>Used Cars Have Rich Aftermarket Communities</a:t>
            </a:r>
            <a:endParaRPr b="0" lang="en-IN" sz="1800" spc="-1" strike="noStrike">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latin typeface="Century"/>
              </a:rPr>
              <a:t>The Ideal Starting Partner</a:t>
            </a:r>
            <a:endParaRPr b="0" lang="en-IN" sz="1800" spc="-1" strike="noStrike">
              <a:latin typeface="Arial"/>
            </a:endParaRPr>
          </a:p>
          <a:p>
            <a:pPr marL="343080" indent="-342720">
              <a:lnSpc>
                <a:spcPct val="100000"/>
              </a:lnSpc>
              <a:buClr>
                <a:srgbClr val="000000"/>
              </a:buClr>
              <a:buFont typeface="StarSymbol"/>
              <a:buAutoNum type="arabicPeriod"/>
            </a:pPr>
            <a:r>
              <a:rPr b="0" lang="en-US" sz="1800" spc="-1" strike="noStrike">
                <a:solidFill>
                  <a:srgbClr val="000000"/>
                </a:solidFill>
                <a:latin typeface="Century"/>
              </a:rPr>
              <a:t>Used Cars Are Just As Capable As New Cars</a:t>
            </a:r>
            <a:endParaRPr b="0" lang="en-IN" sz="1800" spc="-1" strike="noStrike">
              <a:latin typeface="Arial"/>
            </a:endParaRPr>
          </a:p>
          <a:p>
            <a:pPr>
              <a:lnSpc>
                <a:spcPct val="100000"/>
              </a:lnSpc>
              <a:tabLst>
                <a:tab algn="l" pos="0"/>
              </a:tabLst>
            </a:pPr>
            <a:endParaRPr b="0" lang="en-IN" sz="1800" spc="-1" strike="noStrike">
              <a:latin typeface="Arial"/>
            </a:endParaRPr>
          </a:p>
        </p:txBody>
      </p:sp>
      <p:pic>
        <p:nvPicPr>
          <p:cNvPr id="58" name="Picture 2" descr="Top 5 Advantages of buying a used car"/>
          <p:cNvPicPr/>
          <p:nvPr/>
        </p:nvPicPr>
        <p:blipFill>
          <a:blip r:embed="rId1"/>
          <a:stretch/>
        </p:blipFill>
        <p:spPr>
          <a:xfrm>
            <a:off x="5387760" y="1174320"/>
            <a:ext cx="6382440" cy="52171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1024200" y="0"/>
            <a:ext cx="9719640" cy="1084320"/>
          </a:xfrm>
          <a:prstGeom prst="rect">
            <a:avLst/>
          </a:prstGeom>
          <a:noFill/>
          <a:ln w="0">
            <a:noFill/>
          </a:ln>
        </p:spPr>
        <p:txBody>
          <a:bodyPr anchor="ctr">
            <a:normAutofit/>
          </a:bodyPr>
          <a:p>
            <a:pPr>
              <a:lnSpc>
                <a:spcPct val="80000"/>
              </a:lnSpc>
            </a:pPr>
            <a:r>
              <a:rPr b="0" lang="en-US" sz="3200" spc="97" strike="noStrike" u="sng" cap="all">
                <a:solidFill>
                  <a:srgbClr val="000000"/>
                </a:solidFill>
                <a:uFillTx/>
                <a:latin typeface="Arial"/>
              </a:rPr>
              <a:t>Importance of Used Cars:</a:t>
            </a:r>
            <a:br/>
            <a:endParaRPr b="0" lang="en-US" sz="3200" spc="-1" strike="noStrike">
              <a:solidFill>
                <a:srgbClr val="000000"/>
              </a:solidFill>
              <a:latin typeface="Tw Cen MT"/>
            </a:endParaRPr>
          </a:p>
        </p:txBody>
      </p:sp>
      <p:sp>
        <p:nvSpPr>
          <p:cNvPr id="60" name="CustomShape 2"/>
          <p:cNvSpPr/>
          <p:nvPr/>
        </p:nvSpPr>
        <p:spPr>
          <a:xfrm>
            <a:off x="71640" y="762120"/>
            <a:ext cx="8955360" cy="5576760"/>
          </a:xfrm>
          <a:prstGeom prst="rect">
            <a:avLst/>
          </a:prstGeom>
          <a:noFill/>
          <a:ln w="0">
            <a:noFill/>
          </a:ln>
        </p:spPr>
        <p:style>
          <a:lnRef idx="0"/>
          <a:fillRef idx="0"/>
          <a:effectRef idx="0"/>
          <a:fontRef idx="minor"/>
        </p:style>
        <p:txBody>
          <a:bodyPr lIns="90000" rIns="90000" tIns="45000" bIns="45000">
            <a:spAutoFit/>
          </a:bodyPr>
          <a:p>
            <a:pPr algn="just">
              <a:lnSpc>
                <a:spcPct val="100000"/>
              </a:lnSpc>
              <a:tabLst>
                <a:tab algn="l" pos="0"/>
              </a:tabLst>
            </a:pPr>
            <a:r>
              <a:rPr b="0" lang="en-US" sz="1800" spc="-1" strike="noStrike">
                <a:solidFill>
                  <a:srgbClr val="000000"/>
                </a:solidFill>
                <a:latin typeface="Century"/>
              </a:rPr>
              <a:t>There are certain things that will tell you the importance of buying a used car rather than a new car, they are as follows:</a:t>
            </a:r>
            <a:endParaRPr b="0" lang="en-IN" sz="1800" spc="-1" strike="noStrike">
              <a:latin typeface="Arial"/>
            </a:endParaRPr>
          </a:p>
          <a:p>
            <a:pPr marL="285840" indent="-285480" algn="just">
              <a:lnSpc>
                <a:spcPct val="100000"/>
              </a:lnSpc>
              <a:buClr>
                <a:srgbClr val="000000"/>
              </a:buClr>
              <a:buFont typeface="Wingdings" charset="2"/>
              <a:buChar char=""/>
              <a:tabLst>
                <a:tab algn="l" pos="0"/>
              </a:tabLst>
            </a:pPr>
            <a:r>
              <a:rPr b="0" lang="en-US" sz="1800" spc="-1" strike="noStrike">
                <a:solidFill>
                  <a:srgbClr val="000000"/>
                </a:solidFill>
                <a:latin typeface="Century"/>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endParaRPr b="0" lang="en-IN" sz="1800" spc="-1" strike="noStrike">
              <a:latin typeface="Arial"/>
            </a:endParaRPr>
          </a:p>
          <a:p>
            <a:pPr algn="just">
              <a:lnSpc>
                <a:spcPct val="100000"/>
              </a:lnSpc>
              <a:tabLst>
                <a:tab algn="l" pos="0"/>
              </a:tabLst>
            </a:pPr>
            <a:r>
              <a:rPr b="0" lang="en-US" sz="1800" spc="-1" strike="noStrike">
                <a:solidFill>
                  <a:srgbClr val="000000"/>
                </a:solidFill>
                <a:latin typeface="Century"/>
              </a:rPr>
              <a:t>The price of a new car will usually be high. Also a lot amount of rupees that are hidden from you such as for shipping purposes will be charged extra. But in case of used cars there are no such extra fees charged. But few hundred rupees will somehow be charged for documentation fee.</a:t>
            </a:r>
            <a:endParaRPr b="0" lang="en-IN" sz="1800" spc="-1" strike="noStrike">
              <a:latin typeface="Arial"/>
            </a:endParaRPr>
          </a:p>
          <a:p>
            <a:pPr marL="285840" indent="-285480" algn="just">
              <a:lnSpc>
                <a:spcPct val="100000"/>
              </a:lnSpc>
              <a:buClr>
                <a:srgbClr val="000000"/>
              </a:buClr>
              <a:buFont typeface="Wingdings" charset="2"/>
              <a:buChar char=""/>
              <a:tabLst>
                <a:tab algn="l" pos="0"/>
              </a:tabLst>
            </a:pPr>
            <a:r>
              <a:rPr b="0" lang="en-US" sz="1800" spc="-1" strike="noStrike">
                <a:solidFill>
                  <a:srgbClr val="000000"/>
                </a:solidFill>
                <a:latin typeface="Century"/>
              </a:rPr>
              <a:t>A used car need not be added with extra fittings which are always expensive when it has to be installed in a new car. For a used car you can add extra fittings of your own preference with low budget. This will help you save money.</a:t>
            </a:r>
            <a:endParaRPr b="0" lang="en-IN" sz="1800" spc="-1" strike="noStrike">
              <a:latin typeface="Arial"/>
            </a:endParaRPr>
          </a:p>
          <a:p>
            <a:pPr marL="285840" indent="-285480" algn="just">
              <a:lnSpc>
                <a:spcPct val="100000"/>
              </a:lnSpc>
              <a:buClr>
                <a:srgbClr val="000000"/>
              </a:buClr>
              <a:buFont typeface="Wingdings" charset="2"/>
              <a:buChar char=""/>
              <a:tabLst>
                <a:tab algn="l" pos="0"/>
              </a:tabLst>
            </a:pPr>
            <a:r>
              <a:rPr b="0" lang="en-US" sz="1800" spc="-1" strike="noStrike">
                <a:solidFill>
                  <a:srgbClr val="000000"/>
                </a:solidFill>
                <a:latin typeface="Century"/>
              </a:rPr>
              <a:t>The pre-owned cars are checked for repairs and get refurbished. A certification is provided ensuring the vehicle is of good quality after a complete inspection is done. </a:t>
            </a:r>
            <a:endParaRPr b="0" lang="en-IN" sz="1800" spc="-1" strike="noStrike">
              <a:latin typeface="Arial"/>
            </a:endParaRPr>
          </a:p>
          <a:p>
            <a:pPr marL="285840" indent="-285480" algn="just">
              <a:lnSpc>
                <a:spcPct val="100000"/>
              </a:lnSpc>
              <a:buClr>
                <a:srgbClr val="000000"/>
              </a:buClr>
              <a:buFont typeface="Wingdings" charset="2"/>
              <a:buChar char=""/>
              <a:tabLst>
                <a:tab algn="l" pos="0"/>
              </a:tabLst>
            </a:pPr>
            <a:r>
              <a:rPr b="0" lang="en-US" sz="1800" spc="-1" strike="noStrike">
                <a:solidFill>
                  <a:srgbClr val="000000"/>
                </a:solidFill>
                <a:latin typeface="Century"/>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endParaRPr b="0" lang="en-IN" sz="1800" spc="-1" strike="noStrike">
              <a:latin typeface="Arial"/>
            </a:endParaRPr>
          </a:p>
          <a:p>
            <a:pPr algn="just">
              <a:lnSpc>
                <a:spcPct val="100000"/>
              </a:lnSpc>
              <a:tabLst>
                <a:tab algn="l" pos="0"/>
              </a:tabLst>
            </a:pPr>
            <a:endParaRPr b="0" lang="en-IN" sz="1800" spc="-1" strike="noStrike">
              <a:latin typeface="Arial"/>
            </a:endParaRPr>
          </a:p>
        </p:txBody>
      </p:sp>
      <p:pic>
        <p:nvPicPr>
          <p:cNvPr id="61" name="Picture 2" descr="The Importance of Keeping Your Car in Tip-Top Condition"/>
          <p:cNvPicPr/>
          <p:nvPr/>
        </p:nvPicPr>
        <p:blipFill>
          <a:blip r:embed="rId1"/>
          <a:stretch/>
        </p:blipFill>
        <p:spPr>
          <a:xfrm>
            <a:off x="9027360" y="762120"/>
            <a:ext cx="3164040" cy="58716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1024200" y="116640"/>
            <a:ext cx="9719640" cy="698760"/>
          </a:xfrm>
          <a:prstGeom prst="rect">
            <a:avLst/>
          </a:prstGeom>
          <a:noFill/>
          <a:ln w="0">
            <a:noFill/>
          </a:ln>
        </p:spPr>
        <p:txBody>
          <a:bodyPr anchor="ctr">
            <a:noAutofit/>
          </a:bodyPr>
          <a:p>
            <a:pPr>
              <a:lnSpc>
                <a:spcPct val="80000"/>
              </a:lnSpc>
            </a:pPr>
            <a:r>
              <a:rPr b="0" lang="en-US" sz="3200" spc="97" strike="noStrike" u="sng" cap="all">
                <a:solidFill>
                  <a:srgbClr val="000000"/>
                </a:solidFill>
                <a:uFillTx/>
                <a:latin typeface="Arial"/>
              </a:rPr>
              <a:t>Exploratory Data Analysis (EDA) Steps</a:t>
            </a:r>
            <a:r>
              <a:rPr b="0" lang="en-IN" sz="3200" spc="97" strike="noStrike" u="sng" cap="all">
                <a:solidFill>
                  <a:srgbClr val="000000"/>
                </a:solidFill>
                <a:uFillTx/>
                <a:latin typeface="Arial"/>
              </a:rPr>
              <a:t>:</a:t>
            </a:r>
            <a:endParaRPr b="0" lang="en-US" sz="3200" spc="-1" strike="noStrike">
              <a:solidFill>
                <a:srgbClr val="000000"/>
              </a:solidFill>
              <a:latin typeface="Tw Cen MT"/>
            </a:endParaRPr>
          </a:p>
        </p:txBody>
      </p:sp>
      <p:sp>
        <p:nvSpPr>
          <p:cNvPr id="63" name="CustomShape 2"/>
          <p:cNvSpPr/>
          <p:nvPr/>
        </p:nvSpPr>
        <p:spPr>
          <a:xfrm>
            <a:off x="421200" y="815760"/>
            <a:ext cx="11770200" cy="5584320"/>
          </a:xfrm>
          <a:prstGeom prst="rect">
            <a:avLst/>
          </a:prstGeom>
          <a:noFill/>
          <a:ln w="0">
            <a:noFill/>
          </a:ln>
        </p:spPr>
        <p:style>
          <a:lnRef idx="0"/>
          <a:fillRef idx="0"/>
          <a:effectRef idx="0"/>
          <a:fontRef idx="minor"/>
        </p:style>
        <p:txBody>
          <a:bodyPr lIns="90000" rIns="90000" tIns="45000" bIns="45000">
            <a:spAutoFit/>
          </a:bodyPr>
          <a:p>
            <a:pPr marL="285840" indent="-285480" algn="just">
              <a:lnSpc>
                <a:spcPct val="100000"/>
              </a:lnSpc>
              <a:buClr>
                <a:srgbClr val="000000"/>
              </a:buClr>
              <a:buFont typeface="Arial"/>
              <a:buChar char="•"/>
            </a:pPr>
            <a:r>
              <a:rPr b="0" lang="en-US" sz="1800" spc="-1" strike="noStrike">
                <a:solidFill>
                  <a:srgbClr val="000000"/>
                </a:solidFill>
                <a:latin typeface="Century"/>
              </a:rPr>
              <a:t>Importing necessary libraries and importing dataset as a data frame.</a:t>
            </a:r>
            <a:endParaRPr b="0" lang="en-IN" sz="1800" spc="-1" strike="noStrike">
              <a:latin typeface="Arial"/>
            </a:endParaRPr>
          </a:p>
          <a:p>
            <a:pPr marL="285840" indent="-285480" algn="just">
              <a:lnSpc>
                <a:spcPct val="100000"/>
              </a:lnSpc>
              <a:buClr>
                <a:srgbClr val="000000"/>
              </a:buClr>
              <a:buFont typeface="Arial"/>
              <a:buChar char="•"/>
            </a:pPr>
            <a:r>
              <a:rPr b="0" lang="en-IN" sz="1800" spc="-1" strike="noStrike">
                <a:solidFill>
                  <a:srgbClr val="000000"/>
                </a:solidFill>
                <a:latin typeface="Century"/>
                <a:ea typeface="Calibri"/>
              </a:rPr>
              <a:t>Checked some statistical information like shape, number of unique values present, info, data types etc.</a:t>
            </a:r>
            <a:endParaRPr b="0" lang="en-IN" sz="1800" spc="-1" strike="noStrike">
              <a:latin typeface="Arial"/>
            </a:endParaRPr>
          </a:p>
          <a:p>
            <a:pPr marL="285840" indent="-285480" algn="just">
              <a:lnSpc>
                <a:spcPct val="100000"/>
              </a:lnSpc>
              <a:buClr>
                <a:srgbClr val="000000"/>
              </a:buClr>
              <a:buFont typeface="Arial"/>
              <a:buChar char="•"/>
            </a:pPr>
            <a:r>
              <a:rPr b="0" lang="en-IN" sz="1800" spc="-1" strike="noStrike">
                <a:solidFill>
                  <a:srgbClr val="000000"/>
                </a:solidFill>
                <a:latin typeface="Century"/>
                <a:ea typeface="Calibri"/>
              </a:rPr>
              <a:t>From the dataset I found some numerical features having “-“ sign and string value like “null” so I replaced them with NAN values and dropped the columns having more than 50% of “-“ sign as they were of no use for prediction.</a:t>
            </a:r>
            <a:endParaRPr b="0" lang="en-IN" sz="1800" spc="-1" strike="noStrike">
              <a:latin typeface="Arial"/>
            </a:endParaRPr>
          </a:p>
          <a:p>
            <a:pPr marL="285840" indent="-285480" algn="just">
              <a:lnSpc>
                <a:spcPct val="100000"/>
              </a:lnSpc>
              <a:buClr>
                <a:srgbClr val="000000"/>
              </a:buClr>
              <a:buFont typeface="Arial"/>
              <a:buChar char="•"/>
            </a:pPr>
            <a:r>
              <a:rPr b="0" lang="en-IN" sz="1800" spc="-1" strike="noStrike">
                <a:solidFill>
                  <a:srgbClr val="000000"/>
                </a:solidFill>
                <a:latin typeface="Century"/>
                <a:ea typeface="Calibri"/>
              </a:rPr>
              <a:t>Done feature engineering on some features as they had some irrelevant values and replaced them with appropriate values.</a:t>
            </a:r>
            <a:endParaRPr b="0" lang="en-IN" sz="1800" spc="-1" strike="noStrike">
              <a:latin typeface="Arial"/>
            </a:endParaRPr>
          </a:p>
          <a:p>
            <a:pPr marL="285840" indent="-285480" algn="just">
              <a:lnSpc>
                <a:spcPct val="100000"/>
              </a:lnSpc>
              <a:buClr>
                <a:srgbClr val="000000"/>
              </a:buClr>
              <a:buFont typeface="Arial"/>
              <a:buChar char="•"/>
            </a:pPr>
            <a:r>
              <a:rPr b="0" lang="en-IN" sz="1800" spc="-1" strike="noStrike">
                <a:solidFill>
                  <a:srgbClr val="000000"/>
                </a:solidFill>
                <a:latin typeface="Century"/>
                <a:ea typeface="Calibri"/>
              </a:rPr>
              <a:t>Extracted the features Brand, Model and Manufacturing_year from the column Car_Name and created Car_age by subtracting the Manufacturing year of car from the year 2021.</a:t>
            </a:r>
            <a:endParaRPr b="0" lang="en-IN" sz="1800" spc="-1" strike="noStrike">
              <a:latin typeface="Arial"/>
            </a:endParaRPr>
          </a:p>
          <a:p>
            <a:pPr marL="285840" indent="-285480" algn="just">
              <a:lnSpc>
                <a:spcPct val="100000"/>
              </a:lnSpc>
              <a:buClr>
                <a:srgbClr val="000000"/>
              </a:buClr>
              <a:buFont typeface="Arial"/>
              <a:buChar char="•"/>
            </a:pPr>
            <a:r>
              <a:rPr b="0" lang="en-IN" sz="1800" spc="-1" strike="noStrike">
                <a:solidFill>
                  <a:srgbClr val="000000"/>
                </a:solidFill>
                <a:latin typeface="Century"/>
                <a:ea typeface="Calibri"/>
              </a:rPr>
              <a:t>Converted all the numerical continuous columns from object data type into float data type after cleaning the data.</a:t>
            </a:r>
            <a:endParaRPr b="0" lang="en-IN" sz="1800" spc="-1" strike="noStrike">
              <a:latin typeface="Arial"/>
            </a:endParaRPr>
          </a:p>
          <a:p>
            <a:pPr marL="285840" indent="-285480" algn="just">
              <a:lnSpc>
                <a:spcPct val="100000"/>
              </a:lnSpc>
              <a:buClr>
                <a:srgbClr val="000000"/>
              </a:buClr>
              <a:buFont typeface="Arial"/>
              <a:buChar char="•"/>
            </a:pPr>
            <a:r>
              <a:rPr b="0" lang="en-IN" sz="1800" spc="-1" strike="noStrike">
                <a:solidFill>
                  <a:srgbClr val="000000"/>
                </a:solidFill>
                <a:latin typeface="Century"/>
                <a:ea typeface="Calibri"/>
              </a:rPr>
              <a:t>Checked for null values and treated them using imputation techniques like mean, median and mode methods.</a:t>
            </a:r>
            <a:r>
              <a:rPr b="0" lang="en-IN" sz="1800" spc="-1" strike="noStrike">
                <a:solidFill>
                  <a:srgbClr val="000000"/>
                </a:solidFill>
                <a:latin typeface="Calibri"/>
                <a:ea typeface="Calibri"/>
              </a:rPr>
              <a:t> </a:t>
            </a:r>
            <a:r>
              <a:rPr b="0" lang="en-IN" sz="1800" spc="-1" strike="noStrike">
                <a:solidFill>
                  <a:srgbClr val="000000"/>
                </a:solidFill>
                <a:latin typeface="Century"/>
                <a:ea typeface="Calibri"/>
              </a:rPr>
              <a:t>Checked the statistical summary of the dataset using describe () method.</a:t>
            </a:r>
            <a:endParaRPr b="0" lang="en-IN" sz="1800" spc="-1" strike="noStrike">
              <a:latin typeface="Arial"/>
            </a:endParaRPr>
          </a:p>
          <a:p>
            <a:pPr marL="285840" indent="-285480" algn="just">
              <a:lnSpc>
                <a:spcPct val="100000"/>
              </a:lnSpc>
              <a:buClr>
                <a:srgbClr val="000000"/>
              </a:buClr>
              <a:buFont typeface="Arial"/>
              <a:buChar char="•"/>
            </a:pPr>
            <a:r>
              <a:rPr b="0" lang="en-IN" sz="1800" spc="-1" strike="noStrike">
                <a:solidFill>
                  <a:srgbClr val="000000"/>
                </a:solidFill>
                <a:latin typeface="Century"/>
                <a:ea typeface="Calibri"/>
              </a:rPr>
              <a:t> </a:t>
            </a:r>
            <a:r>
              <a:rPr b="0" lang="en-IN" sz="1800" spc="-1" strike="noStrike">
                <a:solidFill>
                  <a:srgbClr val="000000"/>
                </a:solidFill>
                <a:latin typeface="Century"/>
                <a:ea typeface="Calibri"/>
              </a:rPr>
              <a:t>Visualizing the features using univariate, bivariate and multivariate analysis. </a:t>
            </a:r>
            <a:r>
              <a:rPr b="0" lang="en-IN" sz="1800" spc="-1" strike="noStrike">
                <a:solidFill>
                  <a:srgbClr val="000000"/>
                </a:solidFill>
                <a:latin typeface="Century"/>
                <a:ea typeface="Calibri"/>
              </a:rPr>
              <a:t>Visualized each feature using seaborn and matplotlib libraries by plotting several categorical and numerical plots like pie plot, count plot, bar plot, reg plot, strip plot, line plot, violin plot, distribution plot, box plots and pair plot.</a:t>
            </a:r>
            <a:endParaRPr b="0" lang="en-IN" sz="1800" spc="-1" strike="noStrike">
              <a:latin typeface="Arial"/>
            </a:endParaRPr>
          </a:p>
          <a:p>
            <a:pPr marL="285840" indent="-285480" algn="just">
              <a:lnSpc>
                <a:spcPct val="100000"/>
              </a:lnSpc>
              <a:buClr>
                <a:srgbClr val="000000"/>
              </a:buClr>
              <a:buFont typeface="Arial"/>
              <a:buChar char="•"/>
            </a:pPr>
            <a:r>
              <a:rPr b="0" lang="en-IN" sz="1800" spc="-1" strike="noStrike">
                <a:solidFill>
                  <a:srgbClr val="000000"/>
                </a:solidFill>
                <a:latin typeface="Century"/>
                <a:ea typeface="Times New Roman"/>
              </a:rPr>
              <a:t>Identified outliers using box plots and removed outliers in continuous numerical columns using Zscore.</a:t>
            </a:r>
            <a:endParaRPr b="0" lang="en-IN" sz="1800" spc="-1" strike="noStrike">
              <a:latin typeface="Arial"/>
            </a:endParaRPr>
          </a:p>
          <a:p>
            <a:pPr marL="285840" indent="-285480" algn="just">
              <a:lnSpc>
                <a:spcPct val="100000"/>
              </a:lnSpc>
              <a:buClr>
                <a:srgbClr val="000000"/>
              </a:buClr>
              <a:buFont typeface="Arial"/>
              <a:buChar char="•"/>
            </a:pPr>
            <a:r>
              <a:rPr b="0" lang="en-IN" sz="1800" spc="-1" strike="noStrike">
                <a:solidFill>
                  <a:srgbClr val="000000"/>
                </a:solidFill>
                <a:latin typeface="Century"/>
                <a:ea typeface="Times New Roman"/>
              </a:rPr>
              <a:t>Checked for skewness and removed skewness in numerical columns using power transformation method.</a:t>
            </a:r>
            <a:endParaRPr b="0" lang="en-IN" sz="1800" spc="-1" strike="noStrike">
              <a:latin typeface="Arial"/>
            </a:endParaRPr>
          </a:p>
          <a:p>
            <a:pPr marL="285840" indent="-285480" algn="just">
              <a:lnSpc>
                <a:spcPct val="100000"/>
              </a:lnSpc>
              <a:buClr>
                <a:srgbClr val="000000"/>
              </a:buClr>
              <a:buFont typeface="Arial"/>
              <a:buChar char="•"/>
            </a:pPr>
            <a:r>
              <a:rPr b="0" lang="en-IN" sz="1800" spc="-1" strike="noStrike">
                <a:solidFill>
                  <a:srgbClr val="000000"/>
                </a:solidFill>
                <a:latin typeface="Century"/>
                <a:ea typeface="Times New Roman"/>
              </a:rPr>
              <a:t>Used Pearson’s correlation coefficient to check the correlation between label and features. With the help of </a:t>
            </a:r>
            <a:r>
              <a:rPr b="0" lang="en-IN" sz="1800" spc="-1" strike="noStrike">
                <a:solidFill>
                  <a:srgbClr val="000000"/>
                </a:solidFill>
                <a:latin typeface="Century"/>
                <a:ea typeface="Calibri"/>
              </a:rPr>
              <a:t>heatmap and correlation bar graph was able to understand the Feature vs Label relativity and insights on multicollinearity amongst the feature columns.</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Integral</Template>
  <TotalTime>340</TotalTime>
  <Application>LibreOffice/7.0.6.2$Windows_X86_64 LibreOffice_project/144abb84a525d8e30c9dbbefa69cbbf2d8d4ae3b</Application>
  <AppVersion>15.0000</AppVersion>
  <Words>3766</Words>
  <Paragraphs>142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2022-01-28T11:19:19Z</dcterms:created>
  <dc:creator>mohammedayyub2000@gmail.com</dc:creator>
  <dc:description/>
  <dc:language>en-IN</dc:language>
  <cp:lastModifiedBy/>
  <dcterms:modified xsi:type="dcterms:W3CDTF">2022-02-24T17:35:54Z</dcterms:modified>
  <cp:revision>11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31</vt:i4>
  </property>
</Properties>
</file>