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68" r:id="rId4"/>
    <p:sldId id="265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0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57B53-EEA5-4C93-8F7E-81923085BE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0D9BD-DA4B-49ED-B10F-9CFAE90D1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16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82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0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2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4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4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8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7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2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1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FEE51-EDCB-4BA1-B2B1-7D94AB1EBB2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E495E-94FB-42B7-8D59-9F51DED18A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F7D63-FEB9-8AC1-DCD3-6B8F852E6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Estimates based on 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0DCE5-7EA1-BB58-723B-EE4E6B1CA110}"/>
              </a:ext>
            </a:extLst>
          </p:cNvPr>
          <p:cNvSpPr txBox="1"/>
          <p:nvPr/>
        </p:nvSpPr>
        <p:spPr>
          <a:xfrm>
            <a:off x="4581727" y="649480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Percentiles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More on Percentile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Boxplot</a:t>
            </a:r>
            <a:endParaRPr lang="en-US" sz="20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Histogram</a:t>
            </a:r>
          </a:p>
        </p:txBody>
      </p:sp>
      <p:pic>
        <p:nvPicPr>
          <p:cNvPr id="66" name="Graphic 65" descr="Bar chart">
            <a:extLst>
              <a:ext uri="{FF2B5EF4-FFF2-40B4-BE49-F238E27FC236}">
                <a16:creationId xmlns:a16="http://schemas.microsoft.com/office/drawing/2014/main" id="{9E6C59CA-18EE-5D16-D7C9-D77202738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502" y="1627051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0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F6E7D-A172-23C9-A965-9FAC80F5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41560C-1EB4-47CF-F085-0F27ACD3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Percentiles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18CE3-C536-333E-2230-31925D63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percentile indicates the value below which a given percentage of observations fall. </a:t>
            </a:r>
          </a:p>
          <a:p>
            <a:r>
              <a:rPr lang="en-US" sz="2000" dirty="0"/>
              <a:t>25th percentile (Q1): 25% of data falls below this point.</a:t>
            </a:r>
          </a:p>
          <a:p>
            <a:r>
              <a:rPr lang="en-US" sz="2000" dirty="0"/>
              <a:t>50th percentile (median): Half the data is below this point.</a:t>
            </a:r>
          </a:p>
          <a:p>
            <a:r>
              <a:rPr lang="en-US" sz="2000" dirty="0"/>
              <a:t>75th percentile (Q3): 75% of data falls below this point</a:t>
            </a:r>
          </a:p>
        </p:txBody>
      </p:sp>
    </p:spTree>
    <p:extLst>
      <p:ext uri="{BB962C8B-B14F-4D97-AF65-F5344CB8AC3E}">
        <p14:creationId xmlns:p14="http://schemas.microsoft.com/office/powerpoint/2010/main" val="360279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FF5A8-74C3-548B-3824-7C5BD8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on Percentile…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B9D70-D5B3-45DC-900E-503586FB8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01783"/>
              </p:ext>
            </p:extLst>
          </p:nvPr>
        </p:nvGraphicFramePr>
        <p:xfrm>
          <a:off x="4502428" y="650170"/>
          <a:ext cx="7225748" cy="55576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2848">
                  <a:extLst>
                    <a:ext uri="{9D8B030D-6E8A-4147-A177-3AD203B41FA5}">
                      <a16:colId xmlns:a16="http://schemas.microsoft.com/office/drawing/2014/main" val="2162217223"/>
                    </a:ext>
                  </a:extLst>
                </a:gridCol>
                <a:gridCol w="3752900">
                  <a:extLst>
                    <a:ext uri="{9D8B030D-6E8A-4147-A177-3AD203B41FA5}">
                      <a16:colId xmlns:a16="http://schemas.microsoft.com/office/drawing/2014/main" val="1849419191"/>
                    </a:ext>
                  </a:extLst>
                </a:gridCol>
              </a:tblGrid>
              <a:tr h="633577"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Percentile Range</a:t>
                      </a: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What It Tells You</a:t>
                      </a: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828719"/>
                  </a:ext>
                </a:extLst>
              </a:tr>
              <a:tr h="1231021"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Interquartile Range (IQR)</a:t>
                      </a:r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 = 75th - 25th percentile</a:t>
                      </a: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Measures the middle 50% of your data. A large IQR means high spread.</a:t>
                      </a: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305357"/>
                  </a:ext>
                </a:extLst>
              </a:tr>
              <a:tr h="1231021"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Comparing 90th and 10th percentiles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Gives a broader view of spread across almost the entire dataset.</a:t>
                      </a: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82974"/>
                  </a:ext>
                </a:extLst>
              </a:tr>
              <a:tr h="1231021">
                <a:tc>
                  <a:txBody>
                    <a:bodyPr/>
                    <a:lstStyle/>
                    <a:p>
                      <a:r>
                        <a:rPr lang="en-GB" sz="2000" b="1" cap="none" spc="0">
                          <a:solidFill>
                            <a:schemeClr val="tx1"/>
                          </a:solidFill>
                        </a:rPr>
                        <a:t>Outlier Detection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Values below Q1 − 1.5×IQR or above Q3 + 1.5×IQR are likely outliers.</a:t>
                      </a: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78925"/>
                  </a:ext>
                </a:extLst>
              </a:tr>
              <a:tr h="1231021">
                <a:tc>
                  <a:txBody>
                    <a:bodyPr/>
                    <a:lstStyle/>
                    <a:p>
                      <a:r>
                        <a:rPr lang="en-GB" sz="2000" b="1" cap="none" spc="0">
                          <a:solidFill>
                            <a:schemeClr val="tx1"/>
                          </a:solidFill>
                        </a:rPr>
                        <a:t>Skewness Indicator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If the 50th percentile is not halfway between 25th and 75th, the data is skewed.</a:t>
                      </a:r>
                    </a:p>
                  </a:txBody>
                  <a:tcPr marL="76338" marR="76338" marT="137369" marB="15267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83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1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1781A-E579-AC2F-D4C8-5B1BFC51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339F-88DB-8F96-560A-5964A4DD2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33" y="3245645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Boxplot are based on percentiles and give a quick way to visualize the distribution of data. </a:t>
            </a:r>
          </a:p>
        </p:txBody>
      </p:sp>
      <p:pic>
        <p:nvPicPr>
          <p:cNvPr id="6" name="Picture 5" descr="A diagram of a number of individuals&#10;&#10;AI-generated content may be incorrect.">
            <a:extLst>
              <a:ext uri="{FF2B5EF4-FFF2-40B4-BE49-F238E27FC236}">
                <a16:creationId xmlns:a16="http://schemas.microsoft.com/office/drawing/2014/main" id="{FD591F66-035E-9156-16C4-D0AE3011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622563"/>
            <a:ext cx="7225748" cy="3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6DF92-9DCB-E27A-7450-F60D7CDEB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1B7AEEC-0A07-2B27-7551-785BCDE5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38FD96-7FDC-9FAC-1DBE-68A5AEBBD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98B18-1683-DAB5-4D75-673F2A57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69BCB-652D-88BA-520D-64AD6A5C9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E92AAAA-96F6-7F74-679E-25B18F7B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DDDD3-A688-8693-60BF-BE30151B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8DB73-0514-B24C-C2DC-4FB49E60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33" y="3684620"/>
            <a:ext cx="2919738" cy="1494117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frequency table of a variable divides up the variable range into equally spaced segments, and tells us how many values fall in each segment.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9F8BF-EE20-F66A-A3B2-5A0A59CF25D7}"/>
              </a:ext>
            </a:extLst>
          </p:cNvPr>
          <p:cNvSpPr txBox="1"/>
          <p:nvPr/>
        </p:nvSpPr>
        <p:spPr>
          <a:xfrm>
            <a:off x="4698258" y="426423"/>
            <a:ext cx="577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histogram is a way to visualize a frequency table, with bins on the x-axis and data count on the y-axis.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2A334-DF78-4077-51D9-F9D1027D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65" y="1091028"/>
            <a:ext cx="4290941" cy="3943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C4E49-3325-5C10-0540-D78E1E645C48}"/>
              </a:ext>
            </a:extLst>
          </p:cNvPr>
          <p:cNvSpPr txBox="1"/>
          <p:nvPr/>
        </p:nvSpPr>
        <p:spPr>
          <a:xfrm>
            <a:off x="4698258" y="5335365"/>
            <a:ext cx="6991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Empty bins are included in the graph. </a:t>
            </a:r>
          </a:p>
          <a:p>
            <a:pPr marL="342900" indent="-342900">
              <a:buAutoNum type="arabicPeriod"/>
            </a:pPr>
            <a:r>
              <a:rPr lang="en-US" sz="1600" dirty="0"/>
              <a:t>Bins are equal width.</a:t>
            </a:r>
          </a:p>
          <a:p>
            <a:pPr marL="342900" indent="-342900">
              <a:buAutoNum type="arabicPeriod"/>
            </a:pPr>
            <a:r>
              <a:rPr lang="en-US" sz="1600" dirty="0"/>
              <a:t>Number of bins (or, equivalently, bin size) is up to the user. </a:t>
            </a:r>
          </a:p>
          <a:p>
            <a:pPr marL="342900" indent="-342900">
              <a:buAutoNum type="arabicPeriod"/>
            </a:pPr>
            <a:r>
              <a:rPr lang="en-US" sz="1600" dirty="0"/>
              <a:t>Bars are contiguous — no empty space shows between bars, unless there is an empty bin.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4331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3349</TotalTime>
  <Words>274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Cambria</vt:lpstr>
      <vt:lpstr>Office Theme</vt:lpstr>
      <vt:lpstr>Estimates based on Percentiles</vt:lpstr>
      <vt:lpstr>Percentiles</vt:lpstr>
      <vt:lpstr>More on Percentile…</vt:lpstr>
      <vt:lpstr>Boxplot</vt:lpstr>
      <vt:lpstr>Histogram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T</dc:creator>
  <cp:lastModifiedBy>Sanjana T</cp:lastModifiedBy>
  <cp:revision>10</cp:revision>
  <dcterms:created xsi:type="dcterms:W3CDTF">2025-03-26T21:02:03Z</dcterms:created>
  <dcterms:modified xsi:type="dcterms:W3CDTF">2025-05-05T19:30:34Z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0ba449-43c6-4cb4-ab67-7944acc9363d_Enabled">
    <vt:lpwstr>true</vt:lpwstr>
  </property>
  <property fmtid="{D5CDD505-2E9C-101B-9397-08002B2CF9AE}" pid="3" name="MSIP_Label_e30ba449-43c6-4cb4-ab67-7944acc9363d_SetDate">
    <vt:lpwstr>2025-03-26T21:07:48Z</vt:lpwstr>
  </property>
  <property fmtid="{D5CDD505-2E9C-101B-9397-08002B2CF9AE}" pid="4" name="MSIP_Label_e30ba449-43c6-4cb4-ab67-7944acc9363d_Method">
    <vt:lpwstr>Standard</vt:lpwstr>
  </property>
  <property fmtid="{D5CDD505-2E9C-101B-9397-08002B2CF9AE}" pid="5" name="MSIP_Label_e30ba449-43c6-4cb4-ab67-7944acc9363d_Name">
    <vt:lpwstr>e30ba449-43c6-4cb4-ab67-7944acc9363d</vt:lpwstr>
  </property>
  <property fmtid="{D5CDD505-2E9C-101B-9397-08002B2CF9AE}" pid="6" name="MSIP_Label_e30ba449-43c6-4cb4-ab67-7944acc9363d_SiteId">
    <vt:lpwstr>e11fd634-26b5-47f4-8b8c-908e466e9bdf</vt:lpwstr>
  </property>
  <property fmtid="{D5CDD505-2E9C-101B-9397-08002B2CF9AE}" pid="7" name="MSIP_Label_e30ba449-43c6-4cb4-ab67-7944acc9363d_ActionId">
    <vt:lpwstr>4810c3f2-74cb-4ded-9a2f-228a13a2ea41</vt:lpwstr>
  </property>
  <property fmtid="{D5CDD505-2E9C-101B-9397-08002B2CF9AE}" pid="8" name="MSIP_Label_e30ba449-43c6-4cb4-ab67-7944acc9363d_ContentBits">
    <vt:lpwstr>0</vt:lpwstr>
  </property>
  <property fmtid="{D5CDD505-2E9C-101B-9397-08002B2CF9AE}" pid="9" name="MSIP_Label_e30ba449-43c6-4cb4-ab67-7944acc9363d_Tag">
    <vt:lpwstr>10, 3, 0, 1</vt:lpwstr>
  </property>
</Properties>
</file>