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70" r:id="rId3"/>
    <p:sldId id="269" r:id="rId4"/>
    <p:sldId id="27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05"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AA58B1-EF3C-41C7-90CA-5876BDCD29E9}"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4245052C-B129-4C3B-9D78-D7A67D13B51E}">
      <dgm:prSet/>
      <dgm:spPr/>
      <dgm:t>
        <a:bodyPr/>
        <a:lstStyle/>
        <a:p>
          <a:r>
            <a:rPr lang="en-US"/>
            <a:t>Scatter Plot &amp; Correlations</a:t>
          </a:r>
        </a:p>
      </dgm:t>
    </dgm:pt>
    <dgm:pt modelId="{EEC77AA7-41CE-408A-8D94-97E9EB590B91}" type="parTrans" cxnId="{1AF91040-27CE-4E1B-8D02-15874EA167D9}">
      <dgm:prSet/>
      <dgm:spPr/>
      <dgm:t>
        <a:bodyPr/>
        <a:lstStyle/>
        <a:p>
          <a:endParaRPr lang="en-US"/>
        </a:p>
      </dgm:t>
    </dgm:pt>
    <dgm:pt modelId="{8B91E2DB-879A-4707-9F62-C1FDC1DD8BCD}" type="sibTrans" cxnId="{1AF91040-27CE-4E1B-8D02-15874EA167D9}">
      <dgm:prSet/>
      <dgm:spPr/>
      <dgm:t>
        <a:bodyPr/>
        <a:lstStyle/>
        <a:p>
          <a:endParaRPr lang="en-US"/>
        </a:p>
      </dgm:t>
    </dgm:pt>
    <dgm:pt modelId="{9F534F64-143E-4800-9993-D5BF975A25D8}">
      <dgm:prSet/>
      <dgm:spPr/>
      <dgm:t>
        <a:bodyPr/>
        <a:lstStyle/>
        <a:p>
          <a:r>
            <a:rPr lang="en-US"/>
            <a:t>Key Ideas for Correlation</a:t>
          </a:r>
        </a:p>
      </dgm:t>
    </dgm:pt>
    <dgm:pt modelId="{CF0373BB-D4B1-4CED-A249-C8E0B22E65C2}" type="parTrans" cxnId="{BEF42B03-F769-49B1-9F11-0F4272EEB86E}">
      <dgm:prSet/>
      <dgm:spPr/>
      <dgm:t>
        <a:bodyPr/>
        <a:lstStyle/>
        <a:p>
          <a:endParaRPr lang="en-GB"/>
        </a:p>
      </dgm:t>
    </dgm:pt>
    <dgm:pt modelId="{7AE35394-1750-4139-B9D5-CBFD2F7312E8}" type="sibTrans" cxnId="{BEF42B03-F769-49B1-9F11-0F4272EEB86E}">
      <dgm:prSet/>
      <dgm:spPr/>
      <dgm:t>
        <a:bodyPr/>
        <a:lstStyle/>
        <a:p>
          <a:endParaRPr lang="en-GB"/>
        </a:p>
      </dgm:t>
    </dgm:pt>
    <dgm:pt modelId="{DF4F0F90-99A7-4BB5-AB74-04AAB87493B3}">
      <dgm:prSet/>
      <dgm:spPr/>
      <dgm:t>
        <a:bodyPr/>
        <a:lstStyle/>
        <a:p>
          <a:r>
            <a:rPr lang="en-US" dirty="0"/>
            <a:t>Correlation Matrix</a:t>
          </a:r>
        </a:p>
      </dgm:t>
    </dgm:pt>
    <dgm:pt modelId="{1BFE785D-96D7-43F6-AAA3-51F6D5C16D04}" type="parTrans" cxnId="{946FA28E-9A63-4C68-8B2A-648F1AE931EC}">
      <dgm:prSet/>
      <dgm:spPr/>
      <dgm:t>
        <a:bodyPr/>
        <a:lstStyle/>
        <a:p>
          <a:endParaRPr lang="en-GB"/>
        </a:p>
      </dgm:t>
    </dgm:pt>
    <dgm:pt modelId="{FAF6E9DC-5841-4DCB-8199-11A7A079277B}" type="sibTrans" cxnId="{946FA28E-9A63-4C68-8B2A-648F1AE931EC}">
      <dgm:prSet/>
      <dgm:spPr/>
      <dgm:t>
        <a:bodyPr/>
        <a:lstStyle/>
        <a:p>
          <a:endParaRPr lang="en-GB"/>
        </a:p>
      </dgm:t>
    </dgm:pt>
    <dgm:pt modelId="{2BE71DB8-8D41-4F38-B797-97D4AA16A342}" type="pres">
      <dgm:prSet presAssocID="{A3AA58B1-EF3C-41C7-90CA-5876BDCD29E9}" presName="vert0" presStyleCnt="0">
        <dgm:presLayoutVars>
          <dgm:dir/>
          <dgm:animOne val="branch"/>
          <dgm:animLvl val="lvl"/>
        </dgm:presLayoutVars>
      </dgm:prSet>
      <dgm:spPr/>
    </dgm:pt>
    <dgm:pt modelId="{67F528C2-FF84-4E15-9340-9B4A3A0F7EA2}" type="pres">
      <dgm:prSet presAssocID="{4245052C-B129-4C3B-9D78-D7A67D13B51E}" presName="thickLine" presStyleLbl="alignNode1" presStyleIdx="0" presStyleCnt="3"/>
      <dgm:spPr/>
    </dgm:pt>
    <dgm:pt modelId="{44B5AB05-4B8F-4D3C-81D4-9935A4342917}" type="pres">
      <dgm:prSet presAssocID="{4245052C-B129-4C3B-9D78-D7A67D13B51E}" presName="horz1" presStyleCnt="0"/>
      <dgm:spPr/>
    </dgm:pt>
    <dgm:pt modelId="{5B8F8997-E81F-4D75-9C75-E16B59BD0B44}" type="pres">
      <dgm:prSet presAssocID="{4245052C-B129-4C3B-9D78-D7A67D13B51E}" presName="tx1" presStyleLbl="revTx" presStyleIdx="0" presStyleCnt="3"/>
      <dgm:spPr/>
    </dgm:pt>
    <dgm:pt modelId="{B698B350-AD7D-4343-A356-68514E198B11}" type="pres">
      <dgm:prSet presAssocID="{4245052C-B129-4C3B-9D78-D7A67D13B51E}" presName="vert1" presStyleCnt="0"/>
      <dgm:spPr/>
    </dgm:pt>
    <dgm:pt modelId="{BB2A8F97-CFBA-4846-AD2A-7D408426857B}" type="pres">
      <dgm:prSet presAssocID="{9F534F64-143E-4800-9993-D5BF975A25D8}" presName="thickLine" presStyleLbl="alignNode1" presStyleIdx="1" presStyleCnt="3"/>
      <dgm:spPr/>
    </dgm:pt>
    <dgm:pt modelId="{CA49C44F-AA98-4A45-980B-721733180C47}" type="pres">
      <dgm:prSet presAssocID="{9F534F64-143E-4800-9993-D5BF975A25D8}" presName="horz1" presStyleCnt="0"/>
      <dgm:spPr/>
    </dgm:pt>
    <dgm:pt modelId="{171E3422-05F7-4F82-B942-C569315A4A32}" type="pres">
      <dgm:prSet presAssocID="{9F534F64-143E-4800-9993-D5BF975A25D8}" presName="tx1" presStyleLbl="revTx" presStyleIdx="1" presStyleCnt="3"/>
      <dgm:spPr/>
    </dgm:pt>
    <dgm:pt modelId="{65309AB5-61BA-4D8D-AA7A-3AB2901D7A39}" type="pres">
      <dgm:prSet presAssocID="{9F534F64-143E-4800-9993-D5BF975A25D8}" presName="vert1" presStyleCnt="0"/>
      <dgm:spPr/>
    </dgm:pt>
    <dgm:pt modelId="{2F5F9267-0215-48C2-9208-6C019F3659D1}" type="pres">
      <dgm:prSet presAssocID="{DF4F0F90-99A7-4BB5-AB74-04AAB87493B3}" presName="thickLine" presStyleLbl="alignNode1" presStyleIdx="2" presStyleCnt="3"/>
      <dgm:spPr/>
    </dgm:pt>
    <dgm:pt modelId="{860FB24B-D91A-4686-8A26-7042BCDA7A18}" type="pres">
      <dgm:prSet presAssocID="{DF4F0F90-99A7-4BB5-AB74-04AAB87493B3}" presName="horz1" presStyleCnt="0"/>
      <dgm:spPr/>
    </dgm:pt>
    <dgm:pt modelId="{A9188901-C099-4226-9537-32DEB50BEE00}" type="pres">
      <dgm:prSet presAssocID="{DF4F0F90-99A7-4BB5-AB74-04AAB87493B3}" presName="tx1" presStyleLbl="revTx" presStyleIdx="2" presStyleCnt="3"/>
      <dgm:spPr/>
    </dgm:pt>
    <dgm:pt modelId="{09E12C0C-C80E-4C1E-9814-BF68F8C27917}" type="pres">
      <dgm:prSet presAssocID="{DF4F0F90-99A7-4BB5-AB74-04AAB87493B3}" presName="vert1" presStyleCnt="0"/>
      <dgm:spPr/>
    </dgm:pt>
  </dgm:ptLst>
  <dgm:cxnLst>
    <dgm:cxn modelId="{BEF42B03-F769-49B1-9F11-0F4272EEB86E}" srcId="{A3AA58B1-EF3C-41C7-90CA-5876BDCD29E9}" destId="{9F534F64-143E-4800-9993-D5BF975A25D8}" srcOrd="1" destOrd="0" parTransId="{CF0373BB-D4B1-4CED-A249-C8E0B22E65C2}" sibTransId="{7AE35394-1750-4139-B9D5-CBFD2F7312E8}"/>
    <dgm:cxn modelId="{46AE7A1C-3D55-4A0E-B4BB-0ADAB6C81655}" type="presOf" srcId="{A3AA58B1-EF3C-41C7-90CA-5876BDCD29E9}" destId="{2BE71DB8-8D41-4F38-B797-97D4AA16A342}" srcOrd="0" destOrd="0" presId="urn:microsoft.com/office/officeart/2008/layout/LinedList"/>
    <dgm:cxn modelId="{5487BE3F-7E07-44BD-B05C-C614B3E04618}" type="presOf" srcId="{9F534F64-143E-4800-9993-D5BF975A25D8}" destId="{171E3422-05F7-4F82-B942-C569315A4A32}" srcOrd="0" destOrd="0" presId="urn:microsoft.com/office/officeart/2008/layout/LinedList"/>
    <dgm:cxn modelId="{1AF91040-27CE-4E1B-8D02-15874EA167D9}" srcId="{A3AA58B1-EF3C-41C7-90CA-5876BDCD29E9}" destId="{4245052C-B129-4C3B-9D78-D7A67D13B51E}" srcOrd="0" destOrd="0" parTransId="{EEC77AA7-41CE-408A-8D94-97E9EB590B91}" sibTransId="{8B91E2DB-879A-4707-9F62-C1FDC1DD8BCD}"/>
    <dgm:cxn modelId="{946FA28E-9A63-4C68-8B2A-648F1AE931EC}" srcId="{A3AA58B1-EF3C-41C7-90CA-5876BDCD29E9}" destId="{DF4F0F90-99A7-4BB5-AB74-04AAB87493B3}" srcOrd="2" destOrd="0" parTransId="{1BFE785D-96D7-43F6-AAA3-51F6D5C16D04}" sibTransId="{FAF6E9DC-5841-4DCB-8199-11A7A079277B}"/>
    <dgm:cxn modelId="{C9A5329B-5FD7-4CB7-A801-6153523CFFE7}" type="presOf" srcId="{4245052C-B129-4C3B-9D78-D7A67D13B51E}" destId="{5B8F8997-E81F-4D75-9C75-E16B59BD0B44}" srcOrd="0" destOrd="0" presId="urn:microsoft.com/office/officeart/2008/layout/LinedList"/>
    <dgm:cxn modelId="{F4A42FED-839D-463B-8173-4A47F6035E58}" type="presOf" srcId="{DF4F0F90-99A7-4BB5-AB74-04AAB87493B3}" destId="{A9188901-C099-4226-9537-32DEB50BEE00}" srcOrd="0" destOrd="0" presId="urn:microsoft.com/office/officeart/2008/layout/LinedList"/>
    <dgm:cxn modelId="{165D8EE7-1970-4226-A800-126C7F823E3A}" type="presParOf" srcId="{2BE71DB8-8D41-4F38-B797-97D4AA16A342}" destId="{67F528C2-FF84-4E15-9340-9B4A3A0F7EA2}" srcOrd="0" destOrd="0" presId="urn:microsoft.com/office/officeart/2008/layout/LinedList"/>
    <dgm:cxn modelId="{F66A7D80-6E9B-40AD-A87A-7741A5D61FD7}" type="presParOf" srcId="{2BE71DB8-8D41-4F38-B797-97D4AA16A342}" destId="{44B5AB05-4B8F-4D3C-81D4-9935A4342917}" srcOrd="1" destOrd="0" presId="urn:microsoft.com/office/officeart/2008/layout/LinedList"/>
    <dgm:cxn modelId="{79330ED3-CA06-4CF9-AA19-1C869B3BB441}" type="presParOf" srcId="{44B5AB05-4B8F-4D3C-81D4-9935A4342917}" destId="{5B8F8997-E81F-4D75-9C75-E16B59BD0B44}" srcOrd="0" destOrd="0" presId="urn:microsoft.com/office/officeart/2008/layout/LinedList"/>
    <dgm:cxn modelId="{27FAD9CC-9E0C-4C5F-8CEA-FA26BED95A2E}" type="presParOf" srcId="{44B5AB05-4B8F-4D3C-81D4-9935A4342917}" destId="{B698B350-AD7D-4343-A356-68514E198B11}" srcOrd="1" destOrd="0" presId="urn:microsoft.com/office/officeart/2008/layout/LinedList"/>
    <dgm:cxn modelId="{D947FCA3-EA97-4ABE-BD84-5ED3D23C186E}" type="presParOf" srcId="{2BE71DB8-8D41-4F38-B797-97D4AA16A342}" destId="{BB2A8F97-CFBA-4846-AD2A-7D408426857B}" srcOrd="2" destOrd="0" presId="urn:microsoft.com/office/officeart/2008/layout/LinedList"/>
    <dgm:cxn modelId="{DE409E1C-ADC4-4145-8A70-BACC90D23345}" type="presParOf" srcId="{2BE71DB8-8D41-4F38-B797-97D4AA16A342}" destId="{CA49C44F-AA98-4A45-980B-721733180C47}" srcOrd="3" destOrd="0" presId="urn:microsoft.com/office/officeart/2008/layout/LinedList"/>
    <dgm:cxn modelId="{48F02C92-B61B-4272-9818-F905CEAEB31E}" type="presParOf" srcId="{CA49C44F-AA98-4A45-980B-721733180C47}" destId="{171E3422-05F7-4F82-B942-C569315A4A32}" srcOrd="0" destOrd="0" presId="urn:microsoft.com/office/officeart/2008/layout/LinedList"/>
    <dgm:cxn modelId="{BFBFFEC1-E678-4EB4-8AC1-E3E17AFE9586}" type="presParOf" srcId="{CA49C44F-AA98-4A45-980B-721733180C47}" destId="{65309AB5-61BA-4D8D-AA7A-3AB2901D7A39}" srcOrd="1" destOrd="0" presId="urn:microsoft.com/office/officeart/2008/layout/LinedList"/>
    <dgm:cxn modelId="{69669D5C-158B-4797-920C-36EFB580BD72}" type="presParOf" srcId="{2BE71DB8-8D41-4F38-B797-97D4AA16A342}" destId="{2F5F9267-0215-48C2-9208-6C019F3659D1}" srcOrd="4" destOrd="0" presId="urn:microsoft.com/office/officeart/2008/layout/LinedList"/>
    <dgm:cxn modelId="{D3108FF4-AFBD-4793-AEF7-94550FE0FF3E}" type="presParOf" srcId="{2BE71DB8-8D41-4F38-B797-97D4AA16A342}" destId="{860FB24B-D91A-4686-8A26-7042BCDA7A18}" srcOrd="5" destOrd="0" presId="urn:microsoft.com/office/officeart/2008/layout/LinedList"/>
    <dgm:cxn modelId="{F0984601-6F27-4FB0-A204-75514433B83F}" type="presParOf" srcId="{860FB24B-D91A-4686-8A26-7042BCDA7A18}" destId="{A9188901-C099-4226-9537-32DEB50BEE00}" srcOrd="0" destOrd="0" presId="urn:microsoft.com/office/officeart/2008/layout/LinedList"/>
    <dgm:cxn modelId="{7C6D3BB4-1A85-4FE4-8D6C-E895626D6DAC}" type="presParOf" srcId="{860FB24B-D91A-4686-8A26-7042BCDA7A18}" destId="{09E12C0C-C80E-4C1E-9814-BF68F8C2791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528C2-FF84-4E15-9340-9B4A3A0F7EA2}">
      <dsp:nvSpPr>
        <dsp:cNvPr id="0" name=""/>
        <dsp:cNvSpPr/>
      </dsp:nvSpPr>
      <dsp:spPr>
        <a:xfrm>
          <a:off x="0" y="2560"/>
          <a:ext cx="658926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8F8997-E81F-4D75-9C75-E16B59BD0B44}">
      <dsp:nvSpPr>
        <dsp:cNvPr id="0" name=""/>
        <dsp:cNvSpPr/>
      </dsp:nvSpPr>
      <dsp:spPr>
        <a:xfrm>
          <a:off x="0" y="2560"/>
          <a:ext cx="6589260" cy="174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Scatter Plot &amp; Correlations</a:t>
          </a:r>
        </a:p>
      </dsp:txBody>
      <dsp:txXfrm>
        <a:off x="0" y="2560"/>
        <a:ext cx="6589260" cy="1746290"/>
      </dsp:txXfrm>
    </dsp:sp>
    <dsp:sp modelId="{BB2A8F97-CFBA-4846-AD2A-7D408426857B}">
      <dsp:nvSpPr>
        <dsp:cNvPr id="0" name=""/>
        <dsp:cNvSpPr/>
      </dsp:nvSpPr>
      <dsp:spPr>
        <a:xfrm>
          <a:off x="0" y="1748851"/>
          <a:ext cx="658926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1E3422-05F7-4F82-B942-C569315A4A32}">
      <dsp:nvSpPr>
        <dsp:cNvPr id="0" name=""/>
        <dsp:cNvSpPr/>
      </dsp:nvSpPr>
      <dsp:spPr>
        <a:xfrm>
          <a:off x="0" y="1748851"/>
          <a:ext cx="6589260" cy="174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Key Ideas for Correlation</a:t>
          </a:r>
        </a:p>
      </dsp:txBody>
      <dsp:txXfrm>
        <a:off x="0" y="1748851"/>
        <a:ext cx="6589260" cy="1746290"/>
      </dsp:txXfrm>
    </dsp:sp>
    <dsp:sp modelId="{2F5F9267-0215-48C2-9208-6C019F3659D1}">
      <dsp:nvSpPr>
        <dsp:cNvPr id="0" name=""/>
        <dsp:cNvSpPr/>
      </dsp:nvSpPr>
      <dsp:spPr>
        <a:xfrm>
          <a:off x="0" y="3495141"/>
          <a:ext cx="6589260"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9188901-C099-4226-9537-32DEB50BEE00}">
      <dsp:nvSpPr>
        <dsp:cNvPr id="0" name=""/>
        <dsp:cNvSpPr/>
      </dsp:nvSpPr>
      <dsp:spPr>
        <a:xfrm>
          <a:off x="0" y="3495141"/>
          <a:ext cx="6589260" cy="1746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Correlation Matrix</a:t>
          </a:r>
        </a:p>
      </dsp:txBody>
      <dsp:txXfrm>
        <a:off x="0" y="3495141"/>
        <a:ext cx="6589260" cy="174629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557B53-EEA5-4C93-8F7E-81923085BEF9}" type="datetimeFigureOut">
              <a:rPr lang="en-GB" smtClean="0"/>
              <a:t>05/05/2025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10D9BD-DA4B-49ED-B10F-9CFAE90D194E}" type="slidenum">
              <a:rPr lang="en-GB" smtClean="0"/>
              <a:t>‹#›</a:t>
            </a:fld>
            <a:endParaRPr lang="en-GB"/>
          </a:p>
        </p:txBody>
      </p:sp>
    </p:spTree>
    <p:extLst>
      <p:ext uri="{BB962C8B-B14F-4D97-AF65-F5344CB8AC3E}">
        <p14:creationId xmlns:p14="http://schemas.microsoft.com/office/powerpoint/2010/main" val="277516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660584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144826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2980500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1FEE51-EDCB-4BA1-B2B1-7D94AB1EBB26}"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895720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1FEE51-EDCB-4BA1-B2B1-7D94AB1EBB26}"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847148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1FEE51-EDCB-4BA1-B2B1-7D94AB1EBB26}"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408354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1FEE51-EDCB-4BA1-B2B1-7D94AB1EBB26}"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116618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1FEE51-EDCB-4BA1-B2B1-7D94AB1EBB26}"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696476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1FEE51-EDCB-4BA1-B2B1-7D94AB1EBB26}"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989321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1FEE51-EDCB-4BA1-B2B1-7D94AB1EBB26}"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3703512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1FEE51-EDCB-4BA1-B2B1-7D94AB1EBB26}"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DE495E-94FB-42B7-8D59-9F51DED18AA4}" type="slidenum">
              <a:rPr lang="en-GB" smtClean="0"/>
              <a:t>‹#›</a:t>
            </a:fld>
            <a:endParaRPr lang="en-GB"/>
          </a:p>
        </p:txBody>
      </p:sp>
    </p:spTree>
    <p:extLst>
      <p:ext uri="{BB962C8B-B14F-4D97-AF65-F5344CB8AC3E}">
        <p14:creationId xmlns:p14="http://schemas.microsoft.com/office/powerpoint/2010/main" val="1036138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1FEE51-EDCB-4BA1-B2B1-7D94AB1EBB26}" type="datetimeFigureOut">
              <a:rPr lang="en-GB" smtClean="0"/>
              <a:t>05/05/2025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DE495E-94FB-42B7-8D59-9F51DED18AA4}" type="slidenum">
              <a:rPr lang="en-GB" smtClean="0"/>
              <a:t>‹#›</a:t>
            </a:fld>
            <a:endParaRPr lang="en-GB"/>
          </a:p>
        </p:txBody>
      </p:sp>
    </p:spTree>
    <p:extLst>
      <p:ext uri="{BB962C8B-B14F-4D97-AF65-F5344CB8AC3E}">
        <p14:creationId xmlns:p14="http://schemas.microsoft.com/office/powerpoint/2010/main" val="67130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12" name="Rectangle 111">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4" name="Rectangle 113">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6" name="Rectangle 115">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8F7D63-FEB9-8AC1-DCD3-6B8F852E68C5}"/>
              </a:ext>
            </a:extLst>
          </p:cNvPr>
          <p:cNvSpPr>
            <a:spLocks noGrp="1"/>
          </p:cNvSpPr>
          <p:nvPr>
            <p:ph type="ctrTitle"/>
          </p:nvPr>
        </p:nvSpPr>
        <p:spPr>
          <a:xfrm>
            <a:off x="504967" y="675564"/>
            <a:ext cx="3609833" cy="5204085"/>
          </a:xfrm>
        </p:spPr>
        <p:txBody>
          <a:bodyPr vert="horz" lIns="91440" tIns="45720" rIns="91440" bIns="45720" rtlCol="0" anchor="ctr">
            <a:normAutofit/>
          </a:bodyPr>
          <a:lstStyle/>
          <a:p>
            <a:pPr algn="l"/>
            <a:r>
              <a:rPr lang="en-US" sz="4400" kern="1200">
                <a:solidFill>
                  <a:schemeClr val="tx1"/>
                </a:solidFill>
                <a:latin typeface="+mj-lt"/>
                <a:ea typeface="+mj-ea"/>
                <a:cs typeface="+mj-cs"/>
              </a:rPr>
              <a:t>Plots</a:t>
            </a:r>
          </a:p>
        </p:txBody>
      </p:sp>
      <p:cxnSp>
        <p:nvCxnSpPr>
          <p:cNvPr id="120" name="Straight Connector 119">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88" name="TextBox 5">
            <a:extLst>
              <a:ext uri="{FF2B5EF4-FFF2-40B4-BE49-F238E27FC236}">
                <a16:creationId xmlns:a16="http://schemas.microsoft.com/office/drawing/2014/main" id="{3FEA7E21-3BE8-03A0-D9FD-E36BE5168C2F}"/>
              </a:ext>
            </a:extLst>
          </p:cNvPr>
          <p:cNvGraphicFramePr/>
          <p:nvPr>
            <p:extLst>
              <p:ext uri="{D42A27DB-BD31-4B8C-83A1-F6EECF244321}">
                <p14:modId xmlns:p14="http://schemas.microsoft.com/office/powerpoint/2010/main" val="1237857420"/>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43707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6" name="Rectangle 1045">
            <a:extLst>
              <a:ext uri="{FF2B5EF4-FFF2-40B4-BE49-F238E27FC236}">
                <a16:creationId xmlns:a16="http://schemas.microsoft.com/office/drawing/2014/main" id="{594D6AA1-A0E1-45F9-8E25-BAB8092293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D421308-3811-6A46-D3EB-A000CBF85DA4}"/>
              </a:ext>
            </a:extLst>
          </p:cNvPr>
          <p:cNvSpPr>
            <a:spLocks noGrp="1"/>
          </p:cNvSpPr>
          <p:nvPr>
            <p:ph type="title"/>
          </p:nvPr>
        </p:nvSpPr>
        <p:spPr>
          <a:xfrm>
            <a:off x="838199" y="557189"/>
            <a:ext cx="10515599" cy="1296287"/>
          </a:xfrm>
        </p:spPr>
        <p:txBody>
          <a:bodyPr vert="horz" lIns="91440" tIns="45720" rIns="91440" bIns="45720" rtlCol="0" anchor="b">
            <a:normAutofit/>
          </a:bodyPr>
          <a:lstStyle/>
          <a:p>
            <a:pPr algn="ctr"/>
            <a:r>
              <a:rPr lang="en-US" sz="5200" kern="1200" dirty="0">
                <a:solidFill>
                  <a:schemeClr val="tx1"/>
                </a:solidFill>
                <a:latin typeface="+mj-lt"/>
                <a:ea typeface="+mj-ea"/>
                <a:cs typeface="+mj-cs"/>
              </a:rPr>
              <a:t>Scatterplot &amp; Correlation</a:t>
            </a:r>
          </a:p>
        </p:txBody>
      </p:sp>
      <p:pic>
        <p:nvPicPr>
          <p:cNvPr id="1026" name="Picture 2" descr="Understanding Scatterplots: A Visual Tool for Data Analysis - Genspark">
            <a:extLst>
              <a:ext uri="{FF2B5EF4-FFF2-40B4-BE49-F238E27FC236}">
                <a16:creationId xmlns:a16="http://schemas.microsoft.com/office/drawing/2014/main" id="{EB5F622A-65C7-2851-FD23-4F08CA25DEE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6675" y="2242744"/>
            <a:ext cx="10515599" cy="304952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2C57EE-3DB4-6B6C-2D07-2F9ECE9144B8}"/>
              </a:ext>
            </a:extLst>
          </p:cNvPr>
          <p:cNvSpPr txBox="1"/>
          <p:nvPr/>
        </p:nvSpPr>
        <p:spPr>
          <a:xfrm>
            <a:off x="932330" y="5988424"/>
            <a:ext cx="6915676" cy="369332"/>
          </a:xfrm>
          <a:prstGeom prst="rect">
            <a:avLst/>
          </a:prstGeom>
          <a:noFill/>
        </p:spPr>
        <p:txBody>
          <a:bodyPr wrap="none" rtlCol="0">
            <a:spAutoFit/>
          </a:bodyPr>
          <a:lstStyle/>
          <a:p>
            <a:r>
              <a:rPr lang="en-US" dirty="0"/>
              <a:t>Correlation coefficient: Widely used </a:t>
            </a:r>
            <a:r>
              <a:rPr lang="en-GB" dirty="0"/>
              <a:t>Pearson’s correlation coefficient</a:t>
            </a:r>
          </a:p>
        </p:txBody>
      </p:sp>
    </p:spTree>
    <p:extLst>
      <p:ext uri="{BB962C8B-B14F-4D97-AF65-F5344CB8AC3E}">
        <p14:creationId xmlns:p14="http://schemas.microsoft.com/office/powerpoint/2010/main" val="2305600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C6DF92-9DCB-E27A-7450-F60D7CDEBD0E}"/>
            </a:ext>
          </a:extLst>
        </p:cNvPr>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77DDDD3-A688-8693-60BF-BE30151BDB76}"/>
              </a:ext>
            </a:extLst>
          </p:cNvPr>
          <p:cNvSpPr>
            <a:spLocks noGrp="1"/>
          </p:cNvSpPr>
          <p:nvPr>
            <p:ph type="title"/>
          </p:nvPr>
        </p:nvSpPr>
        <p:spPr>
          <a:xfrm>
            <a:off x="1137036" y="548640"/>
            <a:ext cx="9543405" cy="1188720"/>
          </a:xfrm>
        </p:spPr>
        <p:txBody>
          <a:bodyPr vert="horz" lIns="91440" tIns="45720" rIns="91440" bIns="45720" rtlCol="0" anchor="ctr">
            <a:normAutofit/>
          </a:bodyPr>
          <a:lstStyle/>
          <a:p>
            <a:r>
              <a:rPr lang="en-US" kern="1200">
                <a:solidFill>
                  <a:schemeClr val="tx1">
                    <a:lumMod val="85000"/>
                    <a:lumOff val="15000"/>
                  </a:schemeClr>
                </a:solidFill>
                <a:latin typeface="+mj-lt"/>
                <a:ea typeface="+mj-ea"/>
                <a:cs typeface="+mj-cs"/>
              </a:rPr>
              <a:t>KEY IDEAS FOR CORRELATION </a:t>
            </a:r>
          </a:p>
        </p:txBody>
      </p:sp>
      <p:sp>
        <p:nvSpPr>
          <p:cNvPr id="8" name="TextBox 7">
            <a:extLst>
              <a:ext uri="{FF2B5EF4-FFF2-40B4-BE49-F238E27FC236}">
                <a16:creationId xmlns:a16="http://schemas.microsoft.com/office/drawing/2014/main" id="{0D0C4E49-3325-5C10-0540-D78E1E645C48}"/>
              </a:ext>
            </a:extLst>
          </p:cNvPr>
          <p:cNvSpPr txBox="1"/>
          <p:nvPr/>
        </p:nvSpPr>
        <p:spPr>
          <a:xfrm>
            <a:off x="1957987" y="2431765"/>
            <a:ext cx="8276026" cy="3320031"/>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1900" dirty="0">
                <a:solidFill>
                  <a:schemeClr val="tx1">
                    <a:lumMod val="85000"/>
                    <a:lumOff val="15000"/>
                  </a:schemeClr>
                </a:solidFill>
              </a:rPr>
              <a:t>The correlation coefficient measures the extent to which two variables are associated with one another. </a:t>
            </a:r>
          </a:p>
          <a:p>
            <a:pPr marL="342900" indent="-228600" defTabSz="914400">
              <a:lnSpc>
                <a:spcPct val="90000"/>
              </a:lnSpc>
              <a:spcAft>
                <a:spcPts val="600"/>
              </a:spcAft>
              <a:buFont typeface="Arial" panose="020B0604020202020204" pitchFamily="34" charset="0"/>
              <a:buChar char="•"/>
            </a:pPr>
            <a:r>
              <a:rPr lang="en-US" sz="1900" dirty="0">
                <a:solidFill>
                  <a:schemeClr val="tx1">
                    <a:lumMod val="85000"/>
                    <a:lumOff val="15000"/>
                  </a:schemeClr>
                </a:solidFill>
              </a:rPr>
              <a:t>When high values of v1 go with high values of v2, v1 and v2 are positively associated. When high values of v1 are associated with low values of v2, v1 and v2 are negatively associated. </a:t>
            </a:r>
          </a:p>
          <a:p>
            <a:pPr marL="342900" indent="-228600" defTabSz="914400">
              <a:lnSpc>
                <a:spcPct val="90000"/>
              </a:lnSpc>
              <a:spcAft>
                <a:spcPts val="600"/>
              </a:spcAft>
              <a:buFont typeface="Arial" panose="020B0604020202020204" pitchFamily="34" charset="0"/>
              <a:buChar char="•"/>
            </a:pPr>
            <a:r>
              <a:rPr lang="en-US" sz="1900" dirty="0">
                <a:solidFill>
                  <a:schemeClr val="tx1">
                    <a:lumMod val="85000"/>
                    <a:lumOff val="15000"/>
                  </a:schemeClr>
                </a:solidFill>
              </a:rPr>
              <a:t>The correlation coefficient is a standardized metric so that it always ranges from –1 (perfect negative correlation) to +1 (perfect positive correlation). </a:t>
            </a:r>
          </a:p>
          <a:p>
            <a:pPr marL="342900" indent="-228600" defTabSz="914400">
              <a:lnSpc>
                <a:spcPct val="90000"/>
              </a:lnSpc>
              <a:spcAft>
                <a:spcPts val="600"/>
              </a:spcAft>
              <a:buFont typeface="Arial" panose="020B0604020202020204" pitchFamily="34" charset="0"/>
              <a:buChar char="•"/>
            </a:pPr>
            <a:r>
              <a:rPr lang="en-US" sz="1900" dirty="0">
                <a:solidFill>
                  <a:schemeClr val="tx1">
                    <a:lumMod val="85000"/>
                    <a:lumOff val="15000"/>
                  </a:schemeClr>
                </a:solidFill>
              </a:rPr>
              <a:t>A correlation coefficient of 0 indicates no correlation, but be aware that random arrangements of data will produce both positive and negative values for the correlation coefficient just by chance.</a:t>
            </a:r>
          </a:p>
        </p:txBody>
      </p:sp>
      <p:sp>
        <p:nvSpPr>
          <p:cNvPr id="50" name="Freeform: Shape 49">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43317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07FBBC-34D5-8297-DC22-43CC9E970C69}"/>
            </a:ext>
          </a:extLst>
        </p:cNvPr>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Freeform: Shape 205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A476B-FF42-DE50-34BB-E91ECE8F695F}"/>
              </a:ext>
            </a:extLst>
          </p:cNvPr>
          <p:cNvSpPr>
            <a:spLocks noGrp="1"/>
          </p:cNvSpPr>
          <p:nvPr>
            <p:ph type="title"/>
          </p:nvPr>
        </p:nvSpPr>
        <p:spPr>
          <a:xfrm>
            <a:off x="828675" y="494414"/>
            <a:ext cx="10534650" cy="817403"/>
          </a:xfrm>
        </p:spPr>
        <p:txBody>
          <a:bodyPr vert="horz" lIns="91440" tIns="45720" rIns="91440" bIns="45720" rtlCol="0" anchor="b">
            <a:normAutofit/>
          </a:bodyPr>
          <a:lstStyle/>
          <a:p>
            <a:pPr algn="ctr"/>
            <a:r>
              <a:rPr lang="en-US" sz="3600" kern="1200">
                <a:solidFill>
                  <a:schemeClr val="tx1"/>
                </a:solidFill>
                <a:latin typeface="+mj-lt"/>
                <a:ea typeface="+mj-ea"/>
                <a:cs typeface="+mj-cs"/>
              </a:rPr>
              <a:t>CORRELATION MATRIX</a:t>
            </a:r>
          </a:p>
        </p:txBody>
      </p:sp>
      <p:sp>
        <p:nvSpPr>
          <p:cNvPr id="3" name="TextBox 2">
            <a:extLst>
              <a:ext uri="{FF2B5EF4-FFF2-40B4-BE49-F238E27FC236}">
                <a16:creationId xmlns:a16="http://schemas.microsoft.com/office/drawing/2014/main" id="{7AE2EDAF-DFF9-25D9-7079-6ADC23461525}"/>
              </a:ext>
            </a:extLst>
          </p:cNvPr>
          <p:cNvSpPr txBox="1"/>
          <p:nvPr/>
        </p:nvSpPr>
        <p:spPr>
          <a:xfrm>
            <a:off x="1882588" y="1311818"/>
            <a:ext cx="8426823" cy="397567"/>
          </a:xfrm>
          <a:prstGeom prst="rect">
            <a:avLst/>
          </a:prstGeom>
        </p:spPr>
        <p:txBody>
          <a:bodyPr vert="horz" lIns="91440" tIns="45720" rIns="91440" bIns="45720" rtlCol="0">
            <a:normAutofit/>
          </a:bodyPr>
          <a:lstStyle/>
          <a:p>
            <a:pPr algn="ctr" defTabSz="914400">
              <a:lnSpc>
                <a:spcPct val="90000"/>
              </a:lnSpc>
              <a:spcBef>
                <a:spcPts val="1000"/>
              </a:spcBef>
            </a:pPr>
            <a:r>
              <a:rPr lang="en-US" sz="1600" kern="1200">
                <a:solidFill>
                  <a:schemeClr val="tx1"/>
                </a:solidFill>
                <a:latin typeface="+mn-lt"/>
                <a:ea typeface="+mn-ea"/>
                <a:cs typeface="+mn-cs"/>
              </a:rPr>
              <a:t>A correlation matrix is a table that displays correlation coefficients between pairs of variables</a:t>
            </a:r>
          </a:p>
        </p:txBody>
      </p:sp>
      <p:pic>
        <p:nvPicPr>
          <p:cNvPr id="2050" name="Picture 2" descr="What is a correlation matrix? - mTab">
            <a:extLst>
              <a:ext uri="{FF2B5EF4-FFF2-40B4-BE49-F238E27FC236}">
                <a16:creationId xmlns:a16="http://schemas.microsoft.com/office/drawing/2014/main" id="{C3E33FBC-8C32-F183-4844-9DBB60DBDDB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214186" y="2354239"/>
            <a:ext cx="5763628" cy="39480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70954DB-4657-FB28-5046-1EB784F97B42}"/>
              </a:ext>
            </a:extLst>
          </p:cNvPr>
          <p:cNvSpPr txBox="1"/>
          <p:nvPr/>
        </p:nvSpPr>
        <p:spPr>
          <a:xfrm>
            <a:off x="549836" y="6362231"/>
            <a:ext cx="10022541" cy="369332"/>
          </a:xfrm>
          <a:prstGeom prst="rect">
            <a:avLst/>
          </a:prstGeom>
          <a:noFill/>
        </p:spPr>
        <p:txBody>
          <a:bodyPr wrap="square" rtlCol="0">
            <a:spAutoFit/>
          </a:bodyPr>
          <a:lstStyle/>
          <a:p>
            <a:r>
              <a:rPr lang="en-US"/>
              <a:t>Like the mean and standard deviation, the correlation coefficient is sensitive to outliers in the data</a:t>
            </a:r>
            <a:endParaRPr lang="en-GB" dirty="0"/>
          </a:p>
        </p:txBody>
      </p:sp>
    </p:spTree>
    <p:extLst>
      <p:ext uri="{BB962C8B-B14F-4D97-AF65-F5344CB8AC3E}">
        <p14:creationId xmlns:p14="http://schemas.microsoft.com/office/powerpoint/2010/main" val="1194348737"/>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3378</TotalTime>
  <Words>174</Words>
  <Application>Microsoft Office PowerPoint</Application>
  <PresentationFormat>Widescreen</PresentationFormat>
  <Paragraphs>14</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Cambria</vt:lpstr>
      <vt:lpstr>Office Theme</vt:lpstr>
      <vt:lpstr>Plots</vt:lpstr>
      <vt:lpstr>Scatterplot &amp; Correlation</vt:lpstr>
      <vt:lpstr>KEY IDEAS FOR CORRELATION </vt:lpstr>
      <vt:lpstr>CORRELATION 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Sanjana T</dc:creator>
  <cp:lastModifiedBy>Sanjana T</cp:lastModifiedBy>
  <cp:revision>11</cp:revision>
  <dcterms:created xsi:type="dcterms:W3CDTF">2025-03-26T21:02:03Z</dcterms:created>
  <dcterms:modified xsi:type="dcterms:W3CDTF">2025-05-05T20:05:22Z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0ba449-43c6-4cb4-ab67-7944acc9363d_Enabled">
    <vt:lpwstr>true</vt:lpwstr>
  </property>
  <property fmtid="{D5CDD505-2E9C-101B-9397-08002B2CF9AE}" pid="3" name="MSIP_Label_e30ba449-43c6-4cb4-ab67-7944acc9363d_SetDate">
    <vt:lpwstr>2025-03-26T21:07:48Z</vt:lpwstr>
  </property>
  <property fmtid="{D5CDD505-2E9C-101B-9397-08002B2CF9AE}" pid="4" name="MSIP_Label_e30ba449-43c6-4cb4-ab67-7944acc9363d_Method">
    <vt:lpwstr>Standard</vt:lpwstr>
  </property>
  <property fmtid="{D5CDD505-2E9C-101B-9397-08002B2CF9AE}" pid="5" name="MSIP_Label_e30ba449-43c6-4cb4-ab67-7944acc9363d_Name">
    <vt:lpwstr>e30ba449-43c6-4cb4-ab67-7944acc9363d</vt:lpwstr>
  </property>
  <property fmtid="{D5CDD505-2E9C-101B-9397-08002B2CF9AE}" pid="6" name="MSIP_Label_e30ba449-43c6-4cb4-ab67-7944acc9363d_SiteId">
    <vt:lpwstr>e11fd634-26b5-47f4-8b8c-908e466e9bdf</vt:lpwstr>
  </property>
  <property fmtid="{D5CDD505-2E9C-101B-9397-08002B2CF9AE}" pid="7" name="MSIP_Label_e30ba449-43c6-4cb4-ab67-7944acc9363d_ActionId">
    <vt:lpwstr>4810c3f2-74cb-4ded-9a2f-228a13a2ea41</vt:lpwstr>
  </property>
  <property fmtid="{D5CDD505-2E9C-101B-9397-08002B2CF9AE}" pid="8" name="MSIP_Label_e30ba449-43c6-4cb4-ab67-7944acc9363d_ContentBits">
    <vt:lpwstr>0</vt:lpwstr>
  </property>
  <property fmtid="{D5CDD505-2E9C-101B-9397-08002B2CF9AE}" pid="9" name="MSIP_Label_e30ba449-43c6-4cb4-ab67-7944acc9363d_Tag">
    <vt:lpwstr>10, 3, 0, 1</vt:lpwstr>
  </property>
</Properties>
</file>