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05"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nbviewer.ipython.org/github/pydata/pydata-book/blob/3rd-edition/ch08.ipynb" TargetMode="External"/><Relationship Id="rId7" Type="http://schemas.openxmlformats.org/officeDocument/2006/relationships/image" Target="../media/image7.svg"/><Relationship Id="rId2" Type="http://schemas.openxmlformats.org/officeDocument/2006/relationships/hyperlink" Target="http://nbviewer.ipython.org/github/pydata/pydata-book/blob/3rd-edition/ch07.ipynb" TargetMode="External"/><Relationship Id="rId1" Type="http://schemas.openxmlformats.org/officeDocument/2006/relationships/hyperlink" Target="http://nbviewer.ipython.org/github/pydata/pydata-book/blob/3rd-edition/ch05.ipynb"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hyperlink" Target="http://nbviewer.ipython.org/github/pydata/pydata-book/blob/3rd-edition/ch05.ipynb" TargetMode="External"/><Relationship Id="rId7" Type="http://schemas.openxmlformats.org/officeDocument/2006/relationships/image" Target="../media/image8.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hyperlink" Target="http://nbviewer.ipython.org/github/pydata/pydata-book/blob/3rd-edition/ch07.ipynb" TargetMode="External"/><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hyperlink" Target="http://nbviewer.ipython.org/github/pydata/pydata-book/blob/3rd-edition/ch08.ipynb"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B2EFC-A07A-4915-AE60-EE798FF8E61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83A3E12-AD45-4A3C-A88B-25BF4A0DE9F3}">
      <dgm:prSet/>
      <dgm:spPr/>
      <dgm:t>
        <a:bodyPr/>
        <a:lstStyle/>
        <a:p>
          <a:r>
            <a:rPr lang="en-US" b="0" i="0" u="sng">
              <a:hlinkClick xmlns:r="http://schemas.openxmlformats.org/officeDocument/2006/relationships" r:id="rId1"/>
            </a:rPr>
            <a:t>Chapter 5: Getting Started with pandas</a:t>
          </a:r>
          <a:endParaRPr lang="en-US"/>
        </a:p>
      </dgm:t>
    </dgm:pt>
    <dgm:pt modelId="{791459FC-0AC3-4884-9C19-144CCDF13185}" type="parTrans" cxnId="{9F89BD29-31AD-4096-82AD-A1519C9BEDC8}">
      <dgm:prSet/>
      <dgm:spPr/>
      <dgm:t>
        <a:bodyPr/>
        <a:lstStyle/>
        <a:p>
          <a:endParaRPr lang="en-US"/>
        </a:p>
      </dgm:t>
    </dgm:pt>
    <dgm:pt modelId="{ACAB0554-EF0B-4ED9-8E25-9F12B11DD195}" type="sibTrans" cxnId="{9F89BD29-31AD-4096-82AD-A1519C9BEDC8}">
      <dgm:prSet/>
      <dgm:spPr/>
      <dgm:t>
        <a:bodyPr/>
        <a:lstStyle/>
        <a:p>
          <a:endParaRPr lang="en-US"/>
        </a:p>
      </dgm:t>
    </dgm:pt>
    <dgm:pt modelId="{E75F3628-488D-4A43-B19F-C97DDDE00387}">
      <dgm:prSet/>
      <dgm:spPr/>
      <dgm:t>
        <a:bodyPr/>
        <a:lstStyle/>
        <a:p>
          <a:r>
            <a:rPr lang="en-US" b="0" i="0" u="sng">
              <a:hlinkClick xmlns:r="http://schemas.openxmlformats.org/officeDocument/2006/relationships" r:id="rId2"/>
            </a:rPr>
            <a:t>Chapter 7: Data Cleaning and Preparation</a:t>
          </a:r>
          <a:endParaRPr lang="en-US"/>
        </a:p>
      </dgm:t>
    </dgm:pt>
    <dgm:pt modelId="{ADEE1131-6CAF-4F39-8154-316FFE69A031}" type="parTrans" cxnId="{30FD14E6-F968-401C-AA80-4F1DCF485156}">
      <dgm:prSet/>
      <dgm:spPr/>
      <dgm:t>
        <a:bodyPr/>
        <a:lstStyle/>
        <a:p>
          <a:endParaRPr lang="en-US"/>
        </a:p>
      </dgm:t>
    </dgm:pt>
    <dgm:pt modelId="{D218EB1A-105A-4184-ACEB-5363B406E604}" type="sibTrans" cxnId="{30FD14E6-F968-401C-AA80-4F1DCF485156}">
      <dgm:prSet/>
      <dgm:spPr/>
      <dgm:t>
        <a:bodyPr/>
        <a:lstStyle/>
        <a:p>
          <a:endParaRPr lang="en-US"/>
        </a:p>
      </dgm:t>
    </dgm:pt>
    <dgm:pt modelId="{334CCDAF-38BF-488C-BEB0-0DE691251ACA}">
      <dgm:prSet/>
      <dgm:spPr/>
      <dgm:t>
        <a:bodyPr/>
        <a:lstStyle/>
        <a:p>
          <a:r>
            <a:rPr lang="en-US" b="0" i="0" u="sng">
              <a:hlinkClick xmlns:r="http://schemas.openxmlformats.org/officeDocument/2006/relationships" r:id="rId3"/>
            </a:rPr>
            <a:t>Chapter 8: Data Wrangling: Join, Combine, and Reshape</a:t>
          </a:r>
          <a:endParaRPr lang="en-US"/>
        </a:p>
      </dgm:t>
    </dgm:pt>
    <dgm:pt modelId="{81D334F1-3C5D-41EE-BBEA-80792EBB262F}" type="parTrans" cxnId="{C2AFBCD1-3EAA-41AF-A25E-3748B5A33F7C}">
      <dgm:prSet/>
      <dgm:spPr/>
      <dgm:t>
        <a:bodyPr/>
        <a:lstStyle/>
        <a:p>
          <a:endParaRPr lang="en-US"/>
        </a:p>
      </dgm:t>
    </dgm:pt>
    <dgm:pt modelId="{86BE9D7B-43BF-443B-918D-A92CDBEC30A1}" type="sibTrans" cxnId="{C2AFBCD1-3EAA-41AF-A25E-3748B5A33F7C}">
      <dgm:prSet/>
      <dgm:spPr/>
      <dgm:t>
        <a:bodyPr/>
        <a:lstStyle/>
        <a:p>
          <a:endParaRPr lang="en-US"/>
        </a:p>
      </dgm:t>
    </dgm:pt>
    <dgm:pt modelId="{46038EA0-BE0E-4250-B098-511CBC659CC5}" type="pres">
      <dgm:prSet presAssocID="{8E2B2EFC-A07A-4915-AE60-EE798FF8E611}" presName="root" presStyleCnt="0">
        <dgm:presLayoutVars>
          <dgm:dir/>
          <dgm:resizeHandles val="exact"/>
        </dgm:presLayoutVars>
      </dgm:prSet>
      <dgm:spPr/>
    </dgm:pt>
    <dgm:pt modelId="{D3A0816D-6358-49AB-B4A5-D964B164EB0A}" type="pres">
      <dgm:prSet presAssocID="{B83A3E12-AD45-4A3C-A88B-25BF4A0DE9F3}" presName="compNode" presStyleCnt="0"/>
      <dgm:spPr/>
    </dgm:pt>
    <dgm:pt modelId="{81EBC1AD-6E68-4914-88DF-6BB78E8730CE}" type="pres">
      <dgm:prSet presAssocID="{B83A3E12-AD45-4A3C-A88B-25BF4A0DE9F3}" presName="bgRect" presStyleLbl="bgShp" presStyleIdx="0" presStyleCnt="3"/>
      <dgm:spPr/>
    </dgm:pt>
    <dgm:pt modelId="{FAB08F3A-A19B-40A9-B6F4-6F64EB922E81}" type="pres">
      <dgm:prSet presAssocID="{B83A3E12-AD45-4A3C-A88B-25BF4A0DE9F3}"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anda"/>
        </a:ext>
      </dgm:extLst>
    </dgm:pt>
    <dgm:pt modelId="{7CB98D37-3E37-44A8-8AD7-A7C755E2BE09}" type="pres">
      <dgm:prSet presAssocID="{B83A3E12-AD45-4A3C-A88B-25BF4A0DE9F3}" presName="spaceRect" presStyleCnt="0"/>
      <dgm:spPr/>
    </dgm:pt>
    <dgm:pt modelId="{2FE04154-B511-4493-B9B4-C60F1F9F8679}" type="pres">
      <dgm:prSet presAssocID="{B83A3E12-AD45-4A3C-A88B-25BF4A0DE9F3}" presName="parTx" presStyleLbl="revTx" presStyleIdx="0" presStyleCnt="3">
        <dgm:presLayoutVars>
          <dgm:chMax val="0"/>
          <dgm:chPref val="0"/>
        </dgm:presLayoutVars>
      </dgm:prSet>
      <dgm:spPr/>
    </dgm:pt>
    <dgm:pt modelId="{227AB2BB-B944-4ED1-BE86-8224EB6CFFBE}" type="pres">
      <dgm:prSet presAssocID="{ACAB0554-EF0B-4ED9-8E25-9F12B11DD195}" presName="sibTrans" presStyleCnt="0"/>
      <dgm:spPr/>
    </dgm:pt>
    <dgm:pt modelId="{E8ED67F2-FCB1-4A21-86DE-11CEC85F31BF}" type="pres">
      <dgm:prSet presAssocID="{E75F3628-488D-4A43-B19F-C97DDDE00387}" presName="compNode" presStyleCnt="0"/>
      <dgm:spPr/>
    </dgm:pt>
    <dgm:pt modelId="{3B00EF6E-DA7A-45B6-A690-2A48F67D99D4}" type="pres">
      <dgm:prSet presAssocID="{E75F3628-488D-4A43-B19F-C97DDDE00387}" presName="bgRect" presStyleLbl="bgShp" presStyleIdx="1" presStyleCnt="3"/>
      <dgm:spPr/>
    </dgm:pt>
    <dgm:pt modelId="{9F851ADA-5F5A-42C3-AF95-D86DF8954F3D}" type="pres">
      <dgm:prSet presAssocID="{E75F3628-488D-4A43-B19F-C97DDDE00387}"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op and bucket"/>
        </a:ext>
      </dgm:extLst>
    </dgm:pt>
    <dgm:pt modelId="{80CA273E-5D12-492C-9B9B-1B1B2649E945}" type="pres">
      <dgm:prSet presAssocID="{E75F3628-488D-4A43-B19F-C97DDDE00387}" presName="spaceRect" presStyleCnt="0"/>
      <dgm:spPr/>
    </dgm:pt>
    <dgm:pt modelId="{F621A208-A902-47A8-84B7-309FC5E9E540}" type="pres">
      <dgm:prSet presAssocID="{E75F3628-488D-4A43-B19F-C97DDDE00387}" presName="parTx" presStyleLbl="revTx" presStyleIdx="1" presStyleCnt="3">
        <dgm:presLayoutVars>
          <dgm:chMax val="0"/>
          <dgm:chPref val="0"/>
        </dgm:presLayoutVars>
      </dgm:prSet>
      <dgm:spPr/>
    </dgm:pt>
    <dgm:pt modelId="{F5A86CCE-74E1-444C-B790-77551E34D44D}" type="pres">
      <dgm:prSet presAssocID="{D218EB1A-105A-4184-ACEB-5363B406E604}" presName="sibTrans" presStyleCnt="0"/>
      <dgm:spPr/>
    </dgm:pt>
    <dgm:pt modelId="{AE5BEF7A-3FD8-407B-AAE4-512F0986BCA9}" type="pres">
      <dgm:prSet presAssocID="{334CCDAF-38BF-488C-BEB0-0DE691251ACA}" presName="compNode" presStyleCnt="0"/>
      <dgm:spPr/>
    </dgm:pt>
    <dgm:pt modelId="{F47E09AB-C4BC-4629-B40F-1D0930F0B356}" type="pres">
      <dgm:prSet presAssocID="{334CCDAF-38BF-488C-BEB0-0DE691251ACA}" presName="bgRect" presStyleLbl="bgShp" presStyleIdx="2" presStyleCnt="3"/>
      <dgm:spPr/>
    </dgm:pt>
    <dgm:pt modelId="{925B413B-8E37-485F-A6A6-2337D5FBE7A2}" type="pres">
      <dgm:prSet presAssocID="{334CCDAF-38BF-488C-BEB0-0DE691251ACA}"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oard Room"/>
        </a:ext>
      </dgm:extLst>
    </dgm:pt>
    <dgm:pt modelId="{8853B30A-DD65-42E7-BD64-9C7D0E6E270B}" type="pres">
      <dgm:prSet presAssocID="{334CCDAF-38BF-488C-BEB0-0DE691251ACA}" presName="spaceRect" presStyleCnt="0"/>
      <dgm:spPr/>
    </dgm:pt>
    <dgm:pt modelId="{5F2B8AC5-AFC1-4C93-9ED7-395CAD607D0A}" type="pres">
      <dgm:prSet presAssocID="{334CCDAF-38BF-488C-BEB0-0DE691251ACA}" presName="parTx" presStyleLbl="revTx" presStyleIdx="2" presStyleCnt="3">
        <dgm:presLayoutVars>
          <dgm:chMax val="0"/>
          <dgm:chPref val="0"/>
        </dgm:presLayoutVars>
      </dgm:prSet>
      <dgm:spPr/>
    </dgm:pt>
  </dgm:ptLst>
  <dgm:cxnLst>
    <dgm:cxn modelId="{9F89BD29-31AD-4096-82AD-A1519C9BEDC8}" srcId="{8E2B2EFC-A07A-4915-AE60-EE798FF8E611}" destId="{B83A3E12-AD45-4A3C-A88B-25BF4A0DE9F3}" srcOrd="0" destOrd="0" parTransId="{791459FC-0AC3-4884-9C19-144CCDF13185}" sibTransId="{ACAB0554-EF0B-4ED9-8E25-9F12B11DD195}"/>
    <dgm:cxn modelId="{F2CB6B78-02D1-4321-9F01-42DCC7A4B62F}" type="presOf" srcId="{8E2B2EFC-A07A-4915-AE60-EE798FF8E611}" destId="{46038EA0-BE0E-4250-B098-511CBC659CC5}" srcOrd="0" destOrd="0" presId="urn:microsoft.com/office/officeart/2018/2/layout/IconVerticalSolidList"/>
    <dgm:cxn modelId="{BC73D4CE-9298-4B96-A2A5-CD12594B9025}" type="presOf" srcId="{B83A3E12-AD45-4A3C-A88B-25BF4A0DE9F3}" destId="{2FE04154-B511-4493-B9B4-C60F1F9F8679}" srcOrd="0" destOrd="0" presId="urn:microsoft.com/office/officeart/2018/2/layout/IconVerticalSolidList"/>
    <dgm:cxn modelId="{C2AFBCD1-3EAA-41AF-A25E-3748B5A33F7C}" srcId="{8E2B2EFC-A07A-4915-AE60-EE798FF8E611}" destId="{334CCDAF-38BF-488C-BEB0-0DE691251ACA}" srcOrd="2" destOrd="0" parTransId="{81D334F1-3C5D-41EE-BBEA-80792EBB262F}" sibTransId="{86BE9D7B-43BF-443B-918D-A92CDBEC30A1}"/>
    <dgm:cxn modelId="{30FD14E6-F968-401C-AA80-4F1DCF485156}" srcId="{8E2B2EFC-A07A-4915-AE60-EE798FF8E611}" destId="{E75F3628-488D-4A43-B19F-C97DDDE00387}" srcOrd="1" destOrd="0" parTransId="{ADEE1131-6CAF-4F39-8154-316FFE69A031}" sibTransId="{D218EB1A-105A-4184-ACEB-5363B406E604}"/>
    <dgm:cxn modelId="{BAA25BEE-88DD-4160-ABE7-B6E187365E72}" type="presOf" srcId="{E75F3628-488D-4A43-B19F-C97DDDE00387}" destId="{F621A208-A902-47A8-84B7-309FC5E9E540}" srcOrd="0" destOrd="0" presId="urn:microsoft.com/office/officeart/2018/2/layout/IconVerticalSolidList"/>
    <dgm:cxn modelId="{6F11EEF2-E061-49A8-82E8-9D57CF675C91}" type="presOf" srcId="{334CCDAF-38BF-488C-BEB0-0DE691251ACA}" destId="{5F2B8AC5-AFC1-4C93-9ED7-395CAD607D0A}" srcOrd="0" destOrd="0" presId="urn:microsoft.com/office/officeart/2018/2/layout/IconVerticalSolidList"/>
    <dgm:cxn modelId="{AEBD983E-5F8D-4BF1-90C5-6F08B07B3C5D}" type="presParOf" srcId="{46038EA0-BE0E-4250-B098-511CBC659CC5}" destId="{D3A0816D-6358-49AB-B4A5-D964B164EB0A}" srcOrd="0" destOrd="0" presId="urn:microsoft.com/office/officeart/2018/2/layout/IconVerticalSolidList"/>
    <dgm:cxn modelId="{6F0A35DF-E835-4B63-9D6C-7A8C3BE2AF3A}" type="presParOf" srcId="{D3A0816D-6358-49AB-B4A5-D964B164EB0A}" destId="{81EBC1AD-6E68-4914-88DF-6BB78E8730CE}" srcOrd="0" destOrd="0" presId="urn:microsoft.com/office/officeart/2018/2/layout/IconVerticalSolidList"/>
    <dgm:cxn modelId="{6FC0B47B-90BE-48D7-BCA3-1EA90BCEAFDE}" type="presParOf" srcId="{D3A0816D-6358-49AB-B4A5-D964B164EB0A}" destId="{FAB08F3A-A19B-40A9-B6F4-6F64EB922E81}" srcOrd="1" destOrd="0" presId="urn:microsoft.com/office/officeart/2018/2/layout/IconVerticalSolidList"/>
    <dgm:cxn modelId="{005B8A6B-4982-4EC5-98C1-D30658BEE6DE}" type="presParOf" srcId="{D3A0816D-6358-49AB-B4A5-D964B164EB0A}" destId="{7CB98D37-3E37-44A8-8AD7-A7C755E2BE09}" srcOrd="2" destOrd="0" presId="urn:microsoft.com/office/officeart/2018/2/layout/IconVerticalSolidList"/>
    <dgm:cxn modelId="{84F62481-0CE9-4636-A17F-2EFB73ADDB5E}" type="presParOf" srcId="{D3A0816D-6358-49AB-B4A5-D964B164EB0A}" destId="{2FE04154-B511-4493-B9B4-C60F1F9F8679}" srcOrd="3" destOrd="0" presId="urn:microsoft.com/office/officeart/2018/2/layout/IconVerticalSolidList"/>
    <dgm:cxn modelId="{764D9EF4-2837-4115-90A2-5AD96BD529EE}" type="presParOf" srcId="{46038EA0-BE0E-4250-B098-511CBC659CC5}" destId="{227AB2BB-B944-4ED1-BE86-8224EB6CFFBE}" srcOrd="1" destOrd="0" presId="urn:microsoft.com/office/officeart/2018/2/layout/IconVerticalSolidList"/>
    <dgm:cxn modelId="{EAF7FFC6-0E1B-4588-8A36-BABE03F09C8B}" type="presParOf" srcId="{46038EA0-BE0E-4250-B098-511CBC659CC5}" destId="{E8ED67F2-FCB1-4A21-86DE-11CEC85F31BF}" srcOrd="2" destOrd="0" presId="urn:microsoft.com/office/officeart/2018/2/layout/IconVerticalSolidList"/>
    <dgm:cxn modelId="{0703E579-50E2-49A5-BCE9-1C434D6EF049}" type="presParOf" srcId="{E8ED67F2-FCB1-4A21-86DE-11CEC85F31BF}" destId="{3B00EF6E-DA7A-45B6-A690-2A48F67D99D4}" srcOrd="0" destOrd="0" presId="urn:microsoft.com/office/officeart/2018/2/layout/IconVerticalSolidList"/>
    <dgm:cxn modelId="{4B1A8618-70F4-4849-A733-64913E8F8C8E}" type="presParOf" srcId="{E8ED67F2-FCB1-4A21-86DE-11CEC85F31BF}" destId="{9F851ADA-5F5A-42C3-AF95-D86DF8954F3D}" srcOrd="1" destOrd="0" presId="urn:microsoft.com/office/officeart/2018/2/layout/IconVerticalSolidList"/>
    <dgm:cxn modelId="{AE19AE9C-8D27-46F6-BEED-7B97EFF879F2}" type="presParOf" srcId="{E8ED67F2-FCB1-4A21-86DE-11CEC85F31BF}" destId="{80CA273E-5D12-492C-9B9B-1B1B2649E945}" srcOrd="2" destOrd="0" presId="urn:microsoft.com/office/officeart/2018/2/layout/IconVerticalSolidList"/>
    <dgm:cxn modelId="{C70412E9-FCDC-4CC9-BF33-9362BEA46169}" type="presParOf" srcId="{E8ED67F2-FCB1-4A21-86DE-11CEC85F31BF}" destId="{F621A208-A902-47A8-84B7-309FC5E9E540}" srcOrd="3" destOrd="0" presId="urn:microsoft.com/office/officeart/2018/2/layout/IconVerticalSolidList"/>
    <dgm:cxn modelId="{D7781D20-F51B-49F3-A98D-51D0918EAC2D}" type="presParOf" srcId="{46038EA0-BE0E-4250-B098-511CBC659CC5}" destId="{F5A86CCE-74E1-444C-B790-77551E34D44D}" srcOrd="3" destOrd="0" presId="urn:microsoft.com/office/officeart/2018/2/layout/IconVerticalSolidList"/>
    <dgm:cxn modelId="{F6EAC1E1-B1E5-4178-ADEC-83850A80C357}" type="presParOf" srcId="{46038EA0-BE0E-4250-B098-511CBC659CC5}" destId="{AE5BEF7A-3FD8-407B-AAE4-512F0986BCA9}" srcOrd="4" destOrd="0" presId="urn:microsoft.com/office/officeart/2018/2/layout/IconVerticalSolidList"/>
    <dgm:cxn modelId="{9B955C4E-18F6-4D72-8875-5BFEFE3EF50C}" type="presParOf" srcId="{AE5BEF7A-3FD8-407B-AAE4-512F0986BCA9}" destId="{F47E09AB-C4BC-4629-B40F-1D0930F0B356}" srcOrd="0" destOrd="0" presId="urn:microsoft.com/office/officeart/2018/2/layout/IconVerticalSolidList"/>
    <dgm:cxn modelId="{08EDD15C-B189-423A-8E60-89AF117551B1}" type="presParOf" srcId="{AE5BEF7A-3FD8-407B-AAE4-512F0986BCA9}" destId="{925B413B-8E37-485F-A6A6-2337D5FBE7A2}" srcOrd="1" destOrd="0" presId="urn:microsoft.com/office/officeart/2018/2/layout/IconVerticalSolidList"/>
    <dgm:cxn modelId="{C1FE40A3-AA3F-4E13-82C7-37F8AB32179A}" type="presParOf" srcId="{AE5BEF7A-3FD8-407B-AAE4-512F0986BCA9}" destId="{8853B30A-DD65-42E7-BD64-9C7D0E6E270B}" srcOrd="2" destOrd="0" presId="urn:microsoft.com/office/officeart/2018/2/layout/IconVerticalSolidList"/>
    <dgm:cxn modelId="{90E24760-7BC5-457D-B393-D048A476CDC6}" type="presParOf" srcId="{AE5BEF7A-3FD8-407B-AAE4-512F0986BCA9}" destId="{5F2B8AC5-AFC1-4C93-9ED7-395CAD607D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BC1AD-6E68-4914-88DF-6BB78E8730CE}">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08F3A-A19B-40A9-B6F4-6F64EB922E81}">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E04154-B511-4493-B9B4-C60F1F9F8679}">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b="0" i="0" u="sng" kern="1200">
              <a:hlinkClick xmlns:r="http://schemas.openxmlformats.org/officeDocument/2006/relationships" r:id="rId3"/>
            </a:rPr>
            <a:t>Chapter 5: Getting Started with pandas</a:t>
          </a:r>
          <a:endParaRPr lang="en-US" sz="2500" kern="1200"/>
        </a:p>
      </dsp:txBody>
      <dsp:txXfrm>
        <a:off x="1844034" y="682"/>
        <a:ext cx="4401230" cy="1596566"/>
      </dsp:txXfrm>
    </dsp:sp>
    <dsp:sp modelId="{3B00EF6E-DA7A-45B6-A690-2A48F67D99D4}">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51ADA-5F5A-42C3-AF95-D86DF8954F3D}">
      <dsp:nvSpPr>
        <dsp:cNvPr id="0" name=""/>
        <dsp:cNvSpPr/>
      </dsp:nvSpPr>
      <dsp:spPr>
        <a:xfrm>
          <a:off x="482961" y="2355617"/>
          <a:ext cx="878111" cy="87811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21A208-A902-47A8-84B7-309FC5E9E540}">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b="0" i="0" u="sng" kern="1200">
              <a:hlinkClick xmlns:r="http://schemas.openxmlformats.org/officeDocument/2006/relationships" r:id="rId6"/>
            </a:rPr>
            <a:t>Chapter 7: Data Cleaning and Preparation</a:t>
          </a:r>
          <a:endParaRPr lang="en-US" sz="2500" kern="1200"/>
        </a:p>
      </dsp:txBody>
      <dsp:txXfrm>
        <a:off x="1844034" y="1996390"/>
        <a:ext cx="4401230" cy="1596566"/>
      </dsp:txXfrm>
    </dsp:sp>
    <dsp:sp modelId="{F47E09AB-C4BC-4629-B40F-1D0930F0B356}">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5B413B-8E37-485F-A6A6-2337D5FBE7A2}">
      <dsp:nvSpPr>
        <dsp:cNvPr id="0" name=""/>
        <dsp:cNvSpPr/>
      </dsp:nvSpPr>
      <dsp:spPr>
        <a:xfrm>
          <a:off x="482961" y="4351325"/>
          <a:ext cx="878111" cy="878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2B8AC5-AFC1-4C93-9ED7-395CAD607D0A}">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US" sz="2500" b="0" i="0" u="sng" kern="1200">
              <a:hlinkClick xmlns:r="http://schemas.openxmlformats.org/officeDocument/2006/relationships" r:id="rId9"/>
            </a:rPr>
            <a:t>Chapter 8: Data Wrangling: Join, Combine, and Reshape</a:t>
          </a:r>
          <a:endParaRPr lang="en-US" sz="2500" kern="1200"/>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1FEE51-EDCB-4BA1-B2B1-7D94AB1EBB26}"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66058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FEE51-EDCB-4BA1-B2B1-7D94AB1EBB26}"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314482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FEE51-EDCB-4BA1-B2B1-7D94AB1EBB26}"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298050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FEE51-EDCB-4BA1-B2B1-7D94AB1EBB26}"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389572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FEE51-EDCB-4BA1-B2B1-7D94AB1EBB26}"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84714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1FEE51-EDCB-4BA1-B2B1-7D94AB1EBB26}"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408354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1FEE51-EDCB-4BA1-B2B1-7D94AB1EBB26}" type="datetimeFigureOut">
              <a:rPr lang="en-GB" smtClean="0"/>
              <a:t>29/04/2025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116618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FEE51-EDCB-4BA1-B2B1-7D94AB1EBB26}" type="datetimeFigureOut">
              <a:rPr lang="en-GB" smtClean="0"/>
              <a:t>29/04/2025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369647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FEE51-EDCB-4BA1-B2B1-7D94AB1EBB26}" type="datetimeFigureOut">
              <a:rPr lang="en-GB" smtClean="0"/>
              <a:t>29/04/2025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98932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1FEE51-EDCB-4BA1-B2B1-7D94AB1EBB26}"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370351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1FEE51-EDCB-4BA1-B2B1-7D94AB1EBB26}"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103613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1FEE51-EDCB-4BA1-B2B1-7D94AB1EBB26}" type="datetimeFigureOut">
              <a:rPr lang="en-GB" smtClean="0"/>
              <a:t>29/04/2025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DE495E-94FB-42B7-8D59-9F51DED18AA4}" type="slidenum">
              <a:rPr lang="en-GB" smtClean="0"/>
              <a:t>‹#›</a:t>
            </a:fld>
            <a:endParaRPr lang="en-GB"/>
          </a:p>
        </p:txBody>
      </p:sp>
    </p:spTree>
    <p:extLst>
      <p:ext uri="{BB962C8B-B14F-4D97-AF65-F5344CB8AC3E}">
        <p14:creationId xmlns:p14="http://schemas.microsoft.com/office/powerpoint/2010/main" val="67130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statistics-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mathematics-mean-variance-and-standard-deviation/#what-is-mea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n a board&#10;&#10;AI-generated content may be incorrect.">
            <a:extLst>
              <a:ext uri="{FF2B5EF4-FFF2-40B4-BE49-F238E27FC236}">
                <a16:creationId xmlns:a16="http://schemas.microsoft.com/office/drawing/2014/main" id="{C91FB291-D8BA-523E-8D3A-ED008498148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6203" b="17547"/>
          <a:stretch/>
        </p:blipFill>
        <p:spPr>
          <a:xfrm>
            <a:off x="-3028" y="-97644"/>
            <a:ext cx="12191980" cy="6857990"/>
          </a:xfrm>
          <a:prstGeom prst="rect">
            <a:avLst/>
          </a:prstGeom>
        </p:spPr>
      </p:pic>
      <p:sp>
        <p:nvSpPr>
          <p:cNvPr id="49"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F48F7D63-FEB9-8AC1-DCD3-6B8F852E68C5}"/>
              </a:ext>
            </a:extLst>
          </p:cNvPr>
          <p:cNvSpPr>
            <a:spLocks noGrp="1"/>
          </p:cNvSpPr>
          <p:nvPr>
            <p:ph type="ctrTitle"/>
          </p:nvPr>
        </p:nvSpPr>
        <p:spPr>
          <a:xfrm>
            <a:off x="3433991" y="1072363"/>
            <a:ext cx="5541054" cy="1655378"/>
          </a:xfrm>
        </p:spPr>
        <p:txBody>
          <a:bodyPr>
            <a:normAutofit/>
          </a:bodyPr>
          <a:lstStyle/>
          <a:p>
            <a:r>
              <a:rPr lang="en-US" sz="4400" dirty="0"/>
              <a:t>Statistics – </a:t>
            </a:r>
            <a:br>
              <a:rPr lang="en-US" sz="4400" dirty="0"/>
            </a:br>
            <a:r>
              <a:rPr lang="en-US" sz="4400" dirty="0"/>
              <a:t>Data Analyst</a:t>
            </a:r>
            <a:endParaRPr lang="en-GB" sz="4400" dirty="0"/>
          </a:p>
        </p:txBody>
      </p:sp>
      <p:sp>
        <p:nvSpPr>
          <p:cNvPr id="3" name="Subtitle 2">
            <a:extLst>
              <a:ext uri="{FF2B5EF4-FFF2-40B4-BE49-F238E27FC236}">
                <a16:creationId xmlns:a16="http://schemas.microsoft.com/office/drawing/2014/main" id="{EAE3AE78-1357-EECC-B355-56BB123F43FB}"/>
              </a:ext>
            </a:extLst>
          </p:cNvPr>
          <p:cNvSpPr>
            <a:spLocks noGrp="1"/>
          </p:cNvSpPr>
          <p:nvPr>
            <p:ph type="subTitle" idx="1"/>
          </p:nvPr>
        </p:nvSpPr>
        <p:spPr>
          <a:xfrm>
            <a:off x="4661070" y="2800256"/>
            <a:ext cx="4216016" cy="1898014"/>
          </a:xfrm>
        </p:spPr>
        <p:txBody>
          <a:bodyPr>
            <a:noAutofit/>
          </a:bodyPr>
          <a:lstStyle/>
          <a:p>
            <a:pPr marL="285750" indent="-285750" algn="l">
              <a:buFont typeface="Arial" panose="020B0604020202020204" pitchFamily="34" charset="0"/>
              <a:buChar char="•"/>
            </a:pPr>
            <a:r>
              <a:rPr lang="en-US" sz="1400" dirty="0"/>
              <a:t>Fundamental Concepts</a:t>
            </a:r>
          </a:p>
          <a:p>
            <a:pPr marL="285750" indent="-285750" algn="l">
              <a:buFont typeface="Arial" panose="020B0604020202020204" pitchFamily="34" charset="0"/>
              <a:buChar char="•"/>
            </a:pPr>
            <a:r>
              <a:rPr lang="en-US" sz="1400" dirty="0"/>
              <a:t>Mean</a:t>
            </a:r>
          </a:p>
          <a:p>
            <a:pPr marL="285750" indent="-285750" algn="l">
              <a:buFont typeface="Arial" panose="020B0604020202020204" pitchFamily="34" charset="0"/>
              <a:buChar char="•"/>
            </a:pPr>
            <a:r>
              <a:rPr lang="en-US" sz="1400" dirty="0"/>
              <a:t>Variance</a:t>
            </a:r>
          </a:p>
          <a:p>
            <a:pPr marL="285750" indent="-285750" algn="l">
              <a:buFont typeface="Arial" panose="020B0604020202020204" pitchFamily="34" charset="0"/>
              <a:buChar char="•"/>
            </a:pPr>
            <a:r>
              <a:rPr lang="en-US" sz="1400" dirty="0"/>
              <a:t>Standard Deviation</a:t>
            </a:r>
          </a:p>
          <a:p>
            <a:pPr marL="285750" indent="-285750" algn="l">
              <a:buFont typeface="Arial" panose="020B0604020202020204" pitchFamily="34" charset="0"/>
              <a:buChar char="•"/>
            </a:pPr>
            <a:r>
              <a:rPr lang="en-US" sz="1400" dirty="0"/>
              <a:t>Next Steps</a:t>
            </a:r>
          </a:p>
          <a:p>
            <a:pPr marL="285750" indent="-285750" algn="l">
              <a:buFont typeface="Arial" panose="020B0604020202020204" pitchFamily="34" charset="0"/>
              <a:buChar char="•"/>
            </a:pPr>
            <a:r>
              <a:rPr lang="en-US" sz="1400" dirty="0"/>
              <a:t>To do</a:t>
            </a:r>
          </a:p>
        </p:txBody>
      </p:sp>
      <p:sp>
        <p:nvSpPr>
          <p:cNvPr id="4" name="TextBox 3">
            <a:extLst>
              <a:ext uri="{FF2B5EF4-FFF2-40B4-BE49-F238E27FC236}">
                <a16:creationId xmlns:a16="http://schemas.microsoft.com/office/drawing/2014/main" id="{C7A1D97C-1EE9-2B37-18DB-7A4E14EE5323}"/>
              </a:ext>
            </a:extLst>
          </p:cNvPr>
          <p:cNvSpPr txBox="1"/>
          <p:nvPr/>
        </p:nvSpPr>
        <p:spPr>
          <a:xfrm>
            <a:off x="5503609" y="4777178"/>
            <a:ext cx="1181734" cy="646331"/>
          </a:xfrm>
          <a:prstGeom prst="rect">
            <a:avLst/>
          </a:prstGeom>
          <a:noFill/>
        </p:spPr>
        <p:txBody>
          <a:bodyPr wrap="none" rtlCol="0">
            <a:spAutoFit/>
          </a:bodyPr>
          <a:lstStyle/>
          <a:p>
            <a:r>
              <a:rPr lang="en-US" sz="1800" dirty="0"/>
              <a:t>27/03/25</a:t>
            </a:r>
            <a:endParaRPr lang="en-GB" sz="1800" dirty="0"/>
          </a:p>
          <a:p>
            <a:endParaRPr lang="en-GB" dirty="0"/>
          </a:p>
        </p:txBody>
      </p:sp>
    </p:spTree>
    <p:extLst>
      <p:ext uri="{BB962C8B-B14F-4D97-AF65-F5344CB8AC3E}">
        <p14:creationId xmlns:p14="http://schemas.microsoft.com/office/powerpoint/2010/main" val="204370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6F145-E14A-58FA-4126-95D57AC309EC}"/>
              </a:ext>
            </a:extLst>
          </p:cNvPr>
          <p:cNvSpPr>
            <a:spLocks noGrp="1"/>
          </p:cNvSpPr>
          <p:nvPr>
            <p:ph type="title"/>
          </p:nvPr>
        </p:nvSpPr>
        <p:spPr>
          <a:xfrm>
            <a:off x="645064" y="525982"/>
            <a:ext cx="4282983" cy="1200361"/>
          </a:xfrm>
        </p:spPr>
        <p:txBody>
          <a:bodyPr anchor="b">
            <a:normAutofit/>
          </a:bodyPr>
          <a:lstStyle/>
          <a:p>
            <a:r>
              <a:rPr lang="en-US" sz="3600" dirty="0"/>
              <a:t>Fundamental Concepts</a:t>
            </a:r>
            <a:endParaRPr lang="en-GB" sz="3600" dirty="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DFDFEC-46FE-AB00-B3BF-BE2427E53728}"/>
              </a:ext>
            </a:extLst>
          </p:cNvPr>
          <p:cNvSpPr>
            <a:spLocks noGrp="1"/>
          </p:cNvSpPr>
          <p:nvPr>
            <p:ph idx="1"/>
          </p:nvPr>
        </p:nvSpPr>
        <p:spPr>
          <a:xfrm>
            <a:off x="645066" y="2031101"/>
            <a:ext cx="4282984" cy="3511943"/>
          </a:xfrm>
        </p:spPr>
        <p:txBody>
          <a:bodyPr anchor="ctr">
            <a:normAutofit/>
          </a:bodyPr>
          <a:lstStyle/>
          <a:p>
            <a:pPr marL="0" indent="0">
              <a:buNone/>
            </a:pPr>
            <a:r>
              <a:rPr lang="en-US" sz="1800" dirty="0"/>
              <a:t>Fundamental concepts in statistics and engineering mathematics, essential for analyzing and interpreting data. These measures provide insights into data’s central tendency, dispersion, and spread, which are crucial for making informed decisions in various engineering fields</a:t>
            </a:r>
            <a:endParaRPr lang="en-GB" sz="1800"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AI-generated content may be incorrect.">
            <a:extLst>
              <a:ext uri="{FF2B5EF4-FFF2-40B4-BE49-F238E27FC236}">
                <a16:creationId xmlns:a16="http://schemas.microsoft.com/office/drawing/2014/main" id="{5B2E48C2-E247-B5B0-77F7-E03C9E7F2154}"/>
              </a:ext>
            </a:extLst>
          </p:cNvPr>
          <p:cNvPicPr>
            <a:picLocks noChangeAspect="1"/>
          </p:cNvPicPr>
          <p:nvPr/>
        </p:nvPicPr>
        <p:blipFill>
          <a:blip r:embed="rId2"/>
          <a:stretch>
            <a:fillRect/>
          </a:stretch>
        </p:blipFill>
        <p:spPr>
          <a:xfrm>
            <a:off x="5987738" y="1989981"/>
            <a:ext cx="5628018" cy="2645168"/>
          </a:xfrm>
          <a:prstGeom prst="rect">
            <a:avLst/>
          </a:prstGeom>
        </p:spPr>
      </p:pic>
      <p:sp>
        <p:nvSpPr>
          <p:cNvPr id="6" name="Title 1">
            <a:extLst>
              <a:ext uri="{FF2B5EF4-FFF2-40B4-BE49-F238E27FC236}">
                <a16:creationId xmlns:a16="http://schemas.microsoft.com/office/drawing/2014/main" id="{ABFA618F-47C7-3DDF-605C-C2D8BEB4DD18}"/>
              </a:ext>
            </a:extLst>
          </p:cNvPr>
          <p:cNvSpPr txBox="1">
            <a:spLocks/>
          </p:cNvSpPr>
          <p:nvPr/>
        </p:nvSpPr>
        <p:spPr>
          <a:xfrm>
            <a:off x="616533" y="2031101"/>
            <a:ext cx="4311514" cy="7083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t>Mean, Variance and Standard Deviation</a:t>
            </a:r>
            <a:endParaRPr lang="en-GB" sz="1800" b="1" dirty="0"/>
          </a:p>
        </p:txBody>
      </p:sp>
    </p:spTree>
    <p:extLst>
      <p:ext uri="{BB962C8B-B14F-4D97-AF65-F5344CB8AC3E}">
        <p14:creationId xmlns:p14="http://schemas.microsoft.com/office/powerpoint/2010/main" val="15499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78F12-C19F-C7CB-33CA-D120CA1A2EC5}"/>
              </a:ext>
            </a:extLst>
          </p:cNvPr>
          <p:cNvSpPr>
            <a:spLocks noGrp="1"/>
          </p:cNvSpPr>
          <p:nvPr>
            <p:ph type="title"/>
          </p:nvPr>
        </p:nvSpPr>
        <p:spPr>
          <a:xfrm>
            <a:off x="1043631" y="809898"/>
            <a:ext cx="9942716" cy="1554480"/>
          </a:xfrm>
        </p:spPr>
        <p:txBody>
          <a:bodyPr anchor="ctr">
            <a:normAutofit/>
          </a:bodyPr>
          <a:lstStyle/>
          <a:p>
            <a:r>
              <a:rPr lang="en-US" sz="4800"/>
              <a:t>Mean</a:t>
            </a:r>
            <a:endParaRPr lang="en-GB" sz="48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77B934-F6C6-6D48-CF54-FE162B381300}"/>
                  </a:ext>
                </a:extLst>
              </p:cNvPr>
              <p:cNvSpPr>
                <a:spLocks noGrp="1"/>
              </p:cNvSpPr>
              <p:nvPr>
                <p:ph idx="1"/>
              </p:nvPr>
            </p:nvSpPr>
            <p:spPr>
              <a:xfrm>
                <a:off x="1045028" y="3017522"/>
                <a:ext cx="9941319" cy="3124658"/>
              </a:xfrm>
            </p:spPr>
            <p:txBody>
              <a:bodyPr anchor="ctr">
                <a:normAutofit/>
              </a:bodyPr>
              <a:lstStyle/>
              <a:p>
                <a:pPr marL="0" indent="0" algn="just">
                  <a:buNone/>
                </a:pPr>
                <a:r>
                  <a:rPr lang="en-US" sz="2200" dirty="0"/>
                  <a:t>The mean, also known as the average, is a measure of the central tendency of a dataset. It is calculated by summing up all the values in the dataset and dividing them by the number of values.</a:t>
                </a:r>
              </a:p>
              <a:p>
                <a:endParaRPr lang="en-US" sz="2200" dirty="0"/>
              </a:p>
              <a:p>
                <a:pPr marL="0" indent="0">
                  <a:buNone/>
                </a:pPr>
                <a14:m>
                  <m:oMathPara xmlns:m="http://schemas.openxmlformats.org/officeDocument/2006/math">
                    <m:oMathParaPr>
                      <m:jc m:val="centerGroup"/>
                    </m:oMathParaPr>
                    <m:oMath xmlns:m="http://schemas.openxmlformats.org/officeDocument/2006/math">
                      <m:r>
                        <a:rPr lang="pt-BR" sz="2200" i="1">
                          <a:latin typeface="Cambria Math" panose="02040503050406030204" pitchFamily="18" charset="0"/>
                          <a:ea typeface="Cambria Math" panose="02040503050406030204" pitchFamily="18" charset="0"/>
                        </a:rPr>
                        <m:t>𝜇</m:t>
                      </m:r>
                      <m:r>
                        <a:rPr lang="en-US" sz="2200" b="0" i="1">
                          <a:latin typeface="Cambria Math" panose="02040503050406030204" pitchFamily="18" charset="0"/>
                          <a:ea typeface="Cambria Math" panose="02040503050406030204" pitchFamily="18" charset="0"/>
                        </a:rPr>
                        <m:t>=</m:t>
                      </m:r>
                      <m:f>
                        <m:fPr>
                          <m:ctrlPr>
                            <a:rPr lang="en-US" sz="2200" b="0" i="1">
                              <a:latin typeface="Cambria Math" panose="02040503050406030204" pitchFamily="18" charset="0"/>
                              <a:ea typeface="Cambria Math" panose="02040503050406030204" pitchFamily="18" charset="0"/>
                            </a:rPr>
                          </m:ctrlPr>
                        </m:fPr>
                        <m:num>
                          <m:r>
                            <a:rPr lang="en-US" sz="2200" b="0" i="1">
                              <a:latin typeface="Cambria Math" panose="02040503050406030204" pitchFamily="18" charset="0"/>
                              <a:ea typeface="Cambria Math" panose="02040503050406030204" pitchFamily="18" charset="0"/>
                            </a:rPr>
                            <m:t>1</m:t>
                          </m:r>
                        </m:num>
                        <m:den>
                          <m:r>
                            <a:rPr lang="en-US" sz="2200" b="0" i="1">
                              <a:latin typeface="Cambria Math" panose="02040503050406030204" pitchFamily="18" charset="0"/>
                              <a:ea typeface="Cambria Math" panose="02040503050406030204" pitchFamily="18" charset="0"/>
                            </a:rPr>
                            <m:t>𝑛</m:t>
                          </m:r>
                        </m:den>
                      </m:f>
                      <m:nary>
                        <m:naryPr>
                          <m:chr m:val="∑"/>
                          <m:ctrlPr>
                            <a:rPr lang="en-US" sz="2200" b="0" i="1">
                              <a:latin typeface="Cambria Math" panose="02040503050406030204" pitchFamily="18" charset="0"/>
                              <a:ea typeface="Cambria Math" panose="02040503050406030204" pitchFamily="18" charset="0"/>
                            </a:rPr>
                          </m:ctrlPr>
                        </m:naryPr>
                        <m:sub>
                          <m:r>
                            <m:rPr>
                              <m:brk m:alnAt="23"/>
                            </m:rPr>
                            <a:rPr lang="en-US" sz="2200" b="0" i="1">
                              <a:latin typeface="Cambria Math" panose="02040503050406030204" pitchFamily="18" charset="0"/>
                              <a:ea typeface="Cambria Math" panose="02040503050406030204" pitchFamily="18" charset="0"/>
                            </a:rPr>
                            <m:t>𝑖</m:t>
                          </m:r>
                          <m:r>
                            <a:rPr lang="en-US" sz="2200" b="0" i="1">
                              <a:latin typeface="Cambria Math" panose="02040503050406030204" pitchFamily="18" charset="0"/>
                              <a:ea typeface="Cambria Math" panose="02040503050406030204" pitchFamily="18" charset="0"/>
                            </a:rPr>
                            <m:t>=1</m:t>
                          </m:r>
                        </m:sub>
                        <m:sup>
                          <m:r>
                            <a:rPr lang="en-US" sz="2200" b="0" i="1">
                              <a:latin typeface="Cambria Math" panose="02040503050406030204" pitchFamily="18" charset="0"/>
                              <a:ea typeface="Cambria Math" panose="02040503050406030204" pitchFamily="18" charset="0"/>
                            </a:rPr>
                            <m:t>𝑛</m:t>
                          </m:r>
                        </m:sup>
                        <m:e>
                          <m:r>
                            <a:rPr lang="en-US" sz="2200" b="0" i="1">
                              <a:latin typeface="Cambria Math" panose="02040503050406030204" pitchFamily="18" charset="0"/>
                              <a:ea typeface="Cambria Math" panose="02040503050406030204" pitchFamily="18" charset="0"/>
                            </a:rPr>
                            <m:t>𝑥</m:t>
                          </m:r>
                          <m:r>
                            <a:rPr lang="en-US" sz="2200" b="0" i="1" baseline="-25000">
                              <a:latin typeface="Cambria Math" panose="02040503050406030204" pitchFamily="18" charset="0"/>
                              <a:ea typeface="Cambria Math" panose="02040503050406030204" pitchFamily="18" charset="0"/>
                            </a:rPr>
                            <m:t>𝑖</m:t>
                          </m:r>
                        </m:e>
                      </m:nary>
                    </m:oMath>
                  </m:oMathPara>
                </a14:m>
                <a:br>
                  <a:rPr lang="pt-BR" sz="2200" dirty="0"/>
                </a:br>
                <a:br>
                  <a:rPr lang="pt-BR" sz="2200" dirty="0"/>
                </a:br>
                <a:endParaRPr lang="en-GB" sz="2200" dirty="0"/>
              </a:p>
            </p:txBody>
          </p:sp>
        </mc:Choice>
        <mc:Fallback xmlns="">
          <p:sp>
            <p:nvSpPr>
              <p:cNvPr id="3" name="Content Placeholder 2">
                <a:extLst>
                  <a:ext uri="{FF2B5EF4-FFF2-40B4-BE49-F238E27FC236}">
                    <a16:creationId xmlns:a16="http://schemas.microsoft.com/office/drawing/2014/main" id="{2377B934-F6C6-6D48-CF54-FE162B381300}"/>
                  </a:ext>
                </a:extLst>
              </p:cNvPr>
              <p:cNvSpPr>
                <a:spLocks noGrp="1" noRot="1" noChangeAspect="1" noMove="1" noResize="1" noEditPoints="1" noAdjustHandles="1" noChangeArrowheads="1" noChangeShapeType="1" noTextEdit="1"/>
              </p:cNvSpPr>
              <p:nvPr>
                <p:ph idx="1"/>
              </p:nvPr>
            </p:nvSpPr>
            <p:spPr>
              <a:xfrm>
                <a:off x="1045028" y="3017522"/>
                <a:ext cx="9941319" cy="3124658"/>
              </a:xfrm>
              <a:blipFill>
                <a:blip r:embed="rId2"/>
                <a:stretch>
                  <a:fillRect l="-797" t="-195" r="-797"/>
                </a:stretch>
              </a:blipFill>
            </p:spPr>
            <p:txBody>
              <a:bodyPr/>
              <a:lstStyle/>
              <a:p>
                <a:r>
                  <a:rPr lang="en-GB">
                    <a:noFill/>
                  </a:rPr>
                  <a:t> </a:t>
                </a:r>
              </a:p>
            </p:txBody>
          </p:sp>
        </mc:Fallback>
      </mc:AlternateContent>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8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825DE-C2B7-E869-F1C1-70957F9A591C}"/>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49566A8-7FB3-F362-735B-A461D6024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A80DF55-76DC-AB43-38B3-21932D97A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C79DA056-5ABF-27CA-17EB-FE5AEC13E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6EE2D4-46B8-CADA-E868-7DF34B23E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2177ED-2978-9BA1-8F17-1F19D9867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122CD9A3-29CC-0E4A-BA45-BF53F11DA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4EE4F-29C8-7C01-93D6-F54FEE34ECF4}"/>
              </a:ext>
            </a:extLst>
          </p:cNvPr>
          <p:cNvSpPr>
            <a:spLocks noGrp="1"/>
          </p:cNvSpPr>
          <p:nvPr>
            <p:ph type="title"/>
          </p:nvPr>
        </p:nvSpPr>
        <p:spPr>
          <a:xfrm>
            <a:off x="1043631" y="809898"/>
            <a:ext cx="9942716" cy="1554480"/>
          </a:xfrm>
        </p:spPr>
        <p:txBody>
          <a:bodyPr anchor="ctr">
            <a:normAutofit/>
          </a:bodyPr>
          <a:lstStyle/>
          <a:p>
            <a:r>
              <a:rPr lang="en-US" sz="4800" dirty="0"/>
              <a:t>Variance</a:t>
            </a:r>
            <a:endParaRPr lang="en-GB" sz="4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08F029-4D05-AAEB-2144-F86AB34973E3}"/>
                  </a:ext>
                </a:extLst>
              </p:cNvPr>
              <p:cNvSpPr>
                <a:spLocks noGrp="1"/>
              </p:cNvSpPr>
              <p:nvPr>
                <p:ph idx="1"/>
              </p:nvPr>
            </p:nvSpPr>
            <p:spPr>
              <a:xfrm>
                <a:off x="1045028" y="3017522"/>
                <a:ext cx="9941319" cy="3124658"/>
              </a:xfrm>
            </p:spPr>
            <p:txBody>
              <a:bodyPr anchor="ctr">
                <a:normAutofit/>
              </a:bodyPr>
              <a:lstStyle/>
              <a:p>
                <a:pPr marL="0" indent="0" algn="just">
                  <a:buNone/>
                </a:pPr>
                <a:r>
                  <a:rPr lang="en-US" sz="2200" dirty="0"/>
                  <a:t>Variance measures the dispersion of a dataset, indicating how much the values differ from the mean. It is the average of the squared differences from the mean.</a:t>
                </a:r>
              </a:p>
              <a:p>
                <a:pPr marL="0" indent="0" algn="ctr">
                  <a:buNone/>
                </a:pPr>
                <a14:m>
                  <m:oMath xmlns:m="http://schemas.openxmlformats.org/officeDocument/2006/math">
                    <m:r>
                      <a:rPr lang="en-US" sz="2200" b="0" i="1" smtClean="0">
                        <a:latin typeface="Cambria Math" panose="02040503050406030204" pitchFamily="18" charset="0"/>
                        <a:ea typeface="Cambria Math" panose="02040503050406030204" pitchFamily="18" charset="0"/>
                      </a:rPr>
                      <m:t>𝜎</m:t>
                    </m:r>
                    <m:r>
                      <a:rPr lang="en-US" sz="2200" b="0" i="1" baseline="30000" smtClean="0">
                        <a:latin typeface="Cambria Math" panose="02040503050406030204" pitchFamily="18" charset="0"/>
                        <a:ea typeface="Cambria Math" panose="02040503050406030204" pitchFamily="18" charset="0"/>
                      </a:rPr>
                      <m:t>2</m:t>
                    </m:r>
                    <m:r>
                      <a:rPr lang="en-US" sz="2200" b="0" i="1">
                        <a:latin typeface="Cambria Math" panose="02040503050406030204" pitchFamily="18" charset="0"/>
                        <a:ea typeface="Cambria Math" panose="02040503050406030204" pitchFamily="18" charset="0"/>
                      </a:rPr>
                      <m:t>=</m:t>
                    </m:r>
                    <m:f>
                      <m:fPr>
                        <m:ctrlPr>
                          <a:rPr lang="en-US" sz="2200" b="0" i="1">
                            <a:latin typeface="Cambria Math" panose="02040503050406030204" pitchFamily="18" charset="0"/>
                            <a:ea typeface="Cambria Math" panose="02040503050406030204" pitchFamily="18" charset="0"/>
                          </a:rPr>
                        </m:ctrlPr>
                      </m:fPr>
                      <m:num>
                        <m:r>
                          <a:rPr lang="en-US" sz="2200" b="0" i="1">
                            <a:latin typeface="Cambria Math" panose="02040503050406030204" pitchFamily="18" charset="0"/>
                            <a:ea typeface="Cambria Math" panose="02040503050406030204" pitchFamily="18" charset="0"/>
                          </a:rPr>
                          <m:t>1</m:t>
                        </m:r>
                      </m:num>
                      <m:den>
                        <m:r>
                          <a:rPr lang="en-US" sz="2200" b="0" i="1">
                            <a:latin typeface="Cambria Math" panose="02040503050406030204" pitchFamily="18" charset="0"/>
                            <a:ea typeface="Cambria Math" panose="02040503050406030204" pitchFamily="18" charset="0"/>
                          </a:rPr>
                          <m:t>𝑛</m:t>
                        </m:r>
                      </m:den>
                    </m:f>
                    <m:nary>
                      <m:naryPr>
                        <m:chr m:val="∑"/>
                        <m:ctrlPr>
                          <a:rPr lang="en-US" sz="2200" b="0" i="1">
                            <a:latin typeface="Cambria Math" panose="02040503050406030204" pitchFamily="18" charset="0"/>
                            <a:ea typeface="Cambria Math" panose="02040503050406030204" pitchFamily="18" charset="0"/>
                          </a:rPr>
                        </m:ctrlPr>
                      </m:naryPr>
                      <m:sub>
                        <m:r>
                          <m:rPr>
                            <m:brk m:alnAt="23"/>
                          </m:rPr>
                          <a:rPr lang="en-US" sz="2200" b="0" i="1">
                            <a:latin typeface="Cambria Math" panose="02040503050406030204" pitchFamily="18" charset="0"/>
                            <a:ea typeface="Cambria Math" panose="02040503050406030204" pitchFamily="18" charset="0"/>
                          </a:rPr>
                          <m:t>𝑖</m:t>
                        </m:r>
                        <m:r>
                          <a:rPr lang="en-US" sz="2200" b="0" i="1">
                            <a:latin typeface="Cambria Math" panose="02040503050406030204" pitchFamily="18" charset="0"/>
                            <a:ea typeface="Cambria Math" panose="02040503050406030204" pitchFamily="18" charset="0"/>
                          </a:rPr>
                          <m:t>=1</m:t>
                        </m:r>
                      </m:sub>
                      <m:sup>
                        <m:r>
                          <a:rPr lang="en-US" sz="2200" b="0" i="1">
                            <a:latin typeface="Cambria Math" panose="02040503050406030204" pitchFamily="18" charset="0"/>
                            <a:ea typeface="Cambria Math" panose="02040503050406030204" pitchFamily="18" charset="0"/>
                          </a:rPr>
                          <m:t>𝑛</m:t>
                        </m:r>
                      </m:sup>
                      <m:e>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𝑥𝑖</m:t>
                        </m:r>
                        <m:r>
                          <a:rPr lang="en-US" sz="2200" b="0" i="1" smtClean="0">
                            <a:latin typeface="Cambria Math" panose="02040503050406030204" pitchFamily="18" charset="0"/>
                            <a:ea typeface="Cambria Math" panose="02040503050406030204" pitchFamily="18" charset="0"/>
                          </a:rPr>
                          <m:t>−</m:t>
                        </m:r>
                      </m:e>
                    </m:nary>
                    <m:r>
                      <a:rPr lang="en-US" sz="2200" i="1">
                        <a:latin typeface="Cambria Math" panose="02040503050406030204" pitchFamily="18" charset="0"/>
                        <a:ea typeface="Cambria Math" panose="02040503050406030204" pitchFamily="18" charset="0"/>
                      </a:rPr>
                      <m:t>𝜇</m:t>
                    </m:r>
                  </m:oMath>
                </a14:m>
                <a:r>
                  <a:rPr lang="pt-BR" sz="2200" dirty="0"/>
                  <a:t>)</a:t>
                </a:r>
                <a:r>
                  <a:rPr lang="pt-BR" sz="2200" baseline="30000" dirty="0">
                    <a:latin typeface="Cambria Math" panose="02040503050406030204" pitchFamily="18" charset="0"/>
                    <a:ea typeface="Cambria Math" panose="02040503050406030204" pitchFamily="18" charset="0"/>
                  </a:rPr>
                  <a:t>2</a:t>
                </a:r>
                <a:br>
                  <a:rPr lang="pt-BR" sz="2200" dirty="0"/>
                </a:br>
                <a:br>
                  <a:rPr lang="pt-BR" sz="2200" dirty="0"/>
                </a:br>
                <a:endParaRPr lang="en-GB" sz="2200" dirty="0"/>
              </a:p>
            </p:txBody>
          </p:sp>
        </mc:Choice>
        <mc:Fallback xmlns="">
          <p:sp>
            <p:nvSpPr>
              <p:cNvPr id="3" name="Content Placeholder 2">
                <a:extLst>
                  <a:ext uri="{FF2B5EF4-FFF2-40B4-BE49-F238E27FC236}">
                    <a16:creationId xmlns:a16="http://schemas.microsoft.com/office/drawing/2014/main" id="{EF08F029-4D05-AAEB-2144-F86AB34973E3}"/>
                  </a:ext>
                </a:extLst>
              </p:cNvPr>
              <p:cNvSpPr>
                <a:spLocks noGrp="1" noRot="1" noChangeAspect="1" noMove="1" noResize="1" noEditPoints="1" noAdjustHandles="1" noChangeArrowheads="1" noChangeShapeType="1" noTextEdit="1"/>
              </p:cNvSpPr>
              <p:nvPr>
                <p:ph idx="1"/>
              </p:nvPr>
            </p:nvSpPr>
            <p:spPr>
              <a:xfrm>
                <a:off x="1045028" y="3017522"/>
                <a:ext cx="9941319" cy="3124658"/>
              </a:xfrm>
              <a:blipFill>
                <a:blip r:embed="rId2"/>
                <a:stretch>
                  <a:fillRect l="-797" r="-797"/>
                </a:stretch>
              </a:blipFill>
            </p:spPr>
            <p:txBody>
              <a:bodyPr/>
              <a:lstStyle/>
              <a:p>
                <a:r>
                  <a:rPr lang="en-GB">
                    <a:noFill/>
                  </a:rPr>
                  <a:t> </a:t>
                </a:r>
              </a:p>
            </p:txBody>
          </p:sp>
        </mc:Fallback>
      </mc:AlternateContent>
      <p:cxnSp>
        <p:nvCxnSpPr>
          <p:cNvPr id="17" name="Straight Connector 16">
            <a:extLst>
              <a:ext uri="{FF2B5EF4-FFF2-40B4-BE49-F238E27FC236}">
                <a16:creationId xmlns:a16="http://schemas.microsoft.com/office/drawing/2014/main" id="{DF1EFD48-F2CB-F593-1DA0-A1FF88B6C0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BBDBBEE-478D-A3C6-8D76-95E71E68BD6E}"/>
              </a:ext>
            </a:extLst>
          </p:cNvPr>
          <p:cNvSpPr/>
          <p:nvPr/>
        </p:nvSpPr>
        <p:spPr>
          <a:xfrm>
            <a:off x="7705819" y="4470034"/>
            <a:ext cx="1491448" cy="53697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0" i="1" dirty="0">
                <a:solidFill>
                  <a:schemeClr val="bg2">
                    <a:lumMod val="10000"/>
                  </a:schemeClr>
                </a:solidFill>
                <a:effectLst/>
                <a:latin typeface="Nunito" pitchFamily="2" charset="0"/>
              </a:rPr>
              <a:t>average of the squared difference from the mean</a:t>
            </a:r>
            <a:endParaRPr lang="en-GB" sz="1200" i="1" dirty="0">
              <a:solidFill>
                <a:schemeClr val="bg2">
                  <a:lumMod val="10000"/>
                </a:schemeClr>
              </a:solidFill>
            </a:endParaRPr>
          </a:p>
        </p:txBody>
      </p:sp>
    </p:spTree>
    <p:extLst>
      <p:ext uri="{BB962C8B-B14F-4D97-AF65-F5344CB8AC3E}">
        <p14:creationId xmlns:p14="http://schemas.microsoft.com/office/powerpoint/2010/main" val="181589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420651-BBCF-57F5-F33F-95499F8A0D73}"/>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1FA32D-1D8E-782D-0B93-E46CF0AA5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2F10794-C4FF-2F0E-169C-AC1ED80AA3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434B450A-6383-8678-E15D-A2C0ED5323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B49251-B9C7-460F-5620-903552A8A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3D2279-FFC0-8C51-08BA-5B981B482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9565E61-66D6-0B9A-BE5F-1E11CFDE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546B9-2A26-FBE7-B7A8-FCF71FED6BFA}"/>
              </a:ext>
            </a:extLst>
          </p:cNvPr>
          <p:cNvSpPr>
            <a:spLocks noGrp="1"/>
          </p:cNvSpPr>
          <p:nvPr>
            <p:ph type="title"/>
          </p:nvPr>
        </p:nvSpPr>
        <p:spPr>
          <a:xfrm>
            <a:off x="1043631" y="809898"/>
            <a:ext cx="9942716" cy="1554480"/>
          </a:xfrm>
        </p:spPr>
        <p:txBody>
          <a:bodyPr anchor="ctr">
            <a:normAutofit/>
          </a:bodyPr>
          <a:lstStyle/>
          <a:p>
            <a:r>
              <a:rPr lang="en-US" sz="4800" dirty="0"/>
              <a:t>Standard Deviation</a:t>
            </a:r>
            <a:endParaRPr lang="en-GB" sz="4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D25E87-7A57-7675-5FA0-94A73FC9CBAA}"/>
                  </a:ext>
                </a:extLst>
              </p:cNvPr>
              <p:cNvSpPr>
                <a:spLocks noGrp="1"/>
              </p:cNvSpPr>
              <p:nvPr>
                <p:ph idx="1"/>
              </p:nvPr>
            </p:nvSpPr>
            <p:spPr>
              <a:xfrm>
                <a:off x="1045028" y="3017522"/>
                <a:ext cx="9941319" cy="3124658"/>
              </a:xfrm>
            </p:spPr>
            <p:txBody>
              <a:bodyPr anchor="ctr">
                <a:normAutofit/>
              </a:bodyPr>
              <a:lstStyle/>
              <a:p>
                <a:pPr marL="0" indent="0" algn="just">
                  <a:buNone/>
                </a:pPr>
                <a:r>
                  <a:rPr lang="en-US" sz="2200" dirty="0"/>
                  <a:t>Standard deviation is the square root of the variance, providing a measure of the spread of the dataset in the same units as the data.</a:t>
                </a:r>
              </a:p>
              <a:p>
                <a:pPr marL="0" indent="0" algn="just">
                  <a:buNone/>
                </a:pPr>
                <a:endParaRPr lang="en-US" sz="2200" dirty="0"/>
              </a:p>
              <a:p>
                <a:pPr marL="0" indent="0" algn="just">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Cambria Math" panose="02040503050406030204" pitchFamily="18" charset="0"/>
                        </a:rPr>
                        <m:t>𝜎</m:t>
                      </m:r>
                      <m:r>
                        <a:rPr lang="en-US" sz="2200" i="1">
                          <a:latin typeface="Cambria Math" panose="02040503050406030204" pitchFamily="18" charset="0"/>
                          <a:ea typeface="Cambria Math" panose="02040503050406030204" pitchFamily="18" charset="0"/>
                        </a:rPr>
                        <m:t>= </m:t>
                      </m:r>
                      <m:rad>
                        <m:radPr>
                          <m:degHide m:val="on"/>
                          <m:ctrlPr>
                            <a:rPr lang="en-US" sz="2200" b="0" i="1" smtClean="0">
                              <a:latin typeface="Cambria Math" panose="02040503050406030204" pitchFamily="18" charset="0"/>
                              <a:ea typeface="Cambria Math" panose="02040503050406030204" pitchFamily="18" charset="0"/>
                            </a:rPr>
                          </m:ctrlPr>
                        </m:radPr>
                        <m:deg/>
                        <m:e>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1</m:t>
                              </m:r>
                            </m:num>
                            <m:den>
                              <m:r>
                                <a:rPr lang="en-US" sz="2200" i="1">
                                  <a:latin typeface="Cambria Math" panose="02040503050406030204" pitchFamily="18" charset="0"/>
                                  <a:ea typeface="Cambria Math" panose="02040503050406030204" pitchFamily="18" charset="0"/>
                                </a:rPr>
                                <m:t>𝑛</m:t>
                              </m:r>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𝑛</m:t>
                              </m:r>
                            </m:sup>
                            <m:e>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𝑥𝑖</m:t>
                              </m:r>
                              <m:r>
                                <a:rPr lang="en-US" sz="2200" i="1">
                                  <a:latin typeface="Cambria Math" panose="02040503050406030204" pitchFamily="18" charset="0"/>
                                  <a:ea typeface="Cambria Math" panose="02040503050406030204" pitchFamily="18" charset="0"/>
                                </a:rPr>
                                <m:t>−</m:t>
                              </m:r>
                            </m:e>
                          </m:nary>
                          <m:r>
                            <a:rPr lang="en-US" sz="2200" i="1">
                              <a:latin typeface="Cambria Math" panose="02040503050406030204" pitchFamily="18" charset="0"/>
                              <a:ea typeface="Cambria Math" panose="02040503050406030204" pitchFamily="18" charset="0"/>
                            </a:rPr>
                            <m:t>𝜇</m:t>
                          </m:r>
                          <m:r>
                            <m:rPr>
                              <m:nor/>
                            </m:rPr>
                            <a:rPr lang="en-GB" sz="2200" dirty="0"/>
                            <m:t>)</m:t>
                          </m:r>
                          <m:r>
                            <m:rPr>
                              <m:nor/>
                            </m:rPr>
                            <a:rPr lang="en-US" sz="2200" b="0" i="0" baseline="30000" dirty="0" smtClean="0"/>
                            <m:t>2</m:t>
                          </m:r>
                        </m:e>
                      </m:rad>
                    </m:oMath>
                  </m:oMathPara>
                </a14:m>
                <a:endParaRPr lang="en-US" sz="2200" b="0" i="1"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3D25E87-7A57-7675-5FA0-94A73FC9CBAA}"/>
                  </a:ext>
                </a:extLst>
              </p:cNvPr>
              <p:cNvSpPr>
                <a:spLocks noGrp="1" noRot="1" noChangeAspect="1" noMove="1" noResize="1" noEditPoints="1" noAdjustHandles="1" noChangeArrowheads="1" noChangeShapeType="1" noTextEdit="1"/>
              </p:cNvSpPr>
              <p:nvPr>
                <p:ph idx="1"/>
              </p:nvPr>
            </p:nvSpPr>
            <p:spPr>
              <a:xfrm>
                <a:off x="1045028" y="3017522"/>
                <a:ext cx="9941319" cy="3124658"/>
              </a:xfrm>
              <a:blipFill>
                <a:blip r:embed="rId2"/>
                <a:stretch>
                  <a:fillRect l="-797" r="-797"/>
                </a:stretch>
              </a:blipFill>
            </p:spPr>
            <p:txBody>
              <a:bodyPr/>
              <a:lstStyle/>
              <a:p>
                <a:r>
                  <a:rPr lang="en-GB">
                    <a:noFill/>
                  </a:rPr>
                  <a:t> </a:t>
                </a:r>
              </a:p>
            </p:txBody>
          </p:sp>
        </mc:Fallback>
      </mc:AlternateContent>
      <p:cxnSp>
        <p:nvCxnSpPr>
          <p:cNvPr id="17" name="Straight Connector 16">
            <a:extLst>
              <a:ext uri="{FF2B5EF4-FFF2-40B4-BE49-F238E27FC236}">
                <a16:creationId xmlns:a16="http://schemas.microsoft.com/office/drawing/2014/main" id="{09DC71F4-2512-1C52-EE29-0EB1FEEB84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132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6644-8D6A-D4A1-950E-CA2F50A47860}"/>
              </a:ext>
            </a:extLst>
          </p:cNvPr>
          <p:cNvSpPr>
            <a:spLocks noGrp="1"/>
          </p:cNvSpPr>
          <p:nvPr>
            <p:ph type="title"/>
          </p:nvPr>
        </p:nvSpPr>
        <p:spPr/>
        <p:txBody>
          <a:bodyPr/>
          <a:lstStyle/>
          <a:p>
            <a:r>
              <a:rPr lang="en-US" dirty="0"/>
              <a:t>Next Steps…</a:t>
            </a:r>
            <a:endParaRPr lang="en-GB" dirty="0"/>
          </a:p>
        </p:txBody>
      </p:sp>
      <p:sp>
        <p:nvSpPr>
          <p:cNvPr id="3" name="Content Placeholder 2">
            <a:extLst>
              <a:ext uri="{FF2B5EF4-FFF2-40B4-BE49-F238E27FC236}">
                <a16:creationId xmlns:a16="http://schemas.microsoft.com/office/drawing/2014/main" id="{00287354-7F53-A715-315B-C6006E7E74CC}"/>
              </a:ext>
            </a:extLst>
          </p:cNvPr>
          <p:cNvSpPr>
            <a:spLocks noGrp="1"/>
          </p:cNvSpPr>
          <p:nvPr>
            <p:ph idx="1"/>
          </p:nvPr>
        </p:nvSpPr>
        <p:spPr/>
        <p:txBody>
          <a:bodyPr/>
          <a:lstStyle/>
          <a:p>
            <a:r>
              <a:rPr lang="en-GB" dirty="0">
                <a:hlinkClick r:id="rId2"/>
              </a:rPr>
              <a:t>https://www.geeksforgeeks.org/mathematics-mean-variance-and-standard-deviation/#what-is-mean</a:t>
            </a:r>
            <a:endParaRPr lang="en-GB" dirty="0"/>
          </a:p>
          <a:p>
            <a:r>
              <a:rPr lang="en-GB" dirty="0"/>
              <a:t>Understanding ‘ Measures of dispersion’</a:t>
            </a:r>
          </a:p>
          <a:p>
            <a:r>
              <a:rPr lang="en-GB" dirty="0"/>
              <a:t>Updating presentation with</a:t>
            </a:r>
          </a:p>
          <a:p>
            <a:pPr lvl="1"/>
            <a:r>
              <a:rPr lang="en-GB" dirty="0"/>
              <a:t>Sample &amp; Population</a:t>
            </a:r>
          </a:p>
          <a:p>
            <a:pPr lvl="1"/>
            <a:r>
              <a:rPr lang="en-GB" dirty="0"/>
              <a:t>Actual Mean, Assumed Mean &amp; Step-Deviation</a:t>
            </a:r>
          </a:p>
          <a:p>
            <a:r>
              <a:rPr lang="en-GB" dirty="0"/>
              <a:t>Python project on the above</a:t>
            </a:r>
          </a:p>
          <a:p>
            <a:r>
              <a:rPr lang="en-GB" dirty="0"/>
              <a:t>Add images</a:t>
            </a:r>
          </a:p>
        </p:txBody>
      </p:sp>
    </p:spTree>
    <p:extLst>
      <p:ext uri="{BB962C8B-B14F-4D97-AF65-F5344CB8AC3E}">
        <p14:creationId xmlns:p14="http://schemas.microsoft.com/office/powerpoint/2010/main" val="98922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D88B203-ABF7-A1C4-AA9D-93816C4C4AAD}"/>
              </a:ext>
            </a:extLst>
          </p:cNvPr>
          <p:cNvSpPr>
            <a:spLocks noGrp="1"/>
          </p:cNvSpPr>
          <p:nvPr>
            <p:ph type="title"/>
          </p:nvPr>
        </p:nvSpPr>
        <p:spPr>
          <a:xfrm>
            <a:off x="479394" y="1070800"/>
            <a:ext cx="3939688" cy="5583126"/>
          </a:xfrm>
        </p:spPr>
        <p:txBody>
          <a:bodyPr>
            <a:normAutofit/>
          </a:bodyPr>
          <a:lstStyle/>
          <a:p>
            <a:pPr algn="r"/>
            <a:r>
              <a:rPr lang="en-US" sz="8000"/>
              <a:t>To do….</a:t>
            </a:r>
            <a:endParaRPr lang="en-GB" sz="80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F034EEB-2B80-E22E-ADB0-5C75402C0790}"/>
              </a:ext>
            </a:extLst>
          </p:cNvPr>
          <p:cNvGraphicFramePr>
            <a:graphicFrameLocks noGrp="1"/>
          </p:cNvGraphicFramePr>
          <p:nvPr>
            <p:ph idx="1"/>
            <p:extLst>
              <p:ext uri="{D42A27DB-BD31-4B8C-83A1-F6EECF244321}">
                <p14:modId xmlns:p14="http://schemas.microsoft.com/office/powerpoint/2010/main" val="251365437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8294461"/>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docProps/app.xml><?xml version="1.0" encoding="utf-8"?>
<Properties xmlns="http://schemas.openxmlformats.org/officeDocument/2006/extended-properties" xmlns:vt="http://schemas.openxmlformats.org/officeDocument/2006/docPropsVTypes">
  <Template>Office Theme</Template>
  <TotalTime>130</TotalTime>
  <Words>262</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vt:lpstr>
      <vt:lpstr>Cambria Math</vt:lpstr>
      <vt:lpstr>Nunito</vt:lpstr>
      <vt:lpstr>Office Theme</vt:lpstr>
      <vt:lpstr>Statistics –  Data Analyst</vt:lpstr>
      <vt:lpstr>Fundamental Concepts</vt:lpstr>
      <vt:lpstr>Mean</vt:lpstr>
      <vt:lpstr>Variance</vt:lpstr>
      <vt:lpstr>Standard Deviation</vt:lpstr>
      <vt:lpstr>Next Steps…</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Sanjana T</dc:creator>
  <cp:lastModifiedBy>Sanjana T</cp:lastModifiedBy>
  <cp:revision>5</cp:revision>
  <dcterms:created xsi:type="dcterms:W3CDTF">2025-03-26T21:02:03Z</dcterms:created>
  <dcterms:modified xsi:type="dcterms:W3CDTF">2025-04-29T16:16:17Z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0ba449-43c6-4cb4-ab67-7944acc9363d_Enabled">
    <vt:lpwstr>true</vt:lpwstr>
  </property>
  <property fmtid="{D5CDD505-2E9C-101B-9397-08002B2CF9AE}" pid="3" name="MSIP_Label_e30ba449-43c6-4cb4-ab67-7944acc9363d_SetDate">
    <vt:lpwstr>2025-03-26T21:07:48Z</vt:lpwstr>
  </property>
  <property fmtid="{D5CDD505-2E9C-101B-9397-08002B2CF9AE}" pid="4" name="MSIP_Label_e30ba449-43c6-4cb4-ab67-7944acc9363d_Method">
    <vt:lpwstr>Standard</vt:lpwstr>
  </property>
  <property fmtid="{D5CDD505-2E9C-101B-9397-08002B2CF9AE}" pid="5" name="MSIP_Label_e30ba449-43c6-4cb4-ab67-7944acc9363d_Name">
    <vt:lpwstr>e30ba449-43c6-4cb4-ab67-7944acc9363d</vt:lpwstr>
  </property>
  <property fmtid="{D5CDD505-2E9C-101B-9397-08002B2CF9AE}" pid="6" name="MSIP_Label_e30ba449-43c6-4cb4-ab67-7944acc9363d_SiteId">
    <vt:lpwstr>e11fd634-26b5-47f4-8b8c-908e466e9bdf</vt:lpwstr>
  </property>
  <property fmtid="{D5CDD505-2E9C-101B-9397-08002B2CF9AE}" pid="7" name="MSIP_Label_e30ba449-43c6-4cb4-ab67-7944acc9363d_ActionId">
    <vt:lpwstr>4810c3f2-74cb-4ded-9a2f-228a13a2ea41</vt:lpwstr>
  </property>
  <property fmtid="{D5CDD505-2E9C-101B-9397-08002B2CF9AE}" pid="8" name="MSIP_Label_e30ba449-43c6-4cb4-ab67-7944acc9363d_ContentBits">
    <vt:lpwstr>0</vt:lpwstr>
  </property>
  <property fmtid="{D5CDD505-2E9C-101B-9397-08002B2CF9AE}" pid="9" name="MSIP_Label_e30ba449-43c6-4cb4-ab67-7944acc9363d_Tag">
    <vt:lpwstr>10, 3, 0, 1</vt:lpwstr>
  </property>
</Properties>
</file>