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La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403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403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8b4d15cb8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8b4d15cb8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8b4d15cb8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8b4d15cb8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8b4d15cb8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8b4d15cb8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8b4d15cb8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8b4d15cb8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8b4d15cb8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8b4d15cb8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8b4d15cb8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8b4d15cb8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8b4d15cb8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8b4d15cb8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8b4d15cb8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8b4d15cb8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8b4d15cb8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8b4d15cb8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8b4d15cb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8b4d15cb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8b4d15cb8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8b4d15cb8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8b4d15cb8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8b4d15cb8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8b4d15cb8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8b4d15cb8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8b4d15cb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8b4d15cb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8b4d15cb8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8b4d15cb8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8b4d15cb8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8b4d15cb8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8b4d15cb8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8b4d15cb8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47db3cd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47db3cd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47db3cd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47db3cd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8b4d15cb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8b4d15cb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473f287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473f287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8b4d15cb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8b4d15cb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8b4d15cb8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8b4d15cb8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analyticsvidhya.com/blog/2020/03/spacy-tutorial-learn-natural-language-processing/" TargetMode="External"/><Relationship Id="rId4" Type="http://schemas.openxmlformats.org/officeDocument/2006/relationships/hyperlink" Target="https://www.analyticsvidhya.com/blog/2017/01/ultimate-guide-to-understand-implement-natural-language-processing-codes-in-pyth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26125" y="539725"/>
            <a:ext cx="8406300" cy="98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Resume Classification in NLP</a:t>
            </a:r>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2961650" y="3615475"/>
            <a:ext cx="5505600" cy="14385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Clr>
                <a:srgbClr val="EFEFEF"/>
              </a:buClr>
              <a:buSzPct val="100000"/>
              <a:buChar char="●"/>
            </a:pPr>
            <a:r>
              <a:rPr lang="en">
                <a:solidFill>
                  <a:srgbClr val="EFEFEF"/>
                </a:solidFill>
              </a:rPr>
              <a:t>Sarika Bahir</a:t>
            </a:r>
            <a:endParaRPr>
              <a:solidFill>
                <a:srgbClr val="EFEFEF"/>
              </a:solidFill>
            </a:endParaRPr>
          </a:p>
          <a:p>
            <a:pPr indent="-307340" lvl="0" marL="457200" rtl="0" algn="l">
              <a:spcBef>
                <a:spcPts val="0"/>
              </a:spcBef>
              <a:spcAft>
                <a:spcPts val="0"/>
              </a:spcAft>
              <a:buClr>
                <a:srgbClr val="EFEFEF"/>
              </a:buClr>
              <a:buSzPct val="100000"/>
              <a:buChar char="●"/>
            </a:pPr>
            <a:r>
              <a:rPr lang="en">
                <a:solidFill>
                  <a:srgbClr val="EFEFEF"/>
                </a:solidFill>
              </a:rPr>
              <a:t>Pichika Viswanadh Karthik</a:t>
            </a:r>
            <a:endParaRPr>
              <a:solidFill>
                <a:srgbClr val="EFEFEF"/>
              </a:solidFill>
            </a:endParaRPr>
          </a:p>
          <a:p>
            <a:pPr indent="-307340" lvl="0" marL="457200" rtl="0" algn="l">
              <a:spcBef>
                <a:spcPts val="0"/>
              </a:spcBef>
              <a:spcAft>
                <a:spcPts val="0"/>
              </a:spcAft>
              <a:buClr>
                <a:srgbClr val="EFEFEF"/>
              </a:buClr>
              <a:buSzPct val="100000"/>
              <a:buChar char="●"/>
            </a:pPr>
            <a:r>
              <a:rPr lang="en">
                <a:solidFill>
                  <a:srgbClr val="EFEFEF"/>
                </a:solidFill>
              </a:rPr>
              <a:t>Sanjana Pal</a:t>
            </a:r>
            <a:endParaRPr>
              <a:solidFill>
                <a:srgbClr val="EFEFEF"/>
              </a:solidFill>
            </a:endParaRPr>
          </a:p>
          <a:p>
            <a:pPr indent="-307340" lvl="0" marL="457200" rtl="0" algn="l">
              <a:spcBef>
                <a:spcPts val="0"/>
              </a:spcBef>
              <a:spcAft>
                <a:spcPts val="0"/>
              </a:spcAft>
              <a:buClr>
                <a:srgbClr val="EFEFEF"/>
              </a:buClr>
              <a:buSzPct val="100000"/>
              <a:buChar char="●"/>
            </a:pPr>
            <a:r>
              <a:rPr lang="en">
                <a:solidFill>
                  <a:srgbClr val="EFEFEF"/>
                </a:solidFill>
              </a:rPr>
              <a:t>Rakesh NV</a:t>
            </a:r>
            <a:endParaRPr>
              <a:solidFill>
                <a:srgbClr val="EFEFEF"/>
              </a:solidFill>
            </a:endParaRPr>
          </a:p>
          <a:p>
            <a:pPr indent="-307340" lvl="0" marL="457200" rtl="0" algn="l">
              <a:spcBef>
                <a:spcPts val="0"/>
              </a:spcBef>
              <a:spcAft>
                <a:spcPts val="0"/>
              </a:spcAft>
              <a:buClr>
                <a:srgbClr val="EFEFEF"/>
              </a:buClr>
              <a:buSzPct val="100000"/>
              <a:buChar char="●"/>
            </a:pPr>
            <a:r>
              <a:rPr lang="en">
                <a:solidFill>
                  <a:srgbClr val="EFEFEF"/>
                </a:solidFill>
              </a:rPr>
              <a:t>Chittimada Jayaram</a:t>
            </a:r>
            <a:endParaRPr>
              <a:solidFill>
                <a:srgbClr val="EFEFEF"/>
              </a:solidFill>
            </a:endParaRPr>
          </a:p>
          <a:p>
            <a:pPr indent="-307340" lvl="0" marL="457200" rtl="0" algn="l">
              <a:spcBef>
                <a:spcPts val="0"/>
              </a:spcBef>
              <a:spcAft>
                <a:spcPts val="0"/>
              </a:spcAft>
              <a:buClr>
                <a:srgbClr val="EFEFEF"/>
              </a:buClr>
              <a:buSzPct val="100000"/>
              <a:buChar char="●"/>
            </a:pPr>
            <a:r>
              <a:rPr lang="en">
                <a:solidFill>
                  <a:srgbClr val="EFEFEF"/>
                </a:solidFill>
              </a:rPr>
              <a:t>Kishan Gowda</a:t>
            </a:r>
            <a:endParaRPr>
              <a:solidFill>
                <a:srgbClr val="EFEFEF"/>
              </a:solidFill>
            </a:endParaRPr>
          </a:p>
          <a:p>
            <a:pPr indent="-307340" lvl="0" marL="457200" rtl="0" algn="l">
              <a:spcBef>
                <a:spcPts val="0"/>
              </a:spcBef>
              <a:spcAft>
                <a:spcPts val="0"/>
              </a:spcAft>
              <a:buClr>
                <a:srgbClr val="EFEFEF"/>
              </a:buClr>
              <a:buSzPct val="100000"/>
              <a:buChar char="●"/>
            </a:pPr>
            <a:r>
              <a:rPr lang="en">
                <a:solidFill>
                  <a:srgbClr val="EFEFEF"/>
                </a:solidFill>
              </a:rPr>
              <a:t>Mallikarjun BE</a:t>
            </a:r>
            <a:endParaRPr>
              <a:solidFill>
                <a:srgbClr val="EFEFEF"/>
              </a:solidFill>
            </a:endParaRPr>
          </a:p>
          <a:p>
            <a:pPr indent="0" lvl="0" marL="457200" rtl="0" algn="l">
              <a:spcBef>
                <a:spcPts val="0"/>
              </a:spcBef>
              <a:spcAft>
                <a:spcPts val="0"/>
              </a:spcAft>
              <a:buNone/>
            </a:pPr>
            <a:r>
              <a:t/>
            </a:r>
            <a:endParaRPr>
              <a:solidFill>
                <a:srgbClr val="EFEFEF"/>
              </a:solidFill>
            </a:endParaRPr>
          </a:p>
        </p:txBody>
      </p:sp>
      <p:sp>
        <p:nvSpPr>
          <p:cNvPr id="66" name="Google Shape;66;p13"/>
          <p:cNvSpPr txBox="1"/>
          <p:nvPr/>
        </p:nvSpPr>
        <p:spPr>
          <a:xfrm>
            <a:off x="6118125" y="179575"/>
            <a:ext cx="30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Number of profile in resumes</a:t>
            </a:r>
            <a:endParaRPr sz="1700"/>
          </a:p>
          <a:p>
            <a:pPr indent="0" lvl="0" marL="9144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Most occurring words</a:t>
            </a:r>
            <a:endParaRPr sz="1700"/>
          </a:p>
          <a:p>
            <a:pPr indent="0" lvl="0" marL="9144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jobpost==sql </a:t>
            </a:r>
            <a:r>
              <a:rPr lang="en" sz="1700"/>
              <a:t>developer</a:t>
            </a:r>
            <a:r>
              <a:rPr lang="en" sz="1700"/>
              <a:t> </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Wordcloud</a:t>
            </a:r>
            <a:endParaRPr sz="1700"/>
          </a:p>
        </p:txBody>
      </p:sp>
      <p:sp>
        <p:nvSpPr>
          <p:cNvPr id="128" name="Google Shape;128;p22"/>
          <p:cNvSpPr txBox="1"/>
          <p:nvPr>
            <p:ph idx="1" type="body"/>
          </p:nvPr>
        </p:nvSpPr>
        <p:spPr>
          <a:xfrm>
            <a:off x="4603300" y="8010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SQL = Data[Data['JobPost'] == 'SQL Developer Lightning insight']  # Filter rows where JobPost is 'React_JS'</a:t>
            </a:r>
            <a:endParaRPr/>
          </a:p>
        </p:txBody>
      </p:sp>
      <p:pic>
        <p:nvPicPr>
          <p:cNvPr id="129" name="Google Shape;129;p22"/>
          <p:cNvPicPr preferRelativeResize="0"/>
          <p:nvPr/>
        </p:nvPicPr>
        <p:blipFill>
          <a:blip r:embed="rId3">
            <a:alphaModFix/>
          </a:blip>
          <a:stretch>
            <a:fillRect/>
          </a:stretch>
        </p:blipFill>
        <p:spPr>
          <a:xfrm>
            <a:off x="4720925" y="96775"/>
            <a:ext cx="3467550" cy="2204350"/>
          </a:xfrm>
          <a:prstGeom prst="rect">
            <a:avLst/>
          </a:prstGeom>
          <a:noFill/>
          <a:ln>
            <a:noFill/>
          </a:ln>
        </p:spPr>
      </p:pic>
      <p:pic>
        <p:nvPicPr>
          <p:cNvPr id="130" name="Google Shape;130;p22"/>
          <p:cNvPicPr preferRelativeResize="0"/>
          <p:nvPr/>
        </p:nvPicPr>
        <p:blipFill>
          <a:blip r:embed="rId4">
            <a:alphaModFix/>
          </a:blip>
          <a:stretch>
            <a:fillRect/>
          </a:stretch>
        </p:blipFill>
        <p:spPr>
          <a:xfrm>
            <a:off x="4837775" y="2789075"/>
            <a:ext cx="3857200" cy="211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sz="1800"/>
              <a:t>jobpost==React_js</a:t>
            </a:r>
            <a:endParaRPr sz="1800"/>
          </a:p>
          <a:p>
            <a:pPr indent="0" lvl="0" marL="457200" rtl="0" algn="l">
              <a:spcBef>
                <a:spcPts val="0"/>
              </a:spcBef>
              <a:spcAft>
                <a:spcPts val="0"/>
              </a:spcAft>
              <a:buNone/>
            </a:pPr>
            <a:r>
              <a:t/>
            </a:r>
            <a:endParaRPr sz="1800"/>
          </a:p>
          <a:p>
            <a:pPr indent="-317500" lvl="0" marL="457200" rtl="0" algn="l">
              <a:spcBef>
                <a:spcPts val="0"/>
              </a:spcBef>
              <a:spcAft>
                <a:spcPts val="0"/>
              </a:spcAft>
              <a:buSzPts val="1400"/>
              <a:buChar char="●"/>
            </a:pPr>
            <a:r>
              <a:rPr lang="en" sz="1800"/>
              <a:t>Jobpost==workda</a:t>
            </a:r>
            <a:r>
              <a:rPr lang="en" sz="1400"/>
              <a:t>y</a:t>
            </a:r>
            <a:endParaRPr sz="1400"/>
          </a:p>
          <a:p>
            <a:pPr indent="0" lvl="0" marL="0" rtl="0" algn="l">
              <a:spcBef>
                <a:spcPts val="0"/>
              </a:spcBef>
              <a:spcAft>
                <a:spcPts val="0"/>
              </a:spcAft>
              <a:buNone/>
            </a:pPr>
            <a:r>
              <a:t/>
            </a:r>
            <a:endParaRPr sz="1400"/>
          </a:p>
        </p:txBody>
      </p:sp>
      <p:sp>
        <p:nvSpPr>
          <p:cNvPr id="136" name="Google Shape;136;p23"/>
          <p:cNvSpPr txBox="1"/>
          <p:nvPr>
            <p:ph idx="1" type="body"/>
          </p:nvPr>
        </p:nvSpPr>
        <p:spPr>
          <a:xfrm>
            <a:off x="4348350" y="-125"/>
            <a:ext cx="44628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jobpost</a:t>
            </a:r>
            <a:endParaRPr/>
          </a:p>
        </p:txBody>
      </p:sp>
      <p:pic>
        <p:nvPicPr>
          <p:cNvPr id="137" name="Google Shape;137;p23"/>
          <p:cNvPicPr preferRelativeResize="0"/>
          <p:nvPr/>
        </p:nvPicPr>
        <p:blipFill>
          <a:blip r:embed="rId3">
            <a:alphaModFix/>
          </a:blip>
          <a:stretch>
            <a:fillRect/>
          </a:stretch>
        </p:blipFill>
        <p:spPr>
          <a:xfrm>
            <a:off x="4314938" y="51600"/>
            <a:ext cx="4171725" cy="2125300"/>
          </a:xfrm>
          <a:prstGeom prst="rect">
            <a:avLst/>
          </a:prstGeom>
          <a:noFill/>
          <a:ln>
            <a:noFill/>
          </a:ln>
        </p:spPr>
      </p:pic>
      <p:pic>
        <p:nvPicPr>
          <p:cNvPr id="138" name="Google Shape;138;p23"/>
          <p:cNvPicPr preferRelativeResize="0"/>
          <p:nvPr/>
        </p:nvPicPr>
        <p:blipFill>
          <a:blip r:embed="rId4">
            <a:alphaModFix/>
          </a:blip>
          <a:stretch>
            <a:fillRect/>
          </a:stretch>
        </p:blipFill>
        <p:spPr>
          <a:xfrm>
            <a:off x="4534625" y="2487400"/>
            <a:ext cx="4118950" cy="2587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59975" y="500925"/>
            <a:ext cx="3706500" cy="250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jobpost==peoplesof</a:t>
            </a:r>
            <a:r>
              <a:rPr lang="en" sz="1400"/>
              <a:t>t</a:t>
            </a:r>
            <a:endParaRPr sz="100"/>
          </a:p>
        </p:txBody>
      </p:sp>
      <p:sp>
        <p:nvSpPr>
          <p:cNvPr id="144" name="Google Shape;144;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4"/>
          <p:cNvPicPr preferRelativeResize="0"/>
          <p:nvPr/>
        </p:nvPicPr>
        <p:blipFill>
          <a:blip r:embed="rId3">
            <a:alphaModFix/>
          </a:blip>
          <a:stretch>
            <a:fillRect/>
          </a:stretch>
        </p:blipFill>
        <p:spPr>
          <a:xfrm>
            <a:off x="4504742" y="417250"/>
            <a:ext cx="4076383" cy="409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lang="en"/>
              <a:t>Train Test</a:t>
            </a:r>
            <a:endParaRPr/>
          </a:p>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en"/>
              <a:t>Vectorisation</a:t>
            </a:r>
            <a:endParaRPr/>
          </a:p>
        </p:txBody>
      </p:sp>
      <p:sp>
        <p:nvSpPr>
          <p:cNvPr id="151" name="Google Shape;151;p25"/>
          <p:cNvSpPr txBox="1"/>
          <p:nvPr>
            <p:ph idx="1" type="body"/>
          </p:nvPr>
        </p:nvSpPr>
        <p:spPr>
          <a:xfrm>
            <a:off x="4644675" y="634925"/>
            <a:ext cx="41664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5"/>
          <p:cNvPicPr preferRelativeResize="0"/>
          <p:nvPr/>
        </p:nvPicPr>
        <p:blipFill>
          <a:blip r:embed="rId3">
            <a:alphaModFix/>
          </a:blip>
          <a:stretch>
            <a:fillRect/>
          </a:stretch>
        </p:blipFill>
        <p:spPr>
          <a:xfrm>
            <a:off x="4644675" y="625006"/>
            <a:ext cx="4319375" cy="39745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25" y="500925"/>
            <a:ext cx="3706500" cy="28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en"/>
              <a:t>Model Building</a:t>
            </a:r>
            <a:endParaRPr/>
          </a:p>
        </p:txBody>
      </p:sp>
      <p:sp>
        <p:nvSpPr>
          <p:cNvPr id="158" name="Google Shape;158;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Random Forest</a:t>
            </a:r>
            <a:endParaRPr b="1" sz="2100"/>
          </a:p>
          <a:p>
            <a:pPr indent="-361950" lvl="0" marL="457200" rtl="0" algn="l">
              <a:spcBef>
                <a:spcPts val="0"/>
              </a:spcBef>
              <a:spcAft>
                <a:spcPts val="0"/>
              </a:spcAft>
              <a:buSzPts val="2100"/>
              <a:buChar char="●"/>
            </a:pPr>
            <a:r>
              <a:rPr b="1" lang="en" sz="2100"/>
              <a:t>SVM</a:t>
            </a:r>
            <a:endParaRPr b="1" sz="2100"/>
          </a:p>
          <a:p>
            <a:pPr indent="-361950" lvl="0" marL="457200" rtl="0" algn="l">
              <a:spcBef>
                <a:spcPts val="0"/>
              </a:spcBef>
              <a:spcAft>
                <a:spcPts val="0"/>
              </a:spcAft>
              <a:buSzPts val="2100"/>
              <a:buChar char="●"/>
            </a:pPr>
            <a:r>
              <a:rPr b="1" lang="en" sz="2100"/>
              <a:t>Logistic Regression</a:t>
            </a:r>
            <a:endParaRPr b="1" sz="2100"/>
          </a:p>
          <a:p>
            <a:pPr indent="-361950" lvl="0" marL="457200" rtl="0" algn="l">
              <a:spcBef>
                <a:spcPts val="0"/>
              </a:spcBef>
              <a:spcAft>
                <a:spcPts val="0"/>
              </a:spcAft>
              <a:buSzPts val="2100"/>
              <a:buChar char="●"/>
            </a:pPr>
            <a:r>
              <a:rPr b="1" lang="en" sz="2100"/>
              <a:t>Bagging Classifier</a:t>
            </a:r>
            <a:endParaRPr b="1" sz="2100"/>
          </a:p>
          <a:p>
            <a:pPr indent="-361950" lvl="0" marL="457200" rtl="0" algn="l">
              <a:spcBef>
                <a:spcPts val="0"/>
              </a:spcBef>
              <a:spcAft>
                <a:spcPts val="0"/>
              </a:spcAft>
              <a:buSzPts val="2100"/>
              <a:buChar char="●"/>
            </a:pPr>
            <a:r>
              <a:rPr b="1" lang="en" sz="2100"/>
              <a:t>Gradient Boosting Classifier</a:t>
            </a:r>
            <a:endParaRPr b="1" sz="2100"/>
          </a:p>
          <a:p>
            <a:pPr indent="-361950" lvl="0" marL="457200" rtl="0" algn="l">
              <a:spcBef>
                <a:spcPts val="0"/>
              </a:spcBef>
              <a:spcAft>
                <a:spcPts val="0"/>
              </a:spcAft>
              <a:buSzPts val="2100"/>
              <a:buChar char="●"/>
            </a:pPr>
            <a:r>
              <a:rPr b="1" lang="en" sz="2100"/>
              <a:t>AdaBoost Classifier</a:t>
            </a:r>
            <a:endParaRPr b="1" sz="2100"/>
          </a:p>
          <a:p>
            <a:pPr indent="-361950" lvl="0" marL="457200" rtl="0" algn="l">
              <a:spcBef>
                <a:spcPts val="0"/>
              </a:spcBef>
              <a:spcAft>
                <a:spcPts val="0"/>
              </a:spcAft>
              <a:buSzPts val="2100"/>
              <a:buChar char="●"/>
            </a:pPr>
            <a:r>
              <a:rPr b="1" lang="en" sz="2100"/>
              <a:t>Naive Bayes</a:t>
            </a:r>
            <a:endParaRPr b="1"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Random Forest</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Confusion Matrix</a:t>
            </a:r>
            <a:endParaRPr sz="2400"/>
          </a:p>
        </p:txBody>
      </p:sp>
      <p:sp>
        <p:nvSpPr>
          <p:cNvPr id="164" name="Google Shape;164;p27"/>
          <p:cNvSpPr txBox="1"/>
          <p:nvPr>
            <p:ph idx="1" type="body"/>
          </p:nvPr>
        </p:nvSpPr>
        <p:spPr>
          <a:xfrm>
            <a:off x="4644675" y="0"/>
            <a:ext cx="4166400" cy="504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7"/>
          <p:cNvPicPr preferRelativeResize="0"/>
          <p:nvPr/>
        </p:nvPicPr>
        <p:blipFill>
          <a:blip r:embed="rId3">
            <a:alphaModFix/>
          </a:blip>
          <a:stretch>
            <a:fillRect/>
          </a:stretch>
        </p:blipFill>
        <p:spPr>
          <a:xfrm>
            <a:off x="4555325" y="0"/>
            <a:ext cx="4543250" cy="3377450"/>
          </a:xfrm>
          <a:prstGeom prst="rect">
            <a:avLst/>
          </a:prstGeom>
          <a:noFill/>
          <a:ln>
            <a:noFill/>
          </a:ln>
        </p:spPr>
      </p:pic>
      <p:pic>
        <p:nvPicPr>
          <p:cNvPr id="166" name="Google Shape;166;p27"/>
          <p:cNvPicPr preferRelativeResize="0"/>
          <p:nvPr/>
        </p:nvPicPr>
        <p:blipFill>
          <a:blip r:embed="rId4">
            <a:alphaModFix/>
          </a:blip>
          <a:stretch>
            <a:fillRect/>
          </a:stretch>
        </p:blipFill>
        <p:spPr>
          <a:xfrm>
            <a:off x="5916500" y="3377450"/>
            <a:ext cx="1710409" cy="171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en"/>
              <a:t>SVM</a:t>
            </a:r>
            <a:endParaRPr/>
          </a:p>
        </p:txBody>
      </p:sp>
      <p:sp>
        <p:nvSpPr>
          <p:cNvPr id="172" name="Google Shape;172;p28"/>
          <p:cNvSpPr txBox="1"/>
          <p:nvPr>
            <p:ph idx="1" type="body"/>
          </p:nvPr>
        </p:nvSpPr>
        <p:spPr>
          <a:xfrm>
            <a:off x="4644675" y="0"/>
            <a:ext cx="4166400" cy="312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8"/>
          <p:cNvPicPr preferRelativeResize="0"/>
          <p:nvPr/>
        </p:nvPicPr>
        <p:blipFill>
          <a:blip r:embed="rId3">
            <a:alphaModFix/>
          </a:blip>
          <a:stretch>
            <a:fillRect/>
          </a:stretch>
        </p:blipFill>
        <p:spPr>
          <a:xfrm>
            <a:off x="4644675" y="-161950"/>
            <a:ext cx="3823375" cy="3362626"/>
          </a:xfrm>
          <a:prstGeom prst="rect">
            <a:avLst/>
          </a:prstGeom>
          <a:noFill/>
          <a:ln>
            <a:noFill/>
          </a:ln>
        </p:spPr>
      </p:pic>
      <p:pic>
        <p:nvPicPr>
          <p:cNvPr id="174" name="Google Shape;174;p28"/>
          <p:cNvPicPr preferRelativeResize="0"/>
          <p:nvPr/>
        </p:nvPicPr>
        <p:blipFill>
          <a:blip r:embed="rId4">
            <a:alphaModFix/>
          </a:blip>
          <a:stretch>
            <a:fillRect/>
          </a:stretch>
        </p:blipFill>
        <p:spPr>
          <a:xfrm>
            <a:off x="6925275" y="3129000"/>
            <a:ext cx="1885800" cy="17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en"/>
              <a:t>Logistic Regression</a:t>
            </a:r>
            <a:endParaRPr/>
          </a:p>
        </p:txBody>
      </p:sp>
      <p:sp>
        <p:nvSpPr>
          <p:cNvPr id="180" name="Google Shape;180;p29"/>
          <p:cNvSpPr txBox="1"/>
          <p:nvPr>
            <p:ph idx="1" type="body"/>
          </p:nvPr>
        </p:nvSpPr>
        <p:spPr>
          <a:xfrm>
            <a:off x="4617450" y="2069825"/>
            <a:ext cx="4069500" cy="294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9"/>
          <p:cNvPicPr preferRelativeResize="0"/>
          <p:nvPr/>
        </p:nvPicPr>
        <p:blipFill>
          <a:blip r:embed="rId3">
            <a:alphaModFix/>
          </a:blip>
          <a:stretch>
            <a:fillRect/>
          </a:stretch>
        </p:blipFill>
        <p:spPr>
          <a:xfrm>
            <a:off x="4617450" y="80575"/>
            <a:ext cx="3834300" cy="2942700"/>
          </a:xfrm>
          <a:prstGeom prst="rect">
            <a:avLst/>
          </a:prstGeom>
          <a:noFill/>
          <a:ln>
            <a:noFill/>
          </a:ln>
        </p:spPr>
      </p:pic>
      <p:pic>
        <p:nvPicPr>
          <p:cNvPr id="182" name="Google Shape;182;p29"/>
          <p:cNvPicPr preferRelativeResize="0"/>
          <p:nvPr/>
        </p:nvPicPr>
        <p:blipFill>
          <a:blip r:embed="rId4">
            <a:alphaModFix/>
          </a:blip>
          <a:stretch>
            <a:fillRect/>
          </a:stretch>
        </p:blipFill>
        <p:spPr>
          <a:xfrm>
            <a:off x="6849463" y="3009825"/>
            <a:ext cx="1773062" cy="200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37150" y="575150"/>
            <a:ext cx="3487800" cy="271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88620" lvl="0" marL="457200" rtl="0" algn="l">
              <a:spcBef>
                <a:spcPts val="0"/>
              </a:spcBef>
              <a:spcAft>
                <a:spcPts val="0"/>
              </a:spcAft>
              <a:buSzPct val="100000"/>
              <a:buChar char="●"/>
            </a:pPr>
            <a:r>
              <a:rPr lang="en"/>
              <a:t>Bagging Classifier</a:t>
            </a:r>
            <a:endParaRPr/>
          </a:p>
          <a:p>
            <a:pPr indent="0" lvl="0" marL="0" rtl="0" algn="l">
              <a:spcBef>
                <a:spcPts val="0"/>
              </a:spcBef>
              <a:spcAft>
                <a:spcPts val="0"/>
              </a:spcAft>
              <a:buNone/>
            </a:pPr>
            <a:r>
              <a:t/>
            </a:r>
            <a:endParaRPr/>
          </a:p>
        </p:txBody>
      </p:sp>
      <p:sp>
        <p:nvSpPr>
          <p:cNvPr id="188" name="Google Shape;188;p30"/>
          <p:cNvSpPr txBox="1"/>
          <p:nvPr>
            <p:ph idx="1" type="body"/>
          </p:nvPr>
        </p:nvSpPr>
        <p:spPr>
          <a:xfrm>
            <a:off x="4541175" y="55900"/>
            <a:ext cx="4166400" cy="508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0"/>
          <p:cNvPicPr preferRelativeResize="0"/>
          <p:nvPr/>
        </p:nvPicPr>
        <p:blipFill>
          <a:blip r:embed="rId3">
            <a:alphaModFix/>
          </a:blip>
          <a:stretch>
            <a:fillRect/>
          </a:stretch>
        </p:blipFill>
        <p:spPr>
          <a:xfrm>
            <a:off x="4541175" y="55900"/>
            <a:ext cx="3936450" cy="2866175"/>
          </a:xfrm>
          <a:prstGeom prst="rect">
            <a:avLst/>
          </a:prstGeom>
          <a:noFill/>
          <a:ln>
            <a:noFill/>
          </a:ln>
        </p:spPr>
      </p:pic>
      <p:pic>
        <p:nvPicPr>
          <p:cNvPr id="190" name="Google Shape;190;p30"/>
          <p:cNvPicPr preferRelativeResize="0"/>
          <p:nvPr/>
        </p:nvPicPr>
        <p:blipFill>
          <a:blip r:embed="rId4">
            <a:alphaModFix/>
          </a:blip>
          <a:stretch>
            <a:fillRect/>
          </a:stretch>
        </p:blipFill>
        <p:spPr>
          <a:xfrm>
            <a:off x="4913000" y="3069075"/>
            <a:ext cx="3357650" cy="1828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en"/>
              <a:t>Gradient Boosting Classifier</a:t>
            </a:r>
            <a:endParaRPr/>
          </a:p>
          <a:p>
            <a:pPr indent="0" lvl="0" marL="457200" rtl="0" algn="l">
              <a:spcBef>
                <a:spcPts val="0"/>
              </a:spcBef>
              <a:spcAft>
                <a:spcPts val="0"/>
              </a:spcAft>
              <a:buNone/>
            </a:pPr>
            <a:r>
              <a:t/>
            </a:r>
            <a:endParaRPr/>
          </a:p>
        </p:txBody>
      </p:sp>
      <p:sp>
        <p:nvSpPr>
          <p:cNvPr id="196" name="Google Shape;196;p31"/>
          <p:cNvSpPr txBox="1"/>
          <p:nvPr>
            <p:ph idx="1" type="body"/>
          </p:nvPr>
        </p:nvSpPr>
        <p:spPr>
          <a:xfrm>
            <a:off x="4561900" y="0"/>
            <a:ext cx="4166400" cy="506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1"/>
          <p:cNvPicPr preferRelativeResize="0"/>
          <p:nvPr/>
        </p:nvPicPr>
        <p:blipFill>
          <a:blip r:embed="rId3">
            <a:alphaModFix/>
          </a:blip>
          <a:stretch>
            <a:fillRect/>
          </a:stretch>
        </p:blipFill>
        <p:spPr>
          <a:xfrm>
            <a:off x="4561900" y="0"/>
            <a:ext cx="4039925" cy="2777200"/>
          </a:xfrm>
          <a:prstGeom prst="rect">
            <a:avLst/>
          </a:prstGeom>
          <a:noFill/>
          <a:ln>
            <a:noFill/>
          </a:ln>
        </p:spPr>
      </p:pic>
      <p:pic>
        <p:nvPicPr>
          <p:cNvPr id="198" name="Google Shape;198;p31"/>
          <p:cNvPicPr preferRelativeResize="0"/>
          <p:nvPr/>
        </p:nvPicPr>
        <p:blipFill>
          <a:blip r:embed="rId4">
            <a:alphaModFix/>
          </a:blip>
          <a:stretch>
            <a:fillRect/>
          </a:stretch>
        </p:blipFill>
        <p:spPr>
          <a:xfrm>
            <a:off x="5445350" y="2934550"/>
            <a:ext cx="2618325" cy="190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3577"/>
          </a:p>
          <a:p>
            <a:pPr indent="0" lvl="0" marL="457200" rtl="0" algn="l">
              <a:spcBef>
                <a:spcPts val="0"/>
              </a:spcBef>
              <a:spcAft>
                <a:spcPts val="0"/>
              </a:spcAft>
              <a:buNone/>
            </a:pPr>
            <a:r>
              <a:t/>
            </a:r>
            <a:endParaRPr sz="3577"/>
          </a:p>
          <a:p>
            <a:pPr indent="0" lvl="0" marL="457200" rtl="0" algn="l">
              <a:spcBef>
                <a:spcPts val="0"/>
              </a:spcBef>
              <a:spcAft>
                <a:spcPts val="0"/>
              </a:spcAft>
              <a:buNone/>
            </a:pPr>
            <a:r>
              <a:rPr lang="en" sz="3577"/>
              <a:t>Contents</a:t>
            </a:r>
            <a:endParaRPr sz="1788"/>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Project Description</a:t>
            </a:r>
            <a:endParaRPr b="1" sz="1700"/>
          </a:p>
          <a:p>
            <a:pPr indent="-336550" lvl="0" marL="457200" rtl="0" algn="l">
              <a:spcBef>
                <a:spcPts val="0"/>
              </a:spcBef>
              <a:spcAft>
                <a:spcPts val="0"/>
              </a:spcAft>
              <a:buSzPts val="1700"/>
              <a:buChar char="●"/>
            </a:pPr>
            <a:r>
              <a:rPr b="1" lang="en" sz="1700"/>
              <a:t>Import Libraries</a:t>
            </a:r>
            <a:endParaRPr b="1" sz="1700"/>
          </a:p>
          <a:p>
            <a:pPr indent="-336550" lvl="0" marL="457200" rtl="0" algn="l">
              <a:spcBef>
                <a:spcPts val="0"/>
              </a:spcBef>
              <a:spcAft>
                <a:spcPts val="0"/>
              </a:spcAft>
              <a:buSzPts val="1700"/>
              <a:buChar char="●"/>
            </a:pPr>
            <a:r>
              <a:rPr b="1" lang="en" sz="1700"/>
              <a:t>Data Preprocessing</a:t>
            </a:r>
            <a:endParaRPr b="1" sz="1700"/>
          </a:p>
          <a:p>
            <a:pPr indent="-336550" lvl="0" marL="457200" rtl="0" algn="l">
              <a:spcBef>
                <a:spcPts val="0"/>
              </a:spcBef>
              <a:spcAft>
                <a:spcPts val="0"/>
              </a:spcAft>
              <a:buSzPts val="1700"/>
              <a:buChar char="●"/>
            </a:pPr>
            <a:r>
              <a:rPr b="1" lang="en" sz="1700"/>
              <a:t>Exploratory Data Analysis</a:t>
            </a:r>
            <a:endParaRPr b="1" sz="1700"/>
          </a:p>
          <a:p>
            <a:pPr indent="-336550" lvl="0" marL="457200" rtl="0" algn="l">
              <a:spcBef>
                <a:spcPts val="0"/>
              </a:spcBef>
              <a:spcAft>
                <a:spcPts val="0"/>
              </a:spcAft>
              <a:buSzPts val="1700"/>
              <a:buChar char="●"/>
            </a:pPr>
            <a:r>
              <a:rPr b="1" lang="en" sz="1700"/>
              <a:t>Model Building</a:t>
            </a:r>
            <a:endParaRPr b="1" sz="1700"/>
          </a:p>
          <a:p>
            <a:pPr indent="-336550" lvl="0" marL="457200" rtl="0" algn="l">
              <a:spcBef>
                <a:spcPts val="0"/>
              </a:spcBef>
              <a:spcAft>
                <a:spcPts val="0"/>
              </a:spcAft>
              <a:buSzPts val="1700"/>
              <a:buChar char="●"/>
            </a:pPr>
            <a:r>
              <a:rPr b="1" lang="en" sz="1700"/>
              <a:t>Model Evaluation</a:t>
            </a:r>
            <a:endParaRPr b="1" sz="1700"/>
          </a:p>
          <a:p>
            <a:pPr indent="-336550" lvl="0" marL="457200" rtl="0" algn="l">
              <a:spcBef>
                <a:spcPts val="0"/>
              </a:spcBef>
              <a:spcAft>
                <a:spcPts val="0"/>
              </a:spcAft>
              <a:buSzPts val="1700"/>
              <a:buChar char="●"/>
            </a:pPr>
            <a:r>
              <a:rPr b="1" lang="en" sz="1700"/>
              <a:t>Deployment</a:t>
            </a:r>
            <a:endParaRPr b="1"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en"/>
              <a:t>AdaBoost Classifier</a:t>
            </a:r>
            <a:endParaRPr/>
          </a:p>
        </p:txBody>
      </p:sp>
      <p:sp>
        <p:nvSpPr>
          <p:cNvPr id="204" name="Google Shape;204;p32"/>
          <p:cNvSpPr txBox="1"/>
          <p:nvPr>
            <p:ph idx="1" type="body"/>
          </p:nvPr>
        </p:nvSpPr>
        <p:spPr>
          <a:xfrm>
            <a:off x="4624000" y="0"/>
            <a:ext cx="4166400" cy="520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32"/>
          <p:cNvPicPr preferRelativeResize="0"/>
          <p:nvPr/>
        </p:nvPicPr>
        <p:blipFill>
          <a:blip r:embed="rId3">
            <a:alphaModFix/>
          </a:blip>
          <a:stretch>
            <a:fillRect/>
          </a:stretch>
        </p:blipFill>
        <p:spPr>
          <a:xfrm>
            <a:off x="4624000" y="0"/>
            <a:ext cx="4166400" cy="2818600"/>
          </a:xfrm>
          <a:prstGeom prst="rect">
            <a:avLst/>
          </a:prstGeom>
          <a:noFill/>
          <a:ln>
            <a:noFill/>
          </a:ln>
        </p:spPr>
      </p:pic>
      <p:pic>
        <p:nvPicPr>
          <p:cNvPr id="206" name="Google Shape;206;p32"/>
          <p:cNvPicPr preferRelativeResize="0"/>
          <p:nvPr/>
        </p:nvPicPr>
        <p:blipFill>
          <a:blip r:embed="rId4">
            <a:alphaModFix/>
          </a:blip>
          <a:stretch>
            <a:fillRect/>
          </a:stretch>
        </p:blipFill>
        <p:spPr>
          <a:xfrm>
            <a:off x="5228025" y="3009825"/>
            <a:ext cx="3456575" cy="2196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en"/>
              <a:t>Naive Bayes</a:t>
            </a:r>
            <a:endParaRPr/>
          </a:p>
        </p:txBody>
      </p:sp>
      <p:sp>
        <p:nvSpPr>
          <p:cNvPr id="212" name="Google Shape;212;p33"/>
          <p:cNvSpPr txBox="1"/>
          <p:nvPr>
            <p:ph idx="1" type="body"/>
          </p:nvPr>
        </p:nvSpPr>
        <p:spPr>
          <a:xfrm>
            <a:off x="4454925" y="144900"/>
            <a:ext cx="4581600" cy="49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3"/>
          <p:cNvPicPr preferRelativeResize="0"/>
          <p:nvPr/>
        </p:nvPicPr>
        <p:blipFill>
          <a:blip r:embed="rId3">
            <a:alphaModFix/>
          </a:blip>
          <a:stretch>
            <a:fillRect/>
          </a:stretch>
        </p:blipFill>
        <p:spPr>
          <a:xfrm>
            <a:off x="4454925" y="96775"/>
            <a:ext cx="4498775" cy="2856351"/>
          </a:xfrm>
          <a:prstGeom prst="rect">
            <a:avLst/>
          </a:prstGeom>
          <a:noFill/>
          <a:ln>
            <a:noFill/>
          </a:ln>
        </p:spPr>
      </p:pic>
      <p:pic>
        <p:nvPicPr>
          <p:cNvPr id="214" name="Google Shape;214;p33"/>
          <p:cNvPicPr preferRelativeResize="0"/>
          <p:nvPr/>
        </p:nvPicPr>
        <p:blipFill>
          <a:blip r:embed="rId4">
            <a:alphaModFix/>
          </a:blip>
          <a:stretch>
            <a:fillRect/>
          </a:stretch>
        </p:blipFill>
        <p:spPr>
          <a:xfrm>
            <a:off x="5140675" y="3273225"/>
            <a:ext cx="2974750" cy="18288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406400" lvl="0" marL="457200" rtl="0" algn="l">
              <a:spcBef>
                <a:spcPts val="0"/>
              </a:spcBef>
              <a:spcAft>
                <a:spcPts val="0"/>
              </a:spcAft>
              <a:buSzPts val="2800"/>
              <a:buChar char="●"/>
            </a:pPr>
            <a:r>
              <a:rPr lang="en"/>
              <a:t>Model Evaluation</a:t>
            </a:r>
            <a:endParaRPr/>
          </a:p>
        </p:txBody>
      </p:sp>
      <p:sp>
        <p:nvSpPr>
          <p:cNvPr id="220" name="Google Shape;220;p34"/>
          <p:cNvSpPr txBox="1"/>
          <p:nvPr>
            <p:ph idx="1" type="body"/>
          </p:nvPr>
        </p:nvSpPr>
        <p:spPr>
          <a:xfrm>
            <a:off x="4644675" y="-75"/>
            <a:ext cx="44022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4"/>
          <p:cNvPicPr preferRelativeResize="0"/>
          <p:nvPr/>
        </p:nvPicPr>
        <p:blipFill>
          <a:blip r:embed="rId3">
            <a:alphaModFix/>
          </a:blip>
          <a:stretch>
            <a:fillRect/>
          </a:stretch>
        </p:blipFill>
        <p:spPr>
          <a:xfrm>
            <a:off x="4742675" y="958350"/>
            <a:ext cx="4206201" cy="3603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lang="en"/>
              <a:t>Model Deployment</a:t>
            </a:r>
            <a:endParaRPr/>
          </a:p>
        </p:txBody>
      </p:sp>
      <p:sp>
        <p:nvSpPr>
          <p:cNvPr id="227" name="Google Shape;227;p35"/>
          <p:cNvSpPr txBox="1"/>
          <p:nvPr>
            <p:ph idx="1" type="body"/>
          </p:nvPr>
        </p:nvSpPr>
        <p:spPr>
          <a:xfrm>
            <a:off x="4389750" y="0"/>
            <a:ext cx="46674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35"/>
          <p:cNvPicPr preferRelativeResize="0"/>
          <p:nvPr/>
        </p:nvPicPr>
        <p:blipFill>
          <a:blip r:embed="rId3">
            <a:alphaModFix/>
          </a:blip>
          <a:stretch>
            <a:fillRect/>
          </a:stretch>
        </p:blipFill>
        <p:spPr>
          <a:xfrm>
            <a:off x="4538100" y="382925"/>
            <a:ext cx="4470825" cy="47605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74175" y="76075"/>
            <a:ext cx="3944100" cy="50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457200" rtl="0" algn="l">
              <a:spcBef>
                <a:spcPts val="0"/>
              </a:spcBef>
              <a:spcAft>
                <a:spcPts val="0"/>
              </a:spcAft>
              <a:buNone/>
            </a:pPr>
            <a:r>
              <a:t/>
            </a:r>
            <a:endParaRPr sz="3100"/>
          </a:p>
          <a:p>
            <a:pPr indent="457200" lvl="0" marL="457200" rtl="0" algn="l">
              <a:spcBef>
                <a:spcPts val="0"/>
              </a:spcBef>
              <a:spcAft>
                <a:spcPts val="0"/>
              </a:spcAft>
              <a:buNone/>
            </a:pPr>
            <a:r>
              <a:rPr lang="en" sz="3100"/>
              <a:t>Thank you</a:t>
            </a:r>
            <a:endParaRPr sz="3100"/>
          </a:p>
        </p:txBody>
      </p:sp>
      <p:sp>
        <p:nvSpPr>
          <p:cNvPr id="234" name="Google Shape;234;p3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63475" y="25"/>
            <a:ext cx="3684900" cy="51435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en" sz="3200"/>
              <a:t>Project Description</a:t>
            </a:r>
            <a:endParaRPr sz="3200"/>
          </a:p>
        </p:txBody>
      </p:sp>
      <p:sp>
        <p:nvSpPr>
          <p:cNvPr id="78" name="Google Shape;78;p15"/>
          <p:cNvSpPr txBox="1"/>
          <p:nvPr>
            <p:ph idx="1" type="body"/>
          </p:nvPr>
        </p:nvSpPr>
        <p:spPr>
          <a:xfrm>
            <a:off x="4613650" y="134550"/>
            <a:ext cx="4371000" cy="4874400"/>
          </a:xfrm>
          <a:prstGeom prst="rect">
            <a:avLst/>
          </a:prstGeom>
        </p:spPr>
        <p:txBody>
          <a:bodyPr anchorCtr="0" anchor="t" bIns="91425" lIns="91425" spcFirstLastPara="1" rIns="91425" wrap="square" tIns="91425">
            <a:noAutofit/>
          </a:bodyPr>
          <a:lstStyle/>
          <a:p>
            <a:pPr indent="0" lvl="0" marL="0" rtl="0" algn="just">
              <a:lnSpc>
                <a:spcPct val="183333"/>
              </a:lnSpc>
              <a:spcBef>
                <a:spcPts val="0"/>
              </a:spcBef>
              <a:spcAft>
                <a:spcPts val="0"/>
              </a:spcAft>
              <a:buSzPts val="852"/>
              <a:buNone/>
            </a:pPr>
            <a:r>
              <a:rPr b="1" lang="en" sz="1046">
                <a:solidFill>
                  <a:srgbClr val="222222"/>
                </a:solidFill>
                <a:highlight>
                  <a:srgbClr val="FFFFFF"/>
                </a:highlight>
                <a:latin typeface="Lato"/>
                <a:ea typeface="Lato"/>
                <a:cs typeface="Lato"/>
                <a:sym typeface="Lato"/>
              </a:rPr>
              <a:t>Resume classification, a valuable tool used in real-life scenarios to simplify and streamline the hiring process, has become essential for busy hiring managers and human resources professionals. By automating the initial screening of resumes using </a:t>
            </a:r>
            <a:r>
              <a:rPr b="1" lang="en" sz="1046">
                <a:solidFill>
                  <a:srgbClr val="007BFF"/>
                </a:solidFill>
                <a:highlight>
                  <a:srgbClr val="FFFFFF"/>
                </a:highlight>
                <a:uFill>
                  <a:noFill/>
                </a:uFill>
                <a:latin typeface="Lato"/>
                <a:ea typeface="Lato"/>
                <a:cs typeface="Lato"/>
                <a:sym typeface="Lato"/>
                <a:hlinkClick r:id="rId3">
                  <a:extLst>
                    <a:ext uri="{A12FA001-AC4F-418D-AE19-62706E023703}">
                      <ahyp:hlinkClr val="tx"/>
                    </a:ext>
                  </a:extLst>
                </a:hlinkClick>
              </a:rPr>
              <a:t>SpaCy</a:t>
            </a:r>
            <a:r>
              <a:rPr b="1" lang="en" sz="1046">
                <a:solidFill>
                  <a:srgbClr val="222222"/>
                </a:solidFill>
                <a:highlight>
                  <a:srgbClr val="FFFFFF"/>
                </a:highlight>
                <a:latin typeface="Lato"/>
                <a:ea typeface="Lato"/>
                <a:cs typeface="Lato"/>
                <a:sym typeface="Lato"/>
              </a:rPr>
              <a:t>‘s magic , a resume classifier acts as a smart assistant, leveraging advanced algorithms and </a:t>
            </a:r>
            <a:r>
              <a:rPr b="1" lang="en" sz="1046">
                <a:solidFill>
                  <a:srgbClr val="007BFF"/>
                </a:solidFill>
                <a:highlight>
                  <a:srgbClr val="FFFFFF"/>
                </a:highlight>
                <a:uFill>
                  <a:noFill/>
                </a:uFill>
                <a:latin typeface="Lato"/>
                <a:ea typeface="Lato"/>
                <a:cs typeface="Lato"/>
                <a:sym typeface="Lato"/>
                <a:hlinkClick r:id="rId4">
                  <a:extLst>
                    <a:ext uri="{A12FA001-AC4F-418D-AE19-62706E023703}">
                      <ahyp:hlinkClr val="tx"/>
                    </a:ext>
                  </a:extLst>
                </a:hlinkClick>
              </a:rPr>
              <a:t>natural language processing</a:t>
            </a:r>
            <a:r>
              <a:rPr b="1" lang="en" sz="1046">
                <a:solidFill>
                  <a:srgbClr val="222222"/>
                </a:solidFill>
                <a:highlight>
                  <a:srgbClr val="FFFFFF"/>
                </a:highlight>
                <a:latin typeface="Lato"/>
                <a:ea typeface="Lato"/>
                <a:cs typeface="Lato"/>
                <a:sym typeface="Lato"/>
              </a:rPr>
              <a:t> techniques to extract key details such as contact information, education history, work experience, and skills.</a:t>
            </a:r>
            <a:endParaRPr b="1" sz="1046">
              <a:solidFill>
                <a:srgbClr val="222222"/>
              </a:solidFill>
              <a:highlight>
                <a:srgbClr val="FFFFFF"/>
              </a:highlight>
              <a:latin typeface="Lato"/>
              <a:ea typeface="Lato"/>
              <a:cs typeface="Lato"/>
              <a:sym typeface="Lato"/>
            </a:endParaRPr>
          </a:p>
          <a:p>
            <a:pPr indent="0" lvl="0" marL="0" rtl="0" algn="just">
              <a:lnSpc>
                <a:spcPct val="183333"/>
              </a:lnSpc>
              <a:spcBef>
                <a:spcPts val="1200"/>
              </a:spcBef>
              <a:spcAft>
                <a:spcPts val="0"/>
              </a:spcAft>
              <a:buSzPts val="852"/>
              <a:buNone/>
            </a:pPr>
            <a:r>
              <a:rPr b="1" lang="en" sz="1046">
                <a:solidFill>
                  <a:srgbClr val="222222"/>
                </a:solidFill>
                <a:highlight>
                  <a:srgbClr val="FFFFFF"/>
                </a:highlight>
                <a:latin typeface="Lato"/>
                <a:ea typeface="Lato"/>
                <a:cs typeface="Lato"/>
                <a:sym typeface="Lato"/>
              </a:rPr>
              <a:t>This structured data allows recruiters to efficiently evaluate candidates, search for specific qualifications, and integrate the parsing technology with applicant tracking systems or recruitment software. By saving time, reducing errors, and facilitating informed decision-making, resume parsing technology revolutionizes the resume screening process and enhances the overall recruitment experience.</a:t>
            </a:r>
            <a:endParaRPr b="1" sz="1046">
              <a:solidFill>
                <a:srgbClr val="222222"/>
              </a:solidFill>
              <a:highlight>
                <a:srgbClr val="FFFFFF"/>
              </a:highlight>
              <a:latin typeface="Lato"/>
              <a:ea typeface="Lato"/>
              <a:cs typeface="Lato"/>
              <a:sym typeface="Lato"/>
            </a:endParaRPr>
          </a:p>
          <a:p>
            <a:pPr indent="0" lvl="0" marL="0" rtl="0" algn="l">
              <a:spcBef>
                <a:spcPts val="1200"/>
              </a:spcBef>
              <a:spcAft>
                <a:spcPts val="1200"/>
              </a:spcAft>
              <a:buSzPts val="852"/>
              <a:buNone/>
            </a:pPr>
            <a:r>
              <a:t/>
            </a:r>
            <a:endParaRPr b="1" sz="11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4" name="Google Shape;84;p16"/>
          <p:cNvSpPr txBox="1"/>
          <p:nvPr>
            <p:ph idx="1" type="body"/>
          </p:nvPr>
        </p:nvSpPr>
        <p:spPr>
          <a:xfrm>
            <a:off x="4644675" y="500925"/>
            <a:ext cx="4166400" cy="277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4644675" y="85250"/>
            <a:ext cx="3885924" cy="2747075"/>
          </a:xfrm>
          <a:prstGeom prst="rect">
            <a:avLst/>
          </a:prstGeom>
          <a:noFill/>
          <a:ln>
            <a:noFill/>
          </a:ln>
        </p:spPr>
      </p:pic>
      <p:pic>
        <p:nvPicPr>
          <p:cNvPr id="86" name="Google Shape;86;p16"/>
          <p:cNvPicPr preferRelativeResize="0"/>
          <p:nvPr/>
        </p:nvPicPr>
        <p:blipFill>
          <a:blip r:embed="rId4">
            <a:alphaModFix/>
          </a:blip>
          <a:stretch>
            <a:fillRect/>
          </a:stretch>
        </p:blipFill>
        <p:spPr>
          <a:xfrm>
            <a:off x="270350" y="540100"/>
            <a:ext cx="3747875" cy="2432550"/>
          </a:xfrm>
          <a:prstGeom prst="rect">
            <a:avLst/>
          </a:prstGeom>
          <a:noFill/>
          <a:ln>
            <a:noFill/>
          </a:ln>
        </p:spPr>
      </p:pic>
      <p:pic>
        <p:nvPicPr>
          <p:cNvPr id="87" name="Google Shape;87;p16"/>
          <p:cNvPicPr preferRelativeResize="0"/>
          <p:nvPr/>
        </p:nvPicPr>
        <p:blipFill>
          <a:blip r:embed="rId5">
            <a:alphaModFix/>
          </a:blip>
          <a:stretch>
            <a:fillRect/>
          </a:stretch>
        </p:blipFill>
        <p:spPr>
          <a:xfrm>
            <a:off x="5094975" y="3393425"/>
            <a:ext cx="2747075" cy="168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457200" rtl="0" algn="l">
              <a:spcBef>
                <a:spcPts val="0"/>
              </a:spcBef>
              <a:spcAft>
                <a:spcPts val="0"/>
              </a:spcAft>
              <a:buNone/>
            </a:pPr>
            <a:r>
              <a:rPr lang="en"/>
              <a:t>Dataset</a:t>
            </a:r>
            <a:endParaRPr sz="2700"/>
          </a:p>
        </p:txBody>
      </p:sp>
      <p:sp>
        <p:nvSpPr>
          <p:cNvPr id="93" name="Google Shape;93;p17"/>
          <p:cNvSpPr txBox="1"/>
          <p:nvPr>
            <p:ph idx="1" type="body"/>
          </p:nvPr>
        </p:nvSpPr>
        <p:spPr>
          <a:xfrm>
            <a:off x="4541150" y="1180950"/>
            <a:ext cx="4166400" cy="305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4721650" y="1180950"/>
            <a:ext cx="3265326" cy="2848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9725" y="76125"/>
            <a:ext cx="3988500" cy="4926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3200"/>
          </a:p>
          <a:p>
            <a:pPr indent="0" lvl="0" marL="457200" rtl="0" algn="l">
              <a:spcBef>
                <a:spcPts val="0"/>
              </a:spcBef>
              <a:spcAft>
                <a:spcPts val="0"/>
              </a:spcAft>
              <a:buNone/>
            </a:pPr>
            <a:r>
              <a:t/>
            </a:r>
            <a:endParaRPr sz="3200"/>
          </a:p>
          <a:p>
            <a:pPr indent="0" lvl="0" marL="457200" rtl="0" algn="l">
              <a:spcBef>
                <a:spcPts val="0"/>
              </a:spcBef>
              <a:spcAft>
                <a:spcPts val="0"/>
              </a:spcAft>
              <a:buNone/>
            </a:pPr>
            <a:r>
              <a:t/>
            </a:r>
            <a:endParaRPr sz="3200"/>
          </a:p>
          <a:p>
            <a:pPr indent="457200" lvl="0" marL="0" rtl="0" algn="l">
              <a:spcBef>
                <a:spcPts val="0"/>
              </a:spcBef>
              <a:spcAft>
                <a:spcPts val="0"/>
              </a:spcAft>
              <a:buNone/>
            </a:pPr>
            <a:r>
              <a:rPr lang="en" sz="3200"/>
              <a:t>Used Libraries</a:t>
            </a:r>
            <a:endParaRPr sz="1800"/>
          </a:p>
        </p:txBody>
      </p:sp>
      <p:sp>
        <p:nvSpPr>
          <p:cNvPr id="100" name="Google Shape;100;p18"/>
          <p:cNvSpPr txBox="1"/>
          <p:nvPr>
            <p:ph idx="1" type="body"/>
          </p:nvPr>
        </p:nvSpPr>
        <p:spPr>
          <a:xfrm>
            <a:off x="5155575" y="76075"/>
            <a:ext cx="3988500" cy="4926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Pandas </a:t>
            </a:r>
            <a:endParaRPr b="1" sz="1600"/>
          </a:p>
          <a:p>
            <a:pPr indent="-330200" lvl="0" marL="457200" rtl="0" algn="l">
              <a:spcBef>
                <a:spcPts val="0"/>
              </a:spcBef>
              <a:spcAft>
                <a:spcPts val="0"/>
              </a:spcAft>
              <a:buSzPts val="1600"/>
              <a:buChar char="●"/>
            </a:pPr>
            <a:r>
              <a:rPr b="1" lang="en" sz="1600"/>
              <a:t>Matplotlib</a:t>
            </a:r>
            <a:endParaRPr b="1" sz="1600"/>
          </a:p>
          <a:p>
            <a:pPr indent="-330200" lvl="0" marL="457200" rtl="0" algn="l">
              <a:spcBef>
                <a:spcPts val="0"/>
              </a:spcBef>
              <a:spcAft>
                <a:spcPts val="0"/>
              </a:spcAft>
              <a:buSzPts val="1600"/>
              <a:buChar char="●"/>
            </a:pPr>
            <a:r>
              <a:rPr b="1" lang="en" sz="1600"/>
              <a:t>Spacy</a:t>
            </a:r>
            <a:endParaRPr b="1" sz="1600"/>
          </a:p>
          <a:p>
            <a:pPr indent="-330200" lvl="0" marL="457200" rtl="0" algn="l">
              <a:spcBef>
                <a:spcPts val="0"/>
              </a:spcBef>
              <a:spcAft>
                <a:spcPts val="0"/>
              </a:spcAft>
              <a:buSzPts val="1600"/>
              <a:buChar char="●"/>
            </a:pPr>
            <a:r>
              <a:rPr b="1" lang="en" sz="1600"/>
              <a:t>NLTK</a:t>
            </a:r>
            <a:endParaRPr b="1" sz="1600"/>
          </a:p>
          <a:p>
            <a:pPr indent="-330200" lvl="0" marL="457200" rtl="0" algn="l">
              <a:spcBef>
                <a:spcPts val="0"/>
              </a:spcBef>
              <a:spcAft>
                <a:spcPts val="0"/>
              </a:spcAft>
              <a:buSzPts val="1600"/>
              <a:buChar char="●"/>
            </a:pPr>
            <a:r>
              <a:rPr b="1" lang="en" sz="1600"/>
              <a:t>Pandas</a:t>
            </a:r>
            <a:endParaRPr b="1" sz="1600"/>
          </a:p>
          <a:p>
            <a:pPr indent="-330200" lvl="0" marL="457200" rtl="0" algn="l">
              <a:spcBef>
                <a:spcPts val="0"/>
              </a:spcBef>
              <a:spcAft>
                <a:spcPts val="0"/>
              </a:spcAft>
              <a:buSzPts val="1600"/>
              <a:buChar char="●"/>
            </a:pPr>
            <a:r>
              <a:rPr b="1" lang="en" sz="1600"/>
              <a:t>Scikit-learn</a:t>
            </a:r>
            <a:endParaRPr b="1" sz="1600"/>
          </a:p>
          <a:p>
            <a:pPr indent="-330200" lvl="0" marL="457200" rtl="0" algn="l">
              <a:spcBef>
                <a:spcPts val="0"/>
              </a:spcBef>
              <a:spcAft>
                <a:spcPts val="0"/>
              </a:spcAft>
              <a:buSzPts val="1600"/>
              <a:buChar char="●"/>
            </a:pPr>
            <a:r>
              <a:rPr b="1" lang="en" sz="1600"/>
              <a:t>Zipfile</a:t>
            </a:r>
            <a:endParaRPr b="1" sz="1600"/>
          </a:p>
          <a:p>
            <a:pPr indent="-330200" lvl="0" marL="457200" rtl="0" algn="l">
              <a:spcBef>
                <a:spcPts val="0"/>
              </a:spcBef>
              <a:spcAft>
                <a:spcPts val="0"/>
              </a:spcAft>
              <a:buSzPts val="1600"/>
              <a:buChar char="●"/>
            </a:pPr>
            <a:r>
              <a:rPr b="1" lang="en" sz="1600"/>
              <a:t>Os</a:t>
            </a:r>
            <a:endParaRPr b="1" sz="1600"/>
          </a:p>
          <a:p>
            <a:pPr indent="-330200" lvl="0" marL="457200" rtl="0" algn="l">
              <a:spcBef>
                <a:spcPts val="0"/>
              </a:spcBef>
              <a:spcAft>
                <a:spcPts val="0"/>
              </a:spcAft>
              <a:buSzPts val="1600"/>
              <a:buChar char="●"/>
            </a:pPr>
            <a:r>
              <a:rPr b="1" lang="en" sz="1600"/>
              <a:t>Textract</a:t>
            </a:r>
            <a:endParaRPr b="1" sz="1600"/>
          </a:p>
          <a:p>
            <a:pPr indent="-330200" lvl="0" marL="457200" rtl="0" algn="l">
              <a:spcBef>
                <a:spcPts val="0"/>
              </a:spcBef>
              <a:spcAft>
                <a:spcPts val="0"/>
              </a:spcAft>
              <a:buSzPts val="1600"/>
              <a:buChar char="●"/>
            </a:pPr>
            <a:r>
              <a:rPr b="1" lang="en" sz="1600"/>
              <a:t>RE (regular expression)</a:t>
            </a:r>
            <a:endParaRPr b="1" sz="1600"/>
          </a:p>
          <a:p>
            <a:pPr indent="-330200" lvl="0" marL="457200" rtl="0" algn="l">
              <a:spcBef>
                <a:spcPts val="0"/>
              </a:spcBef>
              <a:spcAft>
                <a:spcPts val="0"/>
              </a:spcAft>
              <a:buSzPts val="1600"/>
              <a:buChar char="●"/>
            </a:pPr>
            <a:r>
              <a:rPr b="1" lang="en" sz="1600"/>
              <a:t>Word_tokenize</a:t>
            </a:r>
            <a:endParaRPr b="1" sz="1600"/>
          </a:p>
          <a:p>
            <a:pPr indent="-330200" lvl="0" marL="457200" rtl="0" algn="l">
              <a:spcBef>
                <a:spcPts val="0"/>
              </a:spcBef>
              <a:spcAft>
                <a:spcPts val="0"/>
              </a:spcAft>
              <a:buSzPts val="1600"/>
              <a:buChar char="●"/>
            </a:pPr>
            <a:r>
              <a:rPr b="1" lang="en" sz="1600"/>
              <a:t>Stopword</a:t>
            </a:r>
            <a:endParaRPr b="1" sz="1600"/>
          </a:p>
          <a:p>
            <a:pPr indent="-330200" lvl="0" marL="457200" rtl="0" algn="l">
              <a:spcBef>
                <a:spcPts val="0"/>
              </a:spcBef>
              <a:spcAft>
                <a:spcPts val="0"/>
              </a:spcAft>
              <a:buSzPts val="1600"/>
              <a:buChar char="●"/>
            </a:pPr>
            <a:r>
              <a:rPr b="1" lang="en" sz="1600"/>
              <a:t>CountVectorizer</a:t>
            </a:r>
            <a:endParaRPr b="1" sz="1600"/>
          </a:p>
          <a:p>
            <a:pPr indent="-330200" lvl="0" marL="457200" rtl="0" algn="l">
              <a:spcBef>
                <a:spcPts val="0"/>
              </a:spcBef>
              <a:spcAft>
                <a:spcPts val="0"/>
              </a:spcAft>
              <a:buSzPts val="1600"/>
              <a:buChar char="●"/>
            </a:pPr>
            <a:r>
              <a:rPr b="1" lang="en" sz="1600"/>
              <a:t>wordcloud</a:t>
            </a:r>
            <a:endParaRPr b="1" sz="1600"/>
          </a:p>
          <a:p>
            <a:pPr indent="-330200" lvl="0" marL="457200" rtl="0" algn="l">
              <a:spcBef>
                <a:spcPts val="0"/>
              </a:spcBef>
              <a:spcAft>
                <a:spcPts val="0"/>
              </a:spcAft>
              <a:buSzPts val="1600"/>
              <a:buChar char="●"/>
            </a:pPr>
            <a:r>
              <a:rPr b="1" lang="en" sz="1600"/>
              <a:t>DecisionTreeClassifier</a:t>
            </a:r>
            <a:endParaRPr b="1" sz="1600"/>
          </a:p>
          <a:p>
            <a:pPr indent="-330200" lvl="0" marL="457200" rtl="0" algn="l">
              <a:spcBef>
                <a:spcPts val="0"/>
              </a:spcBef>
              <a:spcAft>
                <a:spcPts val="0"/>
              </a:spcAft>
              <a:buSzPts val="1600"/>
              <a:buChar char="●"/>
            </a:pPr>
            <a:r>
              <a:rPr b="1" lang="en" sz="1600"/>
              <a:t>Confusion_matrix</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94875" y="96775"/>
            <a:ext cx="3923400" cy="48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457200" rtl="0" algn="l">
              <a:spcBef>
                <a:spcPts val="0"/>
              </a:spcBef>
              <a:spcAft>
                <a:spcPts val="0"/>
              </a:spcAft>
              <a:buNone/>
            </a:pPr>
            <a:r>
              <a:rPr lang="en" sz="3000"/>
              <a:t>Exploratory Data Analys</a:t>
            </a:r>
            <a:r>
              <a:rPr lang="en"/>
              <a:t>is	</a:t>
            </a:r>
            <a:endParaRPr/>
          </a:p>
          <a:p>
            <a:pPr indent="0" lvl="0" marL="0" rtl="0" algn="l">
              <a:spcBef>
                <a:spcPts val="0"/>
              </a:spcBef>
              <a:spcAft>
                <a:spcPts val="0"/>
              </a:spcAft>
              <a:buNone/>
            </a:pPr>
            <a:r>
              <a:t/>
            </a:r>
            <a:endParaRPr/>
          </a:p>
        </p:txBody>
      </p:sp>
      <p:sp>
        <p:nvSpPr>
          <p:cNvPr id="106" name="Google Shape;106;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Import word_tokenize</a:t>
            </a:r>
            <a:endParaRPr b="1" sz="1500"/>
          </a:p>
          <a:p>
            <a:pPr indent="-323850" lvl="0" marL="457200" rtl="0" algn="l">
              <a:spcBef>
                <a:spcPts val="0"/>
              </a:spcBef>
              <a:spcAft>
                <a:spcPts val="0"/>
              </a:spcAft>
              <a:buSzPts val="1500"/>
              <a:buChar char="●"/>
            </a:pPr>
            <a:r>
              <a:rPr b="1" lang="en" sz="1500"/>
              <a:t>Extract url from details and add to df</a:t>
            </a:r>
            <a:endParaRPr b="1" sz="1500"/>
          </a:p>
          <a:p>
            <a:pPr indent="-323850" lvl="0" marL="457200" rtl="0" algn="l">
              <a:spcBef>
                <a:spcPts val="0"/>
              </a:spcBef>
              <a:spcAft>
                <a:spcPts val="0"/>
              </a:spcAft>
              <a:buSzPts val="1500"/>
              <a:buChar char="●"/>
            </a:pPr>
            <a:r>
              <a:rPr b="1" lang="en" sz="1500"/>
              <a:t>Find phone number and remove it</a:t>
            </a:r>
            <a:endParaRPr b="1" sz="1500"/>
          </a:p>
          <a:p>
            <a:pPr indent="-323850" lvl="0" marL="457200" rtl="0" algn="l">
              <a:spcBef>
                <a:spcPts val="0"/>
              </a:spcBef>
              <a:spcAft>
                <a:spcPts val="0"/>
              </a:spcAft>
              <a:buSzPts val="1500"/>
              <a:buChar char="●"/>
            </a:pPr>
            <a:r>
              <a:rPr b="1" lang="en" sz="1500"/>
              <a:t>Remove url and word containing https</a:t>
            </a:r>
            <a:endParaRPr b="1" sz="1500"/>
          </a:p>
          <a:p>
            <a:pPr indent="-323850" lvl="0" marL="457200" rtl="0" algn="l">
              <a:spcBef>
                <a:spcPts val="0"/>
              </a:spcBef>
              <a:spcAft>
                <a:spcPts val="0"/>
              </a:spcAft>
              <a:buSzPts val="1500"/>
              <a:buChar char="●"/>
            </a:pPr>
            <a:r>
              <a:rPr b="1" lang="en" sz="1500"/>
              <a:t>Remove empty resumes</a:t>
            </a:r>
            <a:endParaRPr b="1" sz="1500"/>
          </a:p>
          <a:p>
            <a:pPr indent="-323850" lvl="0" marL="457200" rtl="0" algn="l">
              <a:spcBef>
                <a:spcPts val="0"/>
              </a:spcBef>
              <a:spcAft>
                <a:spcPts val="0"/>
              </a:spcAft>
              <a:buSzPts val="1500"/>
              <a:buChar char="●"/>
            </a:pPr>
            <a:r>
              <a:rPr b="1" lang="en" sz="1500"/>
              <a:t>Remove duplicate resumes</a:t>
            </a:r>
            <a:endParaRPr b="1" sz="1500"/>
          </a:p>
          <a:p>
            <a:pPr indent="-323850" lvl="0" marL="457200" rtl="0" algn="l">
              <a:spcBef>
                <a:spcPts val="0"/>
              </a:spcBef>
              <a:spcAft>
                <a:spcPts val="0"/>
              </a:spcAft>
              <a:buSzPts val="1500"/>
              <a:buChar char="●"/>
            </a:pPr>
            <a:r>
              <a:rPr b="1" lang="en" sz="1500"/>
              <a:t>Use text strip(clean data into pure form)</a:t>
            </a:r>
            <a:endParaRPr b="1" sz="1500"/>
          </a:p>
          <a:p>
            <a:pPr indent="-323850" lvl="0" marL="457200" rtl="0" algn="l">
              <a:spcBef>
                <a:spcPts val="0"/>
              </a:spcBef>
              <a:spcAft>
                <a:spcPts val="0"/>
              </a:spcAft>
              <a:buSzPts val="1500"/>
              <a:buChar char="●"/>
            </a:pPr>
            <a:r>
              <a:rPr b="1" lang="en" sz="1500"/>
              <a:t>Remove emoji and image</a:t>
            </a:r>
            <a:endParaRPr b="1" sz="1500"/>
          </a:p>
          <a:p>
            <a:pPr indent="-323850" lvl="0" marL="457200" rtl="0" algn="l">
              <a:spcBef>
                <a:spcPts val="0"/>
              </a:spcBef>
              <a:spcAft>
                <a:spcPts val="0"/>
              </a:spcAft>
              <a:buSzPts val="1500"/>
              <a:buChar char="●"/>
            </a:pPr>
            <a:r>
              <a:rPr b="1" lang="en" sz="1500"/>
              <a:t>Remove boilerplate text</a:t>
            </a:r>
            <a:endParaRPr b="1" sz="1500"/>
          </a:p>
          <a:p>
            <a:pPr indent="-323850" lvl="0" marL="457200" rtl="0" algn="l">
              <a:spcBef>
                <a:spcPts val="0"/>
              </a:spcBef>
              <a:spcAft>
                <a:spcPts val="0"/>
              </a:spcAft>
              <a:buSzPts val="1500"/>
              <a:buChar char="●"/>
            </a:pPr>
            <a:r>
              <a:rPr b="1" lang="en" sz="1500"/>
              <a:t>Remove stopword</a:t>
            </a:r>
            <a:endParaRPr b="1" sz="1500"/>
          </a:p>
          <a:p>
            <a:pPr indent="-323850" lvl="0" marL="457200" rtl="0" algn="l">
              <a:spcBef>
                <a:spcPts val="0"/>
              </a:spcBef>
              <a:spcAft>
                <a:spcPts val="0"/>
              </a:spcAft>
              <a:buSzPts val="1500"/>
              <a:buChar char="●"/>
            </a:pPr>
            <a:r>
              <a:rPr b="1" lang="en" sz="1500"/>
              <a:t>Tokenization</a:t>
            </a:r>
            <a:endParaRPr b="1" sz="1500"/>
          </a:p>
          <a:p>
            <a:pPr indent="-323850" lvl="0" marL="457200" rtl="0" algn="l">
              <a:spcBef>
                <a:spcPts val="0"/>
              </a:spcBef>
              <a:spcAft>
                <a:spcPts val="0"/>
              </a:spcAft>
              <a:buSzPts val="1500"/>
              <a:buChar char="●"/>
            </a:pPr>
            <a:r>
              <a:rPr b="1" lang="en" sz="1500"/>
              <a:t>Lemmatization</a:t>
            </a:r>
            <a:endParaRPr b="1" sz="1500"/>
          </a:p>
          <a:p>
            <a:pPr indent="-323850" lvl="0" marL="457200" rtl="0" algn="l">
              <a:spcBef>
                <a:spcPts val="0"/>
              </a:spcBef>
              <a:spcAft>
                <a:spcPts val="0"/>
              </a:spcAft>
              <a:buSzPts val="1500"/>
              <a:buChar char="●"/>
            </a:pPr>
            <a:r>
              <a:rPr b="1" lang="en" sz="1500"/>
              <a:t>N-grams</a:t>
            </a:r>
            <a:endParaRPr b="1" sz="1500"/>
          </a:p>
          <a:p>
            <a:pPr indent="-323850" lvl="0" marL="457200" rtl="0" algn="l">
              <a:spcBef>
                <a:spcPts val="0"/>
              </a:spcBef>
              <a:spcAft>
                <a:spcPts val="0"/>
              </a:spcAft>
              <a:buSzPts val="1500"/>
              <a:buChar char="●"/>
            </a:pPr>
            <a:r>
              <a:rPr b="1" lang="en" sz="1500"/>
              <a:t>Word cloud</a:t>
            </a:r>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3125" y="210025"/>
            <a:ext cx="4160100" cy="4791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457200" lvl="0" marL="914400" rtl="0" algn="l">
              <a:spcBef>
                <a:spcPts val="0"/>
              </a:spcBef>
              <a:spcAft>
                <a:spcPts val="0"/>
              </a:spcAft>
              <a:buNone/>
            </a:pPr>
            <a:r>
              <a:rPr lang="en" sz="3100"/>
              <a:t>Data Visualization</a:t>
            </a:r>
            <a:endParaRPr sz="3100"/>
          </a:p>
          <a:p>
            <a:pPr indent="0" lvl="0" marL="0" rtl="0" algn="l">
              <a:spcBef>
                <a:spcPts val="0"/>
              </a:spcBef>
              <a:spcAft>
                <a:spcPts val="0"/>
              </a:spcAft>
              <a:buNone/>
            </a:pPr>
            <a:r>
              <a:t/>
            </a:r>
            <a:endParaRPr sz="3100"/>
          </a:p>
          <a:p>
            <a:pPr indent="-323850" lvl="0" marL="914400" rtl="0" algn="l">
              <a:spcBef>
                <a:spcPts val="0"/>
              </a:spcBef>
              <a:spcAft>
                <a:spcPts val="0"/>
              </a:spcAft>
              <a:buSzPts val="1500"/>
              <a:buChar char="●"/>
            </a:pPr>
            <a:r>
              <a:rPr lang="en" sz="1500"/>
              <a:t>Jobpost count</a:t>
            </a:r>
            <a:endParaRPr sz="1500"/>
          </a:p>
          <a:p>
            <a:pPr indent="-323850" lvl="0" marL="914400" rtl="0" algn="l">
              <a:spcBef>
                <a:spcPts val="0"/>
              </a:spcBef>
              <a:spcAft>
                <a:spcPts val="0"/>
              </a:spcAft>
              <a:buSzPts val="1500"/>
              <a:buChar char="●"/>
            </a:pPr>
            <a:r>
              <a:rPr lang="en" sz="1500"/>
              <a:t>Word count in N-grams(top words and nouns</a:t>
            </a:r>
            <a:endParaRPr sz="1500"/>
          </a:p>
        </p:txBody>
      </p:sp>
      <p:sp>
        <p:nvSpPr>
          <p:cNvPr id="112" name="Google Shape;112;p20"/>
          <p:cNvSpPr txBox="1"/>
          <p:nvPr>
            <p:ph idx="1" type="body"/>
          </p:nvPr>
        </p:nvSpPr>
        <p:spPr>
          <a:xfrm>
            <a:off x="4710575" y="96775"/>
            <a:ext cx="4491600" cy="479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113" name="Google Shape;113;p20"/>
          <p:cNvPicPr preferRelativeResize="0"/>
          <p:nvPr/>
        </p:nvPicPr>
        <p:blipFill>
          <a:blip r:embed="rId3">
            <a:alphaModFix/>
          </a:blip>
          <a:stretch>
            <a:fillRect/>
          </a:stretch>
        </p:blipFill>
        <p:spPr>
          <a:xfrm>
            <a:off x="4710577" y="2634600"/>
            <a:ext cx="3118825" cy="2508900"/>
          </a:xfrm>
          <a:prstGeom prst="rect">
            <a:avLst/>
          </a:prstGeom>
          <a:noFill/>
          <a:ln>
            <a:noFill/>
          </a:ln>
        </p:spPr>
      </p:pic>
      <p:pic>
        <p:nvPicPr>
          <p:cNvPr id="114" name="Google Shape;114;p20"/>
          <p:cNvPicPr preferRelativeResize="0"/>
          <p:nvPr/>
        </p:nvPicPr>
        <p:blipFill>
          <a:blip r:embed="rId4">
            <a:alphaModFix/>
          </a:blip>
          <a:stretch>
            <a:fillRect/>
          </a:stretch>
        </p:blipFill>
        <p:spPr>
          <a:xfrm>
            <a:off x="5445350" y="357200"/>
            <a:ext cx="3456675" cy="221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27900" y="0"/>
            <a:ext cx="3706500" cy="25089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a:t>Wordcloud</a:t>
            </a:r>
            <a:endParaRPr/>
          </a:p>
        </p:txBody>
      </p:sp>
      <p:sp>
        <p:nvSpPr>
          <p:cNvPr id="120" name="Google Shape;120;p21"/>
          <p:cNvSpPr txBox="1"/>
          <p:nvPr>
            <p:ph idx="1" type="body"/>
          </p:nvPr>
        </p:nvSpPr>
        <p:spPr>
          <a:xfrm>
            <a:off x="0" y="0"/>
            <a:ext cx="4322400" cy="53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FFFFFF"/>
              </a:solidFill>
            </a:endParaRPr>
          </a:p>
          <a:p>
            <a:pPr indent="-336550" lvl="0" marL="457200" rtl="0" algn="l">
              <a:spcBef>
                <a:spcPts val="1200"/>
              </a:spcBef>
              <a:spcAft>
                <a:spcPts val="0"/>
              </a:spcAft>
              <a:buClr>
                <a:srgbClr val="FFFFFF"/>
              </a:buClr>
              <a:buSzPts val="1700"/>
              <a:buChar char="●"/>
            </a:pPr>
            <a:r>
              <a:rPr lang="en" sz="1700">
                <a:solidFill>
                  <a:srgbClr val="FFFFFF"/>
                </a:solidFill>
              </a:rPr>
              <a:t>Matplotlib and pylab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Types of files in resumes</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P</a:t>
            </a:r>
            <a:r>
              <a:rPr lang="en" sz="1700">
                <a:solidFill>
                  <a:srgbClr val="FFFFFF"/>
                </a:solidFill>
              </a:rPr>
              <a:t>ercentage</a:t>
            </a:r>
            <a:r>
              <a:rPr lang="en" sz="1700">
                <a:solidFill>
                  <a:srgbClr val="FFFFFF"/>
                </a:solidFill>
              </a:rPr>
              <a:t> of extensions in resumes</a:t>
            </a:r>
            <a:endParaRPr sz="1700">
              <a:solidFill>
                <a:srgbClr val="FFFFFF"/>
              </a:solidFill>
            </a:endParaRPr>
          </a:p>
          <a:p>
            <a:pPr indent="0" lvl="0" marL="457200" rtl="0" algn="l">
              <a:spcBef>
                <a:spcPts val="1200"/>
              </a:spcBef>
              <a:spcAft>
                <a:spcPts val="1200"/>
              </a:spcAft>
              <a:buNone/>
            </a:pPr>
            <a:r>
              <a:t/>
            </a:r>
            <a:endParaRPr>
              <a:solidFill>
                <a:srgbClr val="FFFFFF"/>
              </a:solidFill>
            </a:endParaRPr>
          </a:p>
        </p:txBody>
      </p:sp>
      <p:pic>
        <p:nvPicPr>
          <p:cNvPr id="121" name="Google Shape;121;p21"/>
          <p:cNvPicPr preferRelativeResize="0"/>
          <p:nvPr/>
        </p:nvPicPr>
        <p:blipFill>
          <a:blip r:embed="rId3">
            <a:alphaModFix/>
          </a:blip>
          <a:stretch>
            <a:fillRect/>
          </a:stretch>
        </p:blipFill>
        <p:spPr>
          <a:xfrm>
            <a:off x="4848220" y="0"/>
            <a:ext cx="3797408" cy="2153500"/>
          </a:xfrm>
          <a:prstGeom prst="rect">
            <a:avLst/>
          </a:prstGeom>
          <a:noFill/>
          <a:ln>
            <a:noFill/>
          </a:ln>
        </p:spPr>
      </p:pic>
      <p:pic>
        <p:nvPicPr>
          <p:cNvPr id="122" name="Google Shape;122;p21"/>
          <p:cNvPicPr preferRelativeResize="0"/>
          <p:nvPr/>
        </p:nvPicPr>
        <p:blipFill>
          <a:blip r:embed="rId4">
            <a:alphaModFix/>
          </a:blip>
          <a:stretch>
            <a:fillRect/>
          </a:stretch>
        </p:blipFill>
        <p:spPr>
          <a:xfrm>
            <a:off x="4474800" y="2305900"/>
            <a:ext cx="3863878" cy="268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