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4660"/>
  </p:normalViewPr>
  <p:slideViewPr>
    <p:cSldViewPr snapToGrid="0">
      <p:cViewPr>
        <p:scale>
          <a:sx n="50" d="100"/>
          <a:sy n="50" d="100"/>
        </p:scale>
        <p:origin x="29" y="8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1/15/2021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1/15/2021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hat Benefits in a Personal Voice Assistant Technology | by Dominic  Beaulieu | Chatbots Journal">
            <a:extLst>
              <a:ext uri="{FF2B5EF4-FFF2-40B4-BE49-F238E27FC236}">
                <a16:creationId xmlns:a16="http://schemas.microsoft.com/office/drawing/2014/main" id="{E359F20D-C89D-44BC-9ACA-03E9DEE01AF1}"/>
              </a:ext>
            </a:extLst>
          </p:cNvPr>
          <p:cNvPicPr/>
          <p:nvPr/>
        </p:nvPicPr>
        <p:blipFill>
          <a:blip r:embed="rId2" cstate="print">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0" y="2842260"/>
            <a:ext cx="3657600" cy="4015740"/>
          </a:xfrm>
          <a:prstGeom prst="rect">
            <a:avLst/>
          </a:prstGeom>
          <a:noFill/>
          <a:ln>
            <a:noFill/>
          </a:ln>
        </p:spPr>
      </p:pic>
      <p:sp>
        <p:nvSpPr>
          <p:cNvPr id="2" name="Title 1">
            <a:extLst>
              <a:ext uri="{FF2B5EF4-FFF2-40B4-BE49-F238E27FC236}">
                <a16:creationId xmlns:a16="http://schemas.microsoft.com/office/drawing/2014/main" id="{BDF5E6CA-DBA6-47C2-BF4A-B0268A8AA70B}"/>
              </a:ext>
            </a:extLst>
          </p:cNvPr>
          <p:cNvSpPr>
            <a:spLocks noGrp="1"/>
          </p:cNvSpPr>
          <p:nvPr>
            <p:ph type="ctrTitle"/>
          </p:nvPr>
        </p:nvSpPr>
        <p:spPr>
          <a:xfrm>
            <a:off x="1527386" y="2826597"/>
            <a:ext cx="9381067" cy="1405468"/>
          </a:xfrm>
        </p:spPr>
        <p:txBody>
          <a:bodyPr>
            <a:normAutofit/>
          </a:bodyPr>
          <a:lstStyle/>
          <a:p>
            <a:pPr algn="ctr"/>
            <a:r>
              <a:rPr lang="en-US" sz="7200" dirty="0">
                <a:effectLst>
                  <a:outerShdw blurRad="38100" dist="38100" dir="2700000" algn="tl">
                    <a:srgbClr val="000000">
                      <a:alpha val="43137"/>
                    </a:srgbClr>
                  </a:outerShdw>
                </a:effectLst>
                <a:latin typeface="+mn-lt"/>
                <a:ea typeface="Times New Roman" panose="02020603050405020304" pitchFamily="18" charset="0"/>
              </a:rPr>
              <a:t>JARVIS VOICE ASSISTANT</a:t>
            </a:r>
            <a:endParaRPr lang="en-IN" sz="27100" dirty="0">
              <a:effectLst>
                <a:outerShdw blurRad="38100" dist="38100" dir="2700000" algn="tl">
                  <a:srgbClr val="000000">
                    <a:alpha val="43137"/>
                  </a:srgbClr>
                </a:outerShdw>
              </a:effectLst>
              <a:latin typeface="+mn-lt"/>
            </a:endParaRPr>
          </a:p>
        </p:txBody>
      </p:sp>
      <p:sp>
        <p:nvSpPr>
          <p:cNvPr id="3" name="Subtitle 2">
            <a:extLst>
              <a:ext uri="{FF2B5EF4-FFF2-40B4-BE49-F238E27FC236}">
                <a16:creationId xmlns:a16="http://schemas.microsoft.com/office/drawing/2014/main" id="{F893F1C6-EECA-4B97-8EBE-48E3E98D955B}"/>
              </a:ext>
            </a:extLst>
          </p:cNvPr>
          <p:cNvSpPr>
            <a:spLocks noGrp="1"/>
          </p:cNvSpPr>
          <p:nvPr>
            <p:ph type="subTitle" idx="1"/>
          </p:nvPr>
        </p:nvSpPr>
        <p:spPr>
          <a:xfrm>
            <a:off x="3322319" y="4522892"/>
            <a:ext cx="7197726" cy="1405467"/>
          </a:xfrm>
        </p:spPr>
        <p:txBody>
          <a:bodyPr>
            <a:normAutofit/>
          </a:bodyPr>
          <a:lstStyle/>
          <a:p>
            <a:r>
              <a:rPr lang="en-US" sz="3200" b="1" dirty="0">
                <a:effectLst/>
                <a:latin typeface="Times New Roman" panose="02020603050405020304" pitchFamily="18" charset="0"/>
                <a:ea typeface="Times New Roman" panose="02020603050405020304" pitchFamily="18" charset="0"/>
              </a:rPr>
              <a:t>MINOR PROJECT</a:t>
            </a:r>
            <a:endParaRPr lang="en-IN" sz="3200" dirty="0"/>
          </a:p>
        </p:txBody>
      </p:sp>
      <p:pic>
        <p:nvPicPr>
          <p:cNvPr id="5" name="Picture 4" descr="What Benefits in a Personal Voice Assistant Technology | by Dominic  Beaulieu | Chatbots Journal">
            <a:extLst>
              <a:ext uri="{FF2B5EF4-FFF2-40B4-BE49-F238E27FC236}">
                <a16:creationId xmlns:a16="http://schemas.microsoft.com/office/drawing/2014/main" id="{C3246123-F571-4D95-8CEB-327087FC27EA}"/>
              </a:ext>
            </a:extLst>
          </p:cNvPr>
          <p:cNvPicPr/>
          <p:nvPr/>
        </p:nvPicPr>
        <p:blipFill>
          <a:blip r:embed="rId2" cstate="print">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flipH="1">
            <a:off x="8336279" y="-15663"/>
            <a:ext cx="2865118" cy="2842260"/>
          </a:xfrm>
          <a:prstGeom prst="rect">
            <a:avLst/>
          </a:prstGeom>
          <a:noFill/>
          <a:ln>
            <a:noFill/>
          </a:ln>
        </p:spPr>
      </p:pic>
    </p:spTree>
    <p:extLst>
      <p:ext uri="{BB962C8B-B14F-4D97-AF65-F5344CB8AC3E}">
        <p14:creationId xmlns:p14="http://schemas.microsoft.com/office/powerpoint/2010/main" val="1580971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0FEE3-D16C-4BBE-9180-A9DF625CC99B}"/>
              </a:ext>
            </a:extLst>
          </p:cNvPr>
          <p:cNvSpPr>
            <a:spLocks noGrp="1"/>
          </p:cNvSpPr>
          <p:nvPr>
            <p:ph type="title"/>
          </p:nvPr>
        </p:nvSpPr>
        <p:spPr/>
        <p:txBody>
          <a:bodyPr/>
          <a:lstStyle/>
          <a:p>
            <a:pPr algn="ctr"/>
            <a:r>
              <a:rPr lang="en-US" b="1" dirty="0">
                <a:effectLst/>
                <a:latin typeface="Times New Roman" panose="02020603050405020304" pitchFamily="18" charset="0"/>
                <a:ea typeface="Times New Roman" panose="02020603050405020304" pitchFamily="18" charset="0"/>
              </a:rPr>
              <a:t>Sample SOURCE CODE</a:t>
            </a:r>
            <a:br>
              <a:rPr lang="en-IN" sz="1800" dirty="0">
                <a:solidFill>
                  <a:srgbClr val="000000"/>
                </a:solidFill>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C87CF550-9654-4F01-AC95-222F30C109DB}"/>
              </a:ext>
            </a:extLst>
          </p:cNvPr>
          <p:cNvSpPr>
            <a:spLocks noGrp="1"/>
          </p:cNvSpPr>
          <p:nvPr>
            <p:ph idx="1"/>
          </p:nvPr>
        </p:nvSpPr>
        <p:spPr>
          <a:xfrm>
            <a:off x="1737361" y="1127760"/>
            <a:ext cx="10131425" cy="6141720"/>
          </a:xfrm>
        </p:spPr>
        <p:txBody>
          <a:bodyPr>
            <a:normAutofit/>
          </a:bodyPr>
          <a:lstStyle/>
          <a:p>
            <a:pPr marL="142240" indent="0">
              <a:spcAft>
                <a:spcPts val="20"/>
              </a:spcAft>
              <a:buNone/>
            </a:pPr>
            <a:r>
              <a:rPr lang="en-US" sz="1600" dirty="0">
                <a:solidFill>
                  <a:srgbClr val="569CD6"/>
                </a:solidFill>
                <a:effectLst/>
                <a:latin typeface="Consolas" panose="020B0609020204030204" pitchFamily="49" charset="0"/>
                <a:ea typeface="Times New Roman" panose="02020603050405020304" pitchFamily="18" charset="0"/>
              </a:rPr>
              <a:t>import</a:t>
            </a:r>
            <a:r>
              <a:rPr lang="en-US" sz="1600" dirty="0">
                <a:solidFill>
                  <a:srgbClr val="D4D4D4"/>
                </a:solidFill>
                <a:effectLst/>
                <a:latin typeface="Consolas" panose="020B0609020204030204" pitchFamily="49" charset="0"/>
                <a:ea typeface="Times New Roman" panose="02020603050405020304" pitchFamily="18" charset="0"/>
              </a:rPr>
              <a:t> pyttsx3</a:t>
            </a:r>
            <a:endParaRPr lang="en-IN" sz="1600" dirty="0">
              <a:solidFill>
                <a:srgbClr val="000000"/>
              </a:solidFill>
              <a:effectLst/>
              <a:latin typeface="Times New Roman" panose="02020603050405020304" pitchFamily="18" charset="0"/>
              <a:ea typeface="Times New Roman" panose="02020603050405020304" pitchFamily="18" charset="0"/>
            </a:endParaRPr>
          </a:p>
          <a:p>
            <a:pPr marL="142240" indent="0">
              <a:spcAft>
                <a:spcPts val="20"/>
              </a:spcAft>
              <a:buNone/>
            </a:pPr>
            <a:r>
              <a:rPr lang="en-US" sz="1600" dirty="0">
                <a:solidFill>
                  <a:srgbClr val="569CD6"/>
                </a:solidFill>
                <a:effectLst/>
                <a:latin typeface="Consolas" panose="020B0609020204030204" pitchFamily="49" charset="0"/>
                <a:ea typeface="Times New Roman" panose="02020603050405020304" pitchFamily="18" charset="0"/>
              </a:rPr>
              <a:t>import</a:t>
            </a:r>
            <a:r>
              <a:rPr lang="en-US" sz="1600" dirty="0">
                <a:solidFill>
                  <a:srgbClr val="D4D4D4"/>
                </a:solidFill>
                <a:effectLst/>
                <a:latin typeface="Consolas" panose="020B0609020204030204" pitchFamily="49" charset="0"/>
                <a:ea typeface="Times New Roman" panose="02020603050405020304" pitchFamily="18" charset="0"/>
              </a:rPr>
              <a:t> </a:t>
            </a:r>
            <a:r>
              <a:rPr lang="en-US" sz="1600" dirty="0" err="1">
                <a:solidFill>
                  <a:srgbClr val="D4D4D4"/>
                </a:solidFill>
                <a:effectLst/>
                <a:latin typeface="Consolas" panose="020B0609020204030204" pitchFamily="49" charset="0"/>
                <a:ea typeface="Times New Roman" panose="02020603050405020304" pitchFamily="18" charset="0"/>
              </a:rPr>
              <a:t>speech_recognition</a:t>
            </a:r>
            <a:r>
              <a:rPr lang="en-US" sz="1600" dirty="0">
                <a:solidFill>
                  <a:srgbClr val="D4D4D4"/>
                </a:solidFill>
                <a:effectLst/>
                <a:latin typeface="Consolas" panose="020B0609020204030204" pitchFamily="49" charset="0"/>
                <a:ea typeface="Times New Roman" panose="02020603050405020304" pitchFamily="18" charset="0"/>
              </a:rPr>
              <a:t> </a:t>
            </a:r>
            <a:r>
              <a:rPr lang="en-US" sz="1600" dirty="0">
                <a:solidFill>
                  <a:srgbClr val="569CD6"/>
                </a:solidFill>
                <a:effectLst/>
                <a:latin typeface="Consolas" panose="020B0609020204030204" pitchFamily="49" charset="0"/>
                <a:ea typeface="Times New Roman" panose="02020603050405020304" pitchFamily="18" charset="0"/>
              </a:rPr>
              <a:t>as</a:t>
            </a:r>
            <a:r>
              <a:rPr lang="en-US" sz="1600" dirty="0">
                <a:solidFill>
                  <a:srgbClr val="D4D4D4"/>
                </a:solidFill>
                <a:effectLst/>
                <a:latin typeface="Consolas" panose="020B0609020204030204" pitchFamily="49" charset="0"/>
                <a:ea typeface="Times New Roman" panose="02020603050405020304" pitchFamily="18" charset="0"/>
              </a:rPr>
              <a:t> </a:t>
            </a:r>
            <a:r>
              <a:rPr lang="en-US" sz="1600" dirty="0" err="1">
                <a:solidFill>
                  <a:srgbClr val="D4D4D4"/>
                </a:solidFill>
                <a:effectLst/>
                <a:latin typeface="Consolas" panose="020B0609020204030204" pitchFamily="49" charset="0"/>
                <a:ea typeface="Times New Roman" panose="02020603050405020304" pitchFamily="18" charset="0"/>
              </a:rPr>
              <a:t>sr</a:t>
            </a:r>
            <a:endParaRPr lang="en-IN" sz="1600" dirty="0">
              <a:solidFill>
                <a:srgbClr val="000000"/>
              </a:solidFill>
              <a:effectLst/>
              <a:latin typeface="Times New Roman" panose="02020603050405020304" pitchFamily="18" charset="0"/>
              <a:ea typeface="Times New Roman" panose="02020603050405020304" pitchFamily="18" charset="0"/>
            </a:endParaRPr>
          </a:p>
          <a:p>
            <a:pPr marL="142240" indent="0">
              <a:spcAft>
                <a:spcPts val="20"/>
              </a:spcAft>
              <a:buNone/>
            </a:pPr>
            <a:r>
              <a:rPr lang="en-US" sz="1600" dirty="0">
                <a:solidFill>
                  <a:srgbClr val="569CD6"/>
                </a:solidFill>
                <a:effectLst/>
                <a:latin typeface="Consolas" panose="020B0609020204030204" pitchFamily="49" charset="0"/>
                <a:ea typeface="Times New Roman" panose="02020603050405020304" pitchFamily="18" charset="0"/>
              </a:rPr>
              <a:t>import</a:t>
            </a:r>
            <a:r>
              <a:rPr lang="en-US" sz="1600" dirty="0">
                <a:solidFill>
                  <a:srgbClr val="D4D4D4"/>
                </a:solidFill>
                <a:effectLst/>
                <a:latin typeface="Consolas" panose="020B0609020204030204" pitchFamily="49" charset="0"/>
                <a:ea typeface="Times New Roman" panose="02020603050405020304" pitchFamily="18" charset="0"/>
              </a:rPr>
              <a:t> datetime</a:t>
            </a:r>
            <a:endParaRPr lang="en-IN" sz="1600" dirty="0">
              <a:solidFill>
                <a:srgbClr val="000000"/>
              </a:solidFill>
              <a:effectLst/>
              <a:latin typeface="Times New Roman" panose="02020603050405020304" pitchFamily="18" charset="0"/>
              <a:ea typeface="Times New Roman" panose="02020603050405020304" pitchFamily="18" charset="0"/>
            </a:endParaRPr>
          </a:p>
          <a:p>
            <a:pPr marL="142240" indent="0">
              <a:spcAft>
                <a:spcPts val="20"/>
              </a:spcAft>
              <a:buNone/>
            </a:pPr>
            <a:r>
              <a:rPr lang="en-US" sz="1600" dirty="0">
                <a:solidFill>
                  <a:srgbClr val="569CD6"/>
                </a:solidFill>
                <a:effectLst/>
                <a:latin typeface="Consolas" panose="020B0609020204030204" pitchFamily="49" charset="0"/>
                <a:ea typeface="Times New Roman" panose="02020603050405020304" pitchFamily="18" charset="0"/>
              </a:rPr>
              <a:t>import</a:t>
            </a:r>
            <a:r>
              <a:rPr lang="en-US" sz="1600" dirty="0">
                <a:solidFill>
                  <a:srgbClr val="D4D4D4"/>
                </a:solidFill>
                <a:effectLst/>
                <a:latin typeface="Consolas" panose="020B0609020204030204" pitchFamily="49" charset="0"/>
                <a:ea typeface="Times New Roman" panose="02020603050405020304" pitchFamily="18" charset="0"/>
              </a:rPr>
              <a:t> cv2</a:t>
            </a:r>
            <a:endParaRPr lang="en-IN" sz="1600" dirty="0">
              <a:solidFill>
                <a:srgbClr val="000000"/>
              </a:solidFill>
              <a:effectLst/>
              <a:latin typeface="Times New Roman" panose="02020603050405020304" pitchFamily="18" charset="0"/>
              <a:ea typeface="Times New Roman" panose="02020603050405020304" pitchFamily="18" charset="0"/>
            </a:endParaRPr>
          </a:p>
          <a:p>
            <a:pPr marL="142240" indent="0">
              <a:spcAft>
                <a:spcPts val="20"/>
              </a:spcAft>
              <a:buNone/>
            </a:pPr>
            <a:r>
              <a:rPr lang="en-US" sz="1600" dirty="0">
                <a:solidFill>
                  <a:srgbClr val="569CD6"/>
                </a:solidFill>
                <a:effectLst/>
                <a:latin typeface="Consolas" panose="020B0609020204030204" pitchFamily="49" charset="0"/>
                <a:ea typeface="Times New Roman" panose="02020603050405020304" pitchFamily="18" charset="0"/>
              </a:rPr>
              <a:t>import</a:t>
            </a:r>
            <a:r>
              <a:rPr lang="en-US" sz="1600" dirty="0">
                <a:solidFill>
                  <a:srgbClr val="D4D4D4"/>
                </a:solidFill>
                <a:effectLst/>
                <a:latin typeface="Consolas" panose="020B0609020204030204" pitchFamily="49" charset="0"/>
                <a:ea typeface="Times New Roman" panose="02020603050405020304" pitchFamily="18" charset="0"/>
              </a:rPr>
              <a:t> random</a:t>
            </a:r>
            <a:endParaRPr lang="en-IN" sz="1600" dirty="0">
              <a:solidFill>
                <a:srgbClr val="000000"/>
              </a:solidFill>
              <a:effectLst/>
              <a:latin typeface="Times New Roman" panose="02020603050405020304" pitchFamily="18" charset="0"/>
              <a:ea typeface="Times New Roman" panose="02020603050405020304" pitchFamily="18" charset="0"/>
            </a:endParaRPr>
          </a:p>
          <a:p>
            <a:pPr marL="142240" indent="0">
              <a:spcAft>
                <a:spcPts val="20"/>
              </a:spcAft>
              <a:buNone/>
            </a:pPr>
            <a:r>
              <a:rPr lang="en-US" sz="1600" dirty="0">
                <a:solidFill>
                  <a:srgbClr val="569CD6"/>
                </a:solidFill>
                <a:effectLst/>
                <a:latin typeface="Consolas" panose="020B0609020204030204" pitchFamily="49" charset="0"/>
                <a:ea typeface="Times New Roman" panose="02020603050405020304" pitchFamily="18" charset="0"/>
              </a:rPr>
              <a:t>import</a:t>
            </a:r>
            <a:r>
              <a:rPr lang="en-US" sz="1600" dirty="0">
                <a:solidFill>
                  <a:srgbClr val="D4D4D4"/>
                </a:solidFill>
                <a:effectLst/>
                <a:latin typeface="Consolas" panose="020B0609020204030204" pitchFamily="49" charset="0"/>
                <a:ea typeface="Times New Roman" panose="02020603050405020304" pitchFamily="18" charset="0"/>
              </a:rPr>
              <a:t> </a:t>
            </a:r>
            <a:r>
              <a:rPr lang="en-US" sz="1600" dirty="0" err="1">
                <a:solidFill>
                  <a:srgbClr val="D4D4D4"/>
                </a:solidFill>
                <a:effectLst/>
                <a:latin typeface="Consolas" panose="020B0609020204030204" pitchFamily="49" charset="0"/>
                <a:ea typeface="Times New Roman" panose="02020603050405020304" pitchFamily="18" charset="0"/>
              </a:rPr>
              <a:t>wikipedia</a:t>
            </a:r>
            <a:endParaRPr lang="en-IN" sz="1600" dirty="0">
              <a:solidFill>
                <a:srgbClr val="000000"/>
              </a:solidFill>
              <a:effectLst/>
              <a:latin typeface="Times New Roman" panose="02020603050405020304" pitchFamily="18" charset="0"/>
              <a:ea typeface="Times New Roman" panose="02020603050405020304" pitchFamily="18" charset="0"/>
            </a:endParaRPr>
          </a:p>
          <a:p>
            <a:pPr marL="142240" indent="0">
              <a:spcAft>
                <a:spcPts val="20"/>
              </a:spcAft>
              <a:buNone/>
            </a:pPr>
            <a:r>
              <a:rPr lang="en-US" sz="1600" dirty="0">
                <a:solidFill>
                  <a:srgbClr val="569CD6"/>
                </a:solidFill>
                <a:effectLst/>
                <a:latin typeface="Consolas" panose="020B0609020204030204" pitchFamily="49" charset="0"/>
                <a:ea typeface="Times New Roman" panose="02020603050405020304" pitchFamily="18" charset="0"/>
              </a:rPr>
              <a:t>import</a:t>
            </a:r>
            <a:r>
              <a:rPr lang="en-US" sz="1600" dirty="0">
                <a:solidFill>
                  <a:srgbClr val="D4D4D4"/>
                </a:solidFill>
                <a:effectLst/>
                <a:latin typeface="Consolas" panose="020B0609020204030204" pitchFamily="49" charset="0"/>
                <a:ea typeface="Times New Roman" panose="02020603050405020304" pitchFamily="18" charset="0"/>
              </a:rPr>
              <a:t> </a:t>
            </a:r>
            <a:r>
              <a:rPr lang="en-US" sz="1600" dirty="0" err="1">
                <a:solidFill>
                  <a:srgbClr val="D4D4D4"/>
                </a:solidFill>
                <a:effectLst/>
                <a:latin typeface="Consolas" panose="020B0609020204030204" pitchFamily="49" charset="0"/>
                <a:ea typeface="Times New Roman" panose="02020603050405020304" pitchFamily="18" charset="0"/>
              </a:rPr>
              <a:t>pychrome</a:t>
            </a:r>
            <a:endParaRPr lang="en-IN" sz="1600" dirty="0">
              <a:solidFill>
                <a:srgbClr val="000000"/>
              </a:solidFill>
              <a:effectLst/>
              <a:latin typeface="Times New Roman" panose="02020603050405020304" pitchFamily="18" charset="0"/>
              <a:ea typeface="Times New Roman" panose="02020603050405020304" pitchFamily="18" charset="0"/>
            </a:endParaRPr>
          </a:p>
          <a:p>
            <a:pPr marL="142240" indent="0">
              <a:spcAft>
                <a:spcPts val="20"/>
              </a:spcAft>
              <a:buNone/>
            </a:pPr>
            <a:r>
              <a:rPr lang="en-US" sz="1600" dirty="0">
                <a:solidFill>
                  <a:srgbClr val="569CD6"/>
                </a:solidFill>
                <a:effectLst/>
                <a:latin typeface="Consolas" panose="020B0609020204030204" pitchFamily="49" charset="0"/>
                <a:ea typeface="Times New Roman" panose="02020603050405020304" pitchFamily="18" charset="0"/>
              </a:rPr>
              <a:t>import</a:t>
            </a:r>
            <a:r>
              <a:rPr lang="en-US" sz="1600" dirty="0">
                <a:solidFill>
                  <a:srgbClr val="D4D4D4"/>
                </a:solidFill>
                <a:effectLst/>
                <a:latin typeface="Consolas" panose="020B0609020204030204" pitchFamily="49" charset="0"/>
                <a:ea typeface="Times New Roman" panose="02020603050405020304" pitchFamily="18" charset="0"/>
              </a:rPr>
              <a:t> </a:t>
            </a:r>
            <a:r>
              <a:rPr lang="en-US" sz="1600" dirty="0" err="1">
                <a:solidFill>
                  <a:srgbClr val="D4D4D4"/>
                </a:solidFill>
                <a:effectLst/>
                <a:latin typeface="Consolas" panose="020B0609020204030204" pitchFamily="49" charset="0"/>
                <a:ea typeface="Times New Roman" panose="02020603050405020304" pitchFamily="18" charset="0"/>
              </a:rPr>
              <a:t>webbrowser</a:t>
            </a:r>
            <a:endParaRPr lang="en-IN" sz="1600" dirty="0">
              <a:solidFill>
                <a:srgbClr val="000000"/>
              </a:solidFill>
              <a:effectLst/>
              <a:latin typeface="Times New Roman" panose="02020603050405020304" pitchFamily="18" charset="0"/>
              <a:ea typeface="Times New Roman" panose="02020603050405020304" pitchFamily="18" charset="0"/>
            </a:endParaRPr>
          </a:p>
          <a:p>
            <a:pPr marL="142240" indent="0">
              <a:spcAft>
                <a:spcPts val="20"/>
              </a:spcAft>
              <a:buNone/>
            </a:pPr>
            <a:r>
              <a:rPr lang="en-US" sz="1600" dirty="0">
                <a:solidFill>
                  <a:srgbClr val="569CD6"/>
                </a:solidFill>
                <a:effectLst/>
                <a:latin typeface="Consolas" panose="020B0609020204030204" pitchFamily="49" charset="0"/>
                <a:ea typeface="Times New Roman" panose="02020603050405020304" pitchFamily="18" charset="0"/>
              </a:rPr>
              <a:t>import</a:t>
            </a:r>
            <a:r>
              <a:rPr lang="en-US" sz="1600" dirty="0">
                <a:solidFill>
                  <a:srgbClr val="D4D4D4"/>
                </a:solidFill>
                <a:effectLst/>
                <a:latin typeface="Consolas" panose="020B0609020204030204" pitchFamily="49" charset="0"/>
                <a:ea typeface="Times New Roman" panose="02020603050405020304" pitchFamily="18" charset="0"/>
              </a:rPr>
              <a:t> </a:t>
            </a:r>
            <a:r>
              <a:rPr lang="en-US" sz="1600" dirty="0" err="1">
                <a:solidFill>
                  <a:srgbClr val="D4D4D4"/>
                </a:solidFill>
                <a:effectLst/>
                <a:latin typeface="Consolas" panose="020B0609020204030204" pitchFamily="49" charset="0"/>
                <a:ea typeface="Times New Roman" panose="02020603050405020304" pitchFamily="18" charset="0"/>
              </a:rPr>
              <a:t>os</a:t>
            </a:r>
            <a:endParaRPr lang="en-IN" sz="1600" dirty="0">
              <a:solidFill>
                <a:srgbClr val="000000"/>
              </a:solidFill>
              <a:effectLst/>
              <a:latin typeface="Times New Roman" panose="02020603050405020304" pitchFamily="18" charset="0"/>
              <a:ea typeface="Times New Roman" panose="02020603050405020304" pitchFamily="18" charset="0"/>
            </a:endParaRPr>
          </a:p>
          <a:p>
            <a:pPr marL="142240" indent="0">
              <a:spcAft>
                <a:spcPts val="20"/>
              </a:spcAft>
              <a:buNone/>
            </a:pPr>
            <a:r>
              <a:rPr lang="en-US" sz="1600" dirty="0">
                <a:solidFill>
                  <a:srgbClr val="569CD6"/>
                </a:solidFill>
                <a:effectLst/>
                <a:latin typeface="Consolas" panose="020B0609020204030204" pitchFamily="49" charset="0"/>
                <a:ea typeface="Times New Roman" panose="02020603050405020304" pitchFamily="18" charset="0"/>
              </a:rPr>
              <a:t>import</a:t>
            </a:r>
            <a:r>
              <a:rPr lang="en-US" sz="1600" dirty="0">
                <a:solidFill>
                  <a:srgbClr val="D4D4D4"/>
                </a:solidFill>
                <a:effectLst/>
                <a:latin typeface="Consolas" panose="020B0609020204030204" pitchFamily="49" charset="0"/>
                <a:ea typeface="Times New Roman" panose="02020603050405020304" pitchFamily="18" charset="0"/>
              </a:rPr>
              <a:t> </a:t>
            </a:r>
            <a:r>
              <a:rPr lang="en-US" sz="1600" dirty="0" err="1">
                <a:solidFill>
                  <a:srgbClr val="D4D4D4"/>
                </a:solidFill>
                <a:effectLst/>
                <a:latin typeface="Consolas" panose="020B0609020204030204" pitchFamily="49" charset="0"/>
                <a:ea typeface="Times New Roman" panose="02020603050405020304" pitchFamily="18" charset="0"/>
              </a:rPr>
              <a:t>smtplib</a:t>
            </a:r>
            <a:endParaRPr lang="en-IN" sz="1600" dirty="0">
              <a:solidFill>
                <a:srgbClr val="000000"/>
              </a:solidFill>
              <a:effectLst/>
              <a:latin typeface="Times New Roman" panose="02020603050405020304" pitchFamily="18" charset="0"/>
              <a:ea typeface="Times New Roman" panose="02020603050405020304" pitchFamily="18" charset="0"/>
            </a:endParaRPr>
          </a:p>
          <a:p>
            <a:pPr marL="142240" indent="0">
              <a:spcAft>
                <a:spcPts val="20"/>
              </a:spcAft>
              <a:buNone/>
            </a:pPr>
            <a:r>
              <a:rPr lang="en-US" sz="1600" dirty="0">
                <a:solidFill>
                  <a:srgbClr val="569CD6"/>
                </a:solidFill>
                <a:effectLst/>
                <a:latin typeface="Consolas" panose="020B0609020204030204" pitchFamily="49" charset="0"/>
                <a:ea typeface="Times New Roman" panose="02020603050405020304" pitchFamily="18" charset="0"/>
              </a:rPr>
              <a:t>import</a:t>
            </a:r>
            <a:r>
              <a:rPr lang="en-US" sz="1600" dirty="0">
                <a:solidFill>
                  <a:srgbClr val="D4D4D4"/>
                </a:solidFill>
                <a:effectLst/>
                <a:latin typeface="Consolas" panose="020B0609020204030204" pitchFamily="49" charset="0"/>
                <a:ea typeface="Times New Roman" panose="02020603050405020304" pitchFamily="18" charset="0"/>
              </a:rPr>
              <a:t> sys</a:t>
            </a:r>
            <a:endParaRPr lang="en-IN" sz="1600" dirty="0">
              <a:solidFill>
                <a:srgbClr val="000000"/>
              </a:solidFill>
              <a:effectLst/>
              <a:latin typeface="Times New Roman" panose="02020603050405020304" pitchFamily="18" charset="0"/>
              <a:ea typeface="Times New Roman" panose="02020603050405020304" pitchFamily="18" charset="0"/>
            </a:endParaRPr>
          </a:p>
          <a:p>
            <a:pPr marL="142240" indent="0">
              <a:spcAft>
                <a:spcPts val="20"/>
              </a:spcAft>
              <a:buNone/>
            </a:pPr>
            <a:r>
              <a:rPr lang="en-US" sz="1600" dirty="0">
                <a:solidFill>
                  <a:srgbClr val="569CD6"/>
                </a:solidFill>
                <a:effectLst/>
                <a:latin typeface="Consolas" panose="020B0609020204030204" pitchFamily="49" charset="0"/>
                <a:ea typeface="Times New Roman" panose="02020603050405020304" pitchFamily="18" charset="0"/>
              </a:rPr>
              <a:t>import</a:t>
            </a:r>
            <a:r>
              <a:rPr lang="en-US" sz="1600" dirty="0">
                <a:solidFill>
                  <a:srgbClr val="D4D4D4"/>
                </a:solidFill>
                <a:effectLst/>
                <a:latin typeface="Consolas" panose="020B0609020204030204" pitchFamily="49" charset="0"/>
                <a:ea typeface="Times New Roman" panose="02020603050405020304" pitchFamily="18" charset="0"/>
              </a:rPr>
              <a:t> </a:t>
            </a:r>
            <a:r>
              <a:rPr lang="en-US" sz="1600" dirty="0" err="1">
                <a:solidFill>
                  <a:srgbClr val="D4D4D4"/>
                </a:solidFill>
                <a:effectLst/>
                <a:latin typeface="Consolas" panose="020B0609020204030204" pitchFamily="49" charset="0"/>
                <a:ea typeface="Times New Roman" panose="02020603050405020304" pitchFamily="18" charset="0"/>
              </a:rPr>
              <a:t>pyjokes</a:t>
            </a:r>
            <a:endParaRPr lang="en-IN" sz="1600" dirty="0">
              <a:solidFill>
                <a:srgbClr val="000000"/>
              </a:solidFill>
              <a:effectLst/>
              <a:latin typeface="Times New Roman" panose="02020603050405020304" pitchFamily="18" charset="0"/>
              <a:ea typeface="Times New Roman" panose="02020603050405020304" pitchFamily="18" charset="0"/>
            </a:endParaRPr>
          </a:p>
          <a:p>
            <a:pPr marL="142240" indent="0">
              <a:spcAft>
                <a:spcPts val="20"/>
              </a:spcAft>
              <a:buNone/>
            </a:pPr>
            <a:r>
              <a:rPr lang="en-US" sz="1600" dirty="0">
                <a:solidFill>
                  <a:srgbClr val="D4D4D4"/>
                </a:solidFill>
                <a:effectLst/>
                <a:latin typeface="Consolas" panose="020B0609020204030204" pitchFamily="49" charset="0"/>
                <a:ea typeface="Times New Roman" panose="02020603050405020304" pitchFamily="18" charset="0"/>
              </a:rPr>
              <a:t> </a:t>
            </a:r>
            <a:endParaRPr lang="en-IN" sz="1600" dirty="0">
              <a:solidFill>
                <a:srgbClr val="000000"/>
              </a:solidFill>
              <a:effectLst/>
              <a:latin typeface="Times New Roman" panose="02020603050405020304" pitchFamily="18" charset="0"/>
              <a:ea typeface="Times New Roman" panose="02020603050405020304" pitchFamily="18" charset="0"/>
            </a:endParaRPr>
          </a:p>
          <a:p>
            <a:pPr marL="142240" indent="0">
              <a:spcAft>
                <a:spcPts val="20"/>
              </a:spcAft>
              <a:buNone/>
            </a:pPr>
            <a:r>
              <a:rPr lang="en-US" sz="1600" dirty="0">
                <a:solidFill>
                  <a:srgbClr val="D4D4D4"/>
                </a:solidFill>
                <a:effectLst/>
                <a:latin typeface="Consolas" panose="020B0609020204030204" pitchFamily="49" charset="0"/>
                <a:ea typeface="Times New Roman" panose="02020603050405020304" pitchFamily="18" charset="0"/>
              </a:rPr>
              <a:t>engine = pyttsx3.init(</a:t>
            </a:r>
            <a:r>
              <a:rPr lang="en-US" sz="1600" dirty="0">
                <a:solidFill>
                  <a:srgbClr val="CE9178"/>
                </a:solidFill>
                <a:effectLst/>
                <a:latin typeface="Consolas" panose="020B0609020204030204" pitchFamily="49" charset="0"/>
                <a:ea typeface="Times New Roman" panose="02020603050405020304" pitchFamily="18" charset="0"/>
              </a:rPr>
              <a:t>'sapi5'</a:t>
            </a:r>
            <a:r>
              <a:rPr lang="en-US" sz="1600" dirty="0">
                <a:solidFill>
                  <a:srgbClr val="D4D4D4"/>
                </a:solidFill>
                <a:effectLst/>
                <a:latin typeface="Consolas" panose="020B0609020204030204" pitchFamily="49" charset="0"/>
                <a:ea typeface="Times New Roman" panose="02020603050405020304" pitchFamily="18" charset="0"/>
              </a:rPr>
              <a:t>)</a:t>
            </a:r>
            <a:endParaRPr lang="en-IN" sz="1600" dirty="0">
              <a:solidFill>
                <a:srgbClr val="000000"/>
              </a:solidFill>
              <a:effectLst/>
              <a:latin typeface="Times New Roman" panose="02020603050405020304" pitchFamily="18" charset="0"/>
              <a:ea typeface="Times New Roman" panose="02020603050405020304" pitchFamily="18" charset="0"/>
            </a:endParaRPr>
          </a:p>
          <a:p>
            <a:pPr marL="142240" indent="0">
              <a:spcAft>
                <a:spcPts val="20"/>
              </a:spcAft>
              <a:buNone/>
            </a:pPr>
            <a:r>
              <a:rPr lang="en-US" sz="1600" dirty="0">
                <a:solidFill>
                  <a:srgbClr val="D4D4D4"/>
                </a:solidFill>
                <a:effectLst/>
                <a:latin typeface="Consolas" panose="020B0609020204030204" pitchFamily="49" charset="0"/>
                <a:ea typeface="Times New Roman" panose="02020603050405020304" pitchFamily="18" charset="0"/>
              </a:rPr>
              <a:t>voices = </a:t>
            </a:r>
            <a:r>
              <a:rPr lang="en-US" sz="1600" dirty="0" err="1">
                <a:solidFill>
                  <a:srgbClr val="D4D4D4"/>
                </a:solidFill>
                <a:effectLst/>
                <a:latin typeface="Consolas" panose="020B0609020204030204" pitchFamily="49" charset="0"/>
                <a:ea typeface="Times New Roman" panose="02020603050405020304" pitchFamily="18" charset="0"/>
              </a:rPr>
              <a:t>engine.getProperty</a:t>
            </a:r>
            <a:r>
              <a:rPr lang="en-US" sz="1600" dirty="0">
                <a:solidFill>
                  <a:srgbClr val="D4D4D4"/>
                </a:solidFill>
                <a:effectLst/>
                <a:latin typeface="Consolas" panose="020B0609020204030204" pitchFamily="49" charset="0"/>
                <a:ea typeface="Times New Roman" panose="02020603050405020304" pitchFamily="18" charset="0"/>
              </a:rPr>
              <a:t>(</a:t>
            </a:r>
            <a:r>
              <a:rPr lang="en-US" sz="1600" dirty="0">
                <a:solidFill>
                  <a:srgbClr val="CE9178"/>
                </a:solidFill>
                <a:effectLst/>
                <a:latin typeface="Consolas" panose="020B0609020204030204" pitchFamily="49" charset="0"/>
                <a:ea typeface="Times New Roman" panose="02020603050405020304" pitchFamily="18" charset="0"/>
              </a:rPr>
              <a:t>'voices'</a:t>
            </a:r>
            <a:r>
              <a:rPr lang="en-US" sz="1600" dirty="0">
                <a:solidFill>
                  <a:srgbClr val="D4D4D4"/>
                </a:solidFill>
                <a:effectLst/>
                <a:latin typeface="Consolas" panose="020B0609020204030204" pitchFamily="49" charset="0"/>
                <a:ea typeface="Times New Roman" panose="02020603050405020304" pitchFamily="18" charset="0"/>
              </a:rPr>
              <a:t>)</a:t>
            </a:r>
            <a:endParaRPr lang="en-IN" sz="1600" dirty="0">
              <a:solidFill>
                <a:srgbClr val="000000"/>
              </a:solidFill>
              <a:effectLst/>
              <a:latin typeface="Times New Roman" panose="02020603050405020304" pitchFamily="18" charset="0"/>
              <a:ea typeface="Times New Roman" panose="02020603050405020304" pitchFamily="18" charset="0"/>
            </a:endParaRPr>
          </a:p>
          <a:p>
            <a:pPr marL="142240" indent="0">
              <a:spcAft>
                <a:spcPts val="20"/>
              </a:spcAft>
              <a:buNone/>
            </a:pPr>
            <a:r>
              <a:rPr lang="en-US" sz="1600" dirty="0">
                <a:solidFill>
                  <a:srgbClr val="D4D4D4"/>
                </a:solidFill>
                <a:effectLst/>
                <a:latin typeface="Consolas" panose="020B0609020204030204" pitchFamily="49" charset="0"/>
                <a:ea typeface="Times New Roman" panose="02020603050405020304" pitchFamily="18" charset="0"/>
              </a:rPr>
              <a:t> </a:t>
            </a:r>
            <a:endParaRPr lang="en-IN" sz="1600" dirty="0">
              <a:solidFill>
                <a:srgbClr val="000000"/>
              </a:solidFill>
              <a:effectLst/>
              <a:latin typeface="Times New Roman" panose="02020603050405020304" pitchFamily="18" charset="0"/>
              <a:ea typeface="Times New Roman" panose="02020603050405020304" pitchFamily="18" charset="0"/>
            </a:endParaRPr>
          </a:p>
          <a:p>
            <a:pPr marL="142240" indent="0">
              <a:spcAft>
                <a:spcPts val="20"/>
              </a:spcAft>
              <a:buNone/>
            </a:pPr>
            <a:r>
              <a:rPr lang="en-US" sz="1600" dirty="0" err="1">
                <a:solidFill>
                  <a:srgbClr val="D4D4D4"/>
                </a:solidFill>
                <a:effectLst/>
                <a:latin typeface="Consolas" panose="020B0609020204030204" pitchFamily="49" charset="0"/>
                <a:ea typeface="Times New Roman" panose="02020603050405020304" pitchFamily="18" charset="0"/>
              </a:rPr>
              <a:t>engine.setProperty</a:t>
            </a:r>
            <a:r>
              <a:rPr lang="en-US" sz="1600" dirty="0">
                <a:solidFill>
                  <a:srgbClr val="D4D4D4"/>
                </a:solidFill>
                <a:effectLst/>
                <a:latin typeface="Consolas" panose="020B0609020204030204" pitchFamily="49" charset="0"/>
                <a:ea typeface="Times New Roman" panose="02020603050405020304" pitchFamily="18" charset="0"/>
              </a:rPr>
              <a:t>(</a:t>
            </a:r>
            <a:r>
              <a:rPr lang="en-US" sz="1600" dirty="0">
                <a:solidFill>
                  <a:srgbClr val="CE9178"/>
                </a:solidFill>
                <a:effectLst/>
                <a:latin typeface="Consolas" panose="020B0609020204030204" pitchFamily="49" charset="0"/>
                <a:ea typeface="Times New Roman" panose="02020603050405020304" pitchFamily="18" charset="0"/>
              </a:rPr>
              <a:t>'voice'</a:t>
            </a:r>
            <a:r>
              <a:rPr lang="en-US" sz="1600" dirty="0">
                <a:solidFill>
                  <a:srgbClr val="D4D4D4"/>
                </a:solidFill>
                <a:effectLst/>
                <a:latin typeface="Consolas" panose="020B0609020204030204" pitchFamily="49" charset="0"/>
                <a:ea typeface="Times New Roman" panose="02020603050405020304" pitchFamily="18" charset="0"/>
              </a:rPr>
              <a:t>, voices[</a:t>
            </a:r>
            <a:r>
              <a:rPr lang="en-US" sz="1600" dirty="0">
                <a:solidFill>
                  <a:srgbClr val="B5CEA8"/>
                </a:solidFill>
                <a:effectLst/>
                <a:latin typeface="Consolas" panose="020B0609020204030204" pitchFamily="49" charset="0"/>
                <a:ea typeface="Times New Roman" panose="02020603050405020304" pitchFamily="18" charset="0"/>
              </a:rPr>
              <a:t>0</a:t>
            </a:r>
            <a:r>
              <a:rPr lang="en-US" sz="1600" dirty="0">
                <a:solidFill>
                  <a:srgbClr val="D4D4D4"/>
                </a:solidFill>
                <a:effectLst/>
                <a:latin typeface="Consolas" panose="020B0609020204030204" pitchFamily="49" charset="0"/>
                <a:ea typeface="Times New Roman" panose="02020603050405020304" pitchFamily="18" charset="0"/>
              </a:rPr>
              <a:t>].id)</a:t>
            </a:r>
            <a:endParaRPr lang="en-IN" sz="1600" dirty="0">
              <a:solidFill>
                <a:srgbClr val="000000"/>
              </a:solidFill>
              <a:effectLst/>
              <a:latin typeface="Times New Roman" panose="02020603050405020304" pitchFamily="18" charset="0"/>
              <a:ea typeface="Times New Roman" panose="02020603050405020304" pitchFamily="18" charset="0"/>
            </a:endParaRPr>
          </a:p>
          <a:p>
            <a:pPr marL="142240" indent="0">
              <a:spcAft>
                <a:spcPts val="20"/>
              </a:spcAft>
              <a:buNone/>
            </a:pPr>
            <a:r>
              <a:rPr lang="en-US" sz="1600" dirty="0">
                <a:solidFill>
                  <a:srgbClr val="D4D4D4"/>
                </a:solidFill>
                <a:effectLst/>
                <a:latin typeface="Consolas" panose="020B0609020204030204" pitchFamily="49" charset="0"/>
                <a:ea typeface="Times New Roman" panose="02020603050405020304" pitchFamily="18" charset="0"/>
              </a:rPr>
              <a:t> </a:t>
            </a:r>
            <a:endParaRPr lang="en-IN" sz="1600" dirty="0">
              <a:solidFill>
                <a:srgbClr val="000000"/>
              </a:solidFill>
              <a:effectLst/>
              <a:latin typeface="Times New Roman" panose="02020603050405020304" pitchFamily="18" charset="0"/>
              <a:ea typeface="Times New Roman" panose="02020603050405020304" pitchFamily="18" charset="0"/>
            </a:endParaRPr>
          </a:p>
          <a:p>
            <a:pPr marL="142240" indent="0">
              <a:spcAft>
                <a:spcPts val="20"/>
              </a:spcAft>
              <a:buNone/>
            </a:pPr>
            <a:r>
              <a:rPr lang="en-US" sz="1600" b="1" u="sng" dirty="0">
                <a:solidFill>
                  <a:srgbClr val="6A9955"/>
                </a:solidFill>
                <a:effectLst/>
                <a:latin typeface="Consolas" panose="020B0609020204030204" pitchFamily="49" charset="0"/>
                <a:ea typeface="Times New Roman" panose="02020603050405020304" pitchFamily="18" charset="0"/>
              </a:rPr>
              <a:t>#text to speech</a:t>
            </a:r>
            <a:endParaRPr lang="en-IN" sz="1600" dirty="0">
              <a:solidFill>
                <a:srgbClr val="000000"/>
              </a:solidFill>
              <a:effectLst/>
              <a:latin typeface="Times New Roman" panose="02020603050405020304" pitchFamily="18" charset="0"/>
              <a:ea typeface="Times New Roman" panose="02020603050405020304" pitchFamily="18" charset="0"/>
            </a:endParaRPr>
          </a:p>
          <a:p>
            <a:pPr marL="142240" indent="0">
              <a:spcAft>
                <a:spcPts val="20"/>
              </a:spcAft>
              <a:buNone/>
            </a:pPr>
            <a:r>
              <a:rPr lang="en-US" sz="1600" b="1" u="none" strike="noStrike" dirty="0">
                <a:solidFill>
                  <a:srgbClr val="D4D4D4"/>
                </a:solidFill>
                <a:effectLst/>
                <a:latin typeface="Consolas" panose="020B0609020204030204" pitchFamily="49" charset="0"/>
                <a:ea typeface="Times New Roman" panose="02020603050405020304" pitchFamily="18" charset="0"/>
              </a:rPr>
              <a:t> </a:t>
            </a:r>
            <a:endParaRPr lang="en-IN" sz="1600" dirty="0">
              <a:solidFill>
                <a:srgbClr val="000000"/>
              </a:solidFill>
              <a:effectLst/>
              <a:latin typeface="Times New Roman" panose="02020603050405020304" pitchFamily="18" charset="0"/>
              <a:ea typeface="Times New Roman" panose="02020603050405020304" pitchFamily="18" charset="0"/>
            </a:endParaRPr>
          </a:p>
          <a:p>
            <a:pPr marL="142240" indent="0">
              <a:spcAft>
                <a:spcPts val="20"/>
              </a:spcAft>
              <a:buNone/>
            </a:pPr>
            <a:r>
              <a:rPr lang="en-US" sz="1600" dirty="0">
                <a:solidFill>
                  <a:srgbClr val="569CD6"/>
                </a:solidFill>
                <a:effectLst/>
                <a:latin typeface="Consolas" panose="020B0609020204030204" pitchFamily="49" charset="0"/>
                <a:ea typeface="Times New Roman" panose="02020603050405020304" pitchFamily="18" charset="0"/>
              </a:rPr>
              <a:t>def</a:t>
            </a:r>
            <a:r>
              <a:rPr lang="en-US" sz="1600" dirty="0">
                <a:solidFill>
                  <a:srgbClr val="D4D4D4"/>
                </a:solidFill>
                <a:effectLst/>
                <a:latin typeface="Consolas" panose="020B0609020204030204" pitchFamily="49" charset="0"/>
                <a:ea typeface="Times New Roman" panose="02020603050405020304" pitchFamily="18" charset="0"/>
              </a:rPr>
              <a:t> speak(audio):</a:t>
            </a:r>
            <a:endParaRPr lang="en-IN" sz="1600" dirty="0">
              <a:solidFill>
                <a:srgbClr val="000000"/>
              </a:solidFill>
              <a:effectLst/>
              <a:latin typeface="Times New Roman" panose="02020603050405020304" pitchFamily="18" charset="0"/>
              <a:ea typeface="Times New Roman" panose="02020603050405020304" pitchFamily="18" charset="0"/>
            </a:endParaRPr>
          </a:p>
          <a:p>
            <a:pPr marL="142240" indent="0">
              <a:lnSpc>
                <a:spcPts val="1425"/>
              </a:lnSpc>
              <a:spcAft>
                <a:spcPts val="20"/>
              </a:spcAft>
              <a:buNone/>
            </a:pPr>
            <a:r>
              <a:rPr lang="en-US" dirty="0">
                <a:solidFill>
                  <a:srgbClr val="D4D4D4"/>
                </a:solidFill>
                <a:effectLst/>
                <a:latin typeface="Consolas" panose="020B0609020204030204" pitchFamily="49" charset="0"/>
                <a:ea typeface="Times New Roman" panose="02020603050405020304" pitchFamily="18" charset="0"/>
              </a:rPr>
              <a:t>    </a:t>
            </a:r>
            <a:r>
              <a:rPr lang="en-US" dirty="0" err="1">
                <a:solidFill>
                  <a:srgbClr val="D4D4D4"/>
                </a:solidFill>
                <a:effectLst/>
                <a:latin typeface="Consolas" panose="020B0609020204030204" pitchFamily="49" charset="0"/>
                <a:ea typeface="Times New Roman" panose="02020603050405020304" pitchFamily="18" charset="0"/>
              </a:rPr>
              <a:t>engine.say</a:t>
            </a:r>
            <a:r>
              <a:rPr lang="en-US" dirty="0">
                <a:solidFill>
                  <a:srgbClr val="D4D4D4"/>
                </a:solidFill>
                <a:effectLst/>
                <a:latin typeface="Consolas" panose="020B0609020204030204" pitchFamily="49" charset="0"/>
                <a:ea typeface="Times New Roman" panose="02020603050405020304" pitchFamily="18" charset="0"/>
              </a:rPr>
              <a:t>(audio)</a:t>
            </a:r>
            <a:endParaRPr lang="en-IN" dirty="0">
              <a:solidFill>
                <a:srgbClr val="000000"/>
              </a:solidFill>
              <a:effectLst/>
              <a:latin typeface="Times New Roman" panose="02020603050405020304" pitchFamily="18" charset="0"/>
              <a:ea typeface="Times New Roman" panose="02020603050405020304" pitchFamily="18" charset="0"/>
            </a:endParaRPr>
          </a:p>
          <a:p>
            <a:endParaRPr lang="en-IN" sz="100" dirty="0"/>
          </a:p>
        </p:txBody>
      </p:sp>
    </p:spTree>
    <p:extLst>
      <p:ext uri="{BB962C8B-B14F-4D97-AF65-F5344CB8AC3E}">
        <p14:creationId xmlns:p14="http://schemas.microsoft.com/office/powerpoint/2010/main" val="286310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B331219-887E-4747-B5FD-8ECEA9C3FF3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90600" y="1584960"/>
            <a:ext cx="8561387" cy="4225290"/>
          </a:xfrm>
          <a:prstGeom prst="rect">
            <a:avLst/>
          </a:prstGeom>
          <a:noFill/>
          <a:ln>
            <a:noFill/>
          </a:ln>
        </p:spPr>
      </p:pic>
      <p:sp>
        <p:nvSpPr>
          <p:cNvPr id="5" name="TextBox 4">
            <a:extLst>
              <a:ext uri="{FF2B5EF4-FFF2-40B4-BE49-F238E27FC236}">
                <a16:creationId xmlns:a16="http://schemas.microsoft.com/office/drawing/2014/main" id="{AA9A0302-87D2-4E44-AD9A-343F04CE5E9E}"/>
              </a:ext>
            </a:extLst>
          </p:cNvPr>
          <p:cNvSpPr txBox="1"/>
          <p:nvPr/>
        </p:nvSpPr>
        <p:spPr>
          <a:xfrm>
            <a:off x="533400" y="518160"/>
            <a:ext cx="1965960" cy="769441"/>
          </a:xfrm>
          <a:prstGeom prst="rect">
            <a:avLst/>
          </a:prstGeom>
          <a:noFill/>
        </p:spPr>
        <p:txBody>
          <a:bodyPr wrap="square" rtlCol="0">
            <a:spAutoFit/>
          </a:bodyPr>
          <a:lstStyle/>
          <a:p>
            <a:r>
              <a:rPr lang="en-IN" sz="4400" dirty="0"/>
              <a:t>Output</a:t>
            </a:r>
          </a:p>
        </p:txBody>
      </p:sp>
    </p:spTree>
    <p:extLst>
      <p:ext uri="{BB962C8B-B14F-4D97-AF65-F5344CB8AC3E}">
        <p14:creationId xmlns:p14="http://schemas.microsoft.com/office/powerpoint/2010/main" val="1398123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61867FC-4607-4B32-A8B3-403119DD678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87680" y="807011"/>
            <a:ext cx="9734867" cy="5460439"/>
          </a:xfrm>
          <a:prstGeom prst="rect">
            <a:avLst/>
          </a:prstGeom>
          <a:noFill/>
          <a:ln>
            <a:noFill/>
          </a:ln>
        </p:spPr>
      </p:pic>
    </p:spTree>
    <p:extLst>
      <p:ext uri="{BB962C8B-B14F-4D97-AF65-F5344CB8AC3E}">
        <p14:creationId xmlns:p14="http://schemas.microsoft.com/office/powerpoint/2010/main" val="778806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7D1B4-0171-490D-84E8-517D6E506535}"/>
              </a:ext>
            </a:extLst>
          </p:cNvPr>
          <p:cNvSpPr>
            <a:spLocks noGrp="1"/>
          </p:cNvSpPr>
          <p:nvPr>
            <p:ph type="title"/>
          </p:nvPr>
        </p:nvSpPr>
        <p:spPr/>
        <p:txBody>
          <a:bodyPr/>
          <a:lstStyle/>
          <a:p>
            <a:pPr algn="ctr"/>
            <a:r>
              <a:rPr lang="en-US" b="1" dirty="0">
                <a:effectLst/>
                <a:latin typeface="Times New Roman" panose="02020603050405020304" pitchFamily="18" charset="0"/>
                <a:ea typeface="Times New Roman" panose="02020603050405020304" pitchFamily="18" charset="0"/>
              </a:rPr>
              <a:t>CONCLUSION</a:t>
            </a:r>
            <a:br>
              <a:rPr lang="en-IN" sz="1800" dirty="0">
                <a:solidFill>
                  <a:srgbClr val="000000"/>
                </a:solidFill>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281AE116-ECA9-4511-93DB-9E47334382DC}"/>
              </a:ext>
            </a:extLst>
          </p:cNvPr>
          <p:cNvSpPr>
            <a:spLocks noGrp="1"/>
          </p:cNvSpPr>
          <p:nvPr>
            <p:ph idx="1"/>
          </p:nvPr>
        </p:nvSpPr>
        <p:spPr/>
        <p:txBody>
          <a:bodyPr>
            <a:normAutofit fontScale="92500" lnSpcReduction="20000"/>
          </a:bodyPr>
          <a:lstStyle/>
          <a:p>
            <a:r>
              <a:rPr lang="en-US" sz="2400" dirty="0">
                <a:effectLst/>
                <a:latin typeface="Times New Roman" panose="02020603050405020304" pitchFamily="18" charset="0"/>
                <a:ea typeface="Times New Roman" panose="02020603050405020304" pitchFamily="18" charset="0"/>
              </a:rPr>
              <a:t>The complexity and accuracy of voice recognition technology and voice assistant software have grown exponentially in the last few years. Currently available voice assistant products from Apple, Amazon, Google, and 86 M. B. HOY Microsoft allow users to ask questions and issue commands to computers in natural language. There are many possible future uses of this technology, from home automation to translation to companionship and support for the elderly. However, there are also several problems with the currently available voice assistant products. Privacy and security controls will need to be improved before voice assistants should be used for anything that requires confidentiality. Librarians should monitor these products and be ready to provide assistance to their patrons with these devices. They should also explore the possibilities for providing library materials via voice assistants as the technology matures.</a:t>
            </a:r>
            <a:endParaRPr lang="en-IN" sz="24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791534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F8D0D-239D-415F-AC50-3D0E90C2167A}"/>
              </a:ext>
            </a:extLst>
          </p:cNvPr>
          <p:cNvSpPr>
            <a:spLocks noGrp="1"/>
          </p:cNvSpPr>
          <p:nvPr>
            <p:ph type="title"/>
          </p:nvPr>
        </p:nvSpPr>
        <p:spPr/>
        <p:txBody>
          <a:bodyPr/>
          <a:lstStyle/>
          <a:p>
            <a:pPr algn="ctr"/>
            <a:r>
              <a:rPr lang="en-US" sz="4800" b="1" u="sng" dirty="0">
                <a:effectLst/>
                <a:latin typeface="Times New Roman" panose="02020603050405020304" pitchFamily="18" charset="0"/>
                <a:ea typeface="Times New Roman" panose="02020603050405020304" pitchFamily="18" charset="0"/>
              </a:rPr>
              <a:t>CERTIFICATE</a:t>
            </a:r>
            <a:br>
              <a:rPr lang="en-IN" sz="1800" dirty="0">
                <a:solidFill>
                  <a:srgbClr val="000000"/>
                </a:solidFill>
                <a:effectLst/>
                <a:latin typeface="Times New Roman" panose="02020603050405020304" pitchFamily="18" charset="0"/>
                <a:ea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D82177B9-471C-4838-9243-B2A9341F3188}"/>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29635" y="2065867"/>
            <a:ext cx="7643756" cy="4631588"/>
          </a:xfrm>
          <a:prstGeom prst="rect">
            <a:avLst/>
          </a:prstGeom>
          <a:noFill/>
          <a:ln>
            <a:noFill/>
          </a:ln>
        </p:spPr>
      </p:pic>
    </p:spTree>
    <p:extLst>
      <p:ext uri="{BB962C8B-B14F-4D97-AF65-F5344CB8AC3E}">
        <p14:creationId xmlns:p14="http://schemas.microsoft.com/office/powerpoint/2010/main" val="895566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E6A65-F7CB-43F0-950B-D7C2C184E401}"/>
              </a:ext>
            </a:extLst>
          </p:cNvPr>
          <p:cNvSpPr>
            <a:spLocks noGrp="1"/>
          </p:cNvSpPr>
          <p:nvPr>
            <p:ph type="title"/>
          </p:nvPr>
        </p:nvSpPr>
        <p:spPr/>
        <p:txBody>
          <a:bodyPr/>
          <a:lstStyle/>
          <a:p>
            <a:pPr algn="ctr"/>
            <a:r>
              <a:rPr lang="en-US" b="1" dirty="0">
                <a:effectLst/>
                <a:latin typeface="Times New Roman" panose="02020603050405020304" pitchFamily="18" charset="0"/>
                <a:ea typeface="Times New Roman" panose="02020603050405020304" pitchFamily="18" charset="0"/>
              </a:rPr>
              <a:t>ACKNOWLEDGEMENT</a:t>
            </a:r>
            <a:br>
              <a:rPr lang="en-IN" sz="1800" dirty="0">
                <a:solidFill>
                  <a:srgbClr val="000000"/>
                </a:solidFill>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46B68515-3346-4D30-AB09-F83F0A29ACF8}"/>
              </a:ext>
            </a:extLst>
          </p:cNvPr>
          <p:cNvSpPr>
            <a:spLocks noGrp="1"/>
          </p:cNvSpPr>
          <p:nvPr>
            <p:ph idx="1"/>
          </p:nvPr>
        </p:nvSpPr>
        <p:spPr>
          <a:xfrm>
            <a:off x="685801" y="1761067"/>
            <a:ext cx="10820398" cy="4927599"/>
          </a:xfrm>
        </p:spPr>
        <p:txBody>
          <a:bodyPr>
            <a:normAutofit fontScale="92500" lnSpcReduction="20000"/>
          </a:bodyPr>
          <a:lstStyle/>
          <a:p>
            <a:pPr algn="just"/>
            <a:r>
              <a:rPr lang="en-US" sz="2600" dirty="0">
                <a:effectLst/>
                <a:latin typeface="Times New Roman" panose="02020603050405020304" pitchFamily="18" charset="0"/>
                <a:ea typeface="Calibri" panose="020F0502020204030204" pitchFamily="34" charset="0"/>
              </a:rPr>
              <a:t>I have given my efforts in this project. However, it would not have been possible without the kind </a:t>
            </a:r>
            <a:r>
              <a:rPr lang="en-US" sz="2600" b="1" dirty="0">
                <a:effectLst/>
                <a:latin typeface="Times New Roman" panose="02020603050405020304" pitchFamily="18" charset="0"/>
                <a:ea typeface="Calibri" panose="020F0502020204030204" pitchFamily="34" charset="0"/>
              </a:rPr>
              <a:t>cooperation and support</a:t>
            </a:r>
            <a:r>
              <a:rPr lang="en-US" sz="2600" dirty="0">
                <a:effectLst/>
                <a:latin typeface="Times New Roman" panose="02020603050405020304" pitchFamily="18" charset="0"/>
                <a:ea typeface="Calibri" panose="020F0502020204030204" pitchFamily="34" charset="0"/>
              </a:rPr>
              <a:t> of my </a:t>
            </a:r>
            <a:r>
              <a:rPr lang="en-US" sz="2600" b="1" dirty="0">
                <a:effectLst/>
                <a:latin typeface="Times New Roman" panose="02020603050405020304" pitchFamily="18" charset="0"/>
                <a:ea typeface="Calibri" panose="020F0502020204030204" pitchFamily="34" charset="0"/>
              </a:rPr>
              <a:t>teachers and partner</a:t>
            </a:r>
            <a:r>
              <a:rPr lang="en-US" sz="2600" dirty="0">
                <a:effectLst/>
                <a:latin typeface="Times New Roman" panose="02020603050405020304" pitchFamily="18" charset="0"/>
                <a:ea typeface="Calibri" panose="020F0502020204030204" pitchFamily="34" charset="0"/>
              </a:rPr>
              <a:t>. I would like to express my deepest appreciation to all those who provided me the possibility to complete this report. </a:t>
            </a:r>
            <a:endParaRPr lang="en-IN" sz="2600" dirty="0">
              <a:effectLst/>
              <a:latin typeface="Times New Roman" panose="02020603050405020304" pitchFamily="18" charset="0"/>
              <a:ea typeface="Calibri" panose="020F0502020204030204" pitchFamily="34" charset="0"/>
            </a:endParaRPr>
          </a:p>
          <a:p>
            <a:r>
              <a:rPr lang="en-US" sz="2600" dirty="0">
                <a:effectLst/>
                <a:latin typeface="Times New Roman" panose="02020603050405020304" pitchFamily="18" charset="0"/>
                <a:ea typeface="Calibri" panose="020F0502020204030204" pitchFamily="34" charset="0"/>
              </a:rPr>
              <a:t>             </a:t>
            </a:r>
            <a:endParaRPr lang="en-IN" sz="2600" dirty="0">
              <a:effectLst/>
              <a:latin typeface="Times New Roman" panose="02020603050405020304" pitchFamily="18" charset="0"/>
              <a:ea typeface="Calibri" panose="020F0502020204030204" pitchFamily="34" charset="0"/>
            </a:endParaRPr>
          </a:p>
          <a:p>
            <a:pPr algn="just"/>
            <a:r>
              <a:rPr lang="en-US" sz="2600" dirty="0">
                <a:effectLst/>
                <a:latin typeface="Times New Roman" panose="02020603050405020304" pitchFamily="18" charset="0"/>
                <a:ea typeface="Calibri" panose="020F0502020204030204" pitchFamily="34" charset="0"/>
              </a:rPr>
              <a:t>            A special gratitude to my mentor </a:t>
            </a:r>
            <a:r>
              <a:rPr lang="en-US" sz="2600" b="1" dirty="0">
                <a:effectLst/>
                <a:latin typeface="Times New Roman" panose="02020603050405020304" pitchFamily="18" charset="0"/>
                <a:ea typeface="Calibri" panose="020F0502020204030204" pitchFamily="34" charset="0"/>
              </a:rPr>
              <a:t>Mr. Abhishek Gaur</a:t>
            </a:r>
            <a:r>
              <a:rPr lang="en-US" sz="2600" dirty="0">
                <a:effectLst/>
                <a:latin typeface="Times New Roman" panose="02020603050405020304" pitchFamily="18" charset="0"/>
                <a:ea typeface="Calibri" panose="020F0502020204030204" pitchFamily="34" charset="0"/>
              </a:rPr>
              <a:t> and </a:t>
            </a:r>
            <a:r>
              <a:rPr lang="en-US" sz="2600" b="1" dirty="0">
                <a:effectLst/>
                <a:latin typeface="Times New Roman" panose="02020603050405020304" pitchFamily="18" charset="0"/>
                <a:ea typeface="Calibri" panose="020F0502020204030204" pitchFamily="34" charset="0"/>
              </a:rPr>
              <a:t>Mr. J.P. Soja</a:t>
            </a:r>
            <a:r>
              <a:rPr lang="en-US" sz="2600" dirty="0">
                <a:effectLst/>
                <a:latin typeface="Times New Roman" panose="02020603050405020304" pitchFamily="18" charset="0"/>
                <a:ea typeface="Calibri" panose="020F0502020204030204" pitchFamily="34" charset="0"/>
              </a:rPr>
              <a:t> sir whose contribution in stimulating suggestions and encouragement, helped me to coordinate my project especially in writing this report. And also, I would like to extend my sincere thanks to all of them who guided us well in completing this project. </a:t>
            </a:r>
            <a:endParaRPr lang="en-IN" sz="2600" dirty="0">
              <a:effectLst/>
              <a:latin typeface="Times New Roman" panose="02020603050405020304" pitchFamily="18" charset="0"/>
              <a:ea typeface="Calibri" panose="020F0502020204030204" pitchFamily="34" charset="0"/>
            </a:endParaRPr>
          </a:p>
          <a:p>
            <a:r>
              <a:rPr lang="en-US" sz="2600" dirty="0">
                <a:effectLst/>
                <a:latin typeface="Times New Roman" panose="02020603050405020304" pitchFamily="18" charset="0"/>
                <a:ea typeface="Calibri" panose="020F0502020204030204" pitchFamily="34" charset="0"/>
              </a:rPr>
              <a:t> </a:t>
            </a:r>
            <a:endParaRPr lang="en-IN" sz="2600" dirty="0">
              <a:effectLst/>
              <a:latin typeface="Times New Roman" panose="02020603050405020304" pitchFamily="18" charset="0"/>
              <a:ea typeface="Calibri" panose="020F0502020204030204" pitchFamily="34" charset="0"/>
            </a:endParaRPr>
          </a:p>
          <a:p>
            <a:pPr marL="148590" indent="-6350" algn="just">
              <a:lnSpc>
                <a:spcPct val="107000"/>
              </a:lnSpc>
              <a:spcAft>
                <a:spcPts val="480"/>
              </a:spcAft>
            </a:pPr>
            <a:r>
              <a:rPr lang="en-US" sz="2600" dirty="0">
                <a:effectLst/>
                <a:latin typeface="Times New Roman" panose="02020603050405020304" pitchFamily="18" charset="0"/>
                <a:ea typeface="Times New Roman" panose="02020603050405020304" pitchFamily="18" charset="0"/>
              </a:rPr>
              <a:t>Furthermore, this project report makes me realized that working as individually gives me new experiences to work in, which challenges me every single minute.</a:t>
            </a:r>
            <a:endParaRPr lang="en-IN" sz="26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219797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52160-2748-4813-A28B-D2523E8F7C99}"/>
              </a:ext>
            </a:extLst>
          </p:cNvPr>
          <p:cNvSpPr>
            <a:spLocks noGrp="1"/>
          </p:cNvSpPr>
          <p:nvPr>
            <p:ph type="title"/>
          </p:nvPr>
        </p:nvSpPr>
        <p:spPr/>
        <p:txBody>
          <a:bodyPr>
            <a:normAutofit/>
          </a:bodyPr>
          <a:lstStyle/>
          <a:p>
            <a:pPr algn="ctr"/>
            <a:r>
              <a:rPr lang="en-US" b="1" dirty="0">
                <a:effectLst/>
                <a:latin typeface="Times New Roman" panose="02020603050405020304" pitchFamily="18" charset="0"/>
                <a:ea typeface="Times New Roman" panose="02020603050405020304" pitchFamily="18" charset="0"/>
              </a:rPr>
              <a:t>ABSTRACT</a:t>
            </a:r>
            <a:endParaRPr lang="en-IN" sz="6000" dirty="0"/>
          </a:p>
        </p:txBody>
      </p:sp>
      <p:sp>
        <p:nvSpPr>
          <p:cNvPr id="3" name="Content Placeholder 2">
            <a:extLst>
              <a:ext uri="{FF2B5EF4-FFF2-40B4-BE49-F238E27FC236}">
                <a16:creationId xmlns:a16="http://schemas.microsoft.com/office/drawing/2014/main" id="{53448DEC-DAFE-4F95-A6A0-889C7FA18192}"/>
              </a:ext>
            </a:extLst>
          </p:cNvPr>
          <p:cNvSpPr>
            <a:spLocks noGrp="1"/>
          </p:cNvSpPr>
          <p:nvPr>
            <p:ph idx="1"/>
          </p:nvPr>
        </p:nvSpPr>
        <p:spPr/>
        <p:txBody>
          <a:bodyPr/>
          <a:lstStyle/>
          <a:p>
            <a:r>
              <a:rPr lang="en-US" sz="2400" dirty="0">
                <a:effectLst/>
                <a:latin typeface="Times New Roman" panose="02020603050405020304" pitchFamily="18" charset="0"/>
                <a:ea typeface="Times New Roman" panose="02020603050405020304" pitchFamily="18" charset="0"/>
              </a:rPr>
              <a:t>It is named as Personal Assistant with Voice Recognition Intelligence, which takes the user input in form of voice and process it and returns the output in various forms like action to be performed or the search result is dictated to the end user. In addition, this proposed system can change the way of interactions between end user and the devices. The system is being designed in such a way that all the services provided by the devices are accessible by the end user on the user's voice commands.</a:t>
            </a:r>
            <a:endParaRPr lang="en-IN" sz="24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302949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14F16-6EAF-4813-9F88-8F1F0B72BEC4}"/>
              </a:ext>
            </a:extLst>
          </p:cNvPr>
          <p:cNvSpPr>
            <a:spLocks noGrp="1"/>
          </p:cNvSpPr>
          <p:nvPr>
            <p:ph type="title"/>
          </p:nvPr>
        </p:nvSpPr>
        <p:spPr/>
        <p:txBody>
          <a:bodyPr>
            <a:normAutofit fontScale="90000"/>
          </a:bodyPr>
          <a:lstStyle/>
          <a:p>
            <a:pPr algn="ctr"/>
            <a:r>
              <a:rPr lang="en-US" sz="5400" b="1" dirty="0">
                <a:effectLst/>
                <a:latin typeface="Times New Roman" panose="02020603050405020304" pitchFamily="18" charset="0"/>
                <a:ea typeface="Times New Roman" panose="02020603050405020304" pitchFamily="18" charset="0"/>
              </a:rPr>
              <a:t>INTRODUCTION</a:t>
            </a:r>
            <a:br>
              <a:rPr lang="en-IN" sz="1800" dirty="0">
                <a:solidFill>
                  <a:srgbClr val="000000"/>
                </a:solidFill>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23151B4E-DF53-4198-90EC-7F2744BD0344}"/>
              </a:ext>
            </a:extLst>
          </p:cNvPr>
          <p:cNvSpPr>
            <a:spLocks noGrp="1"/>
          </p:cNvSpPr>
          <p:nvPr>
            <p:ph idx="1"/>
          </p:nvPr>
        </p:nvSpPr>
        <p:spPr/>
        <p:txBody>
          <a:bodyPr/>
          <a:lstStyle/>
          <a:p>
            <a:r>
              <a:rPr lang="en-US" sz="2800" dirty="0">
                <a:effectLst/>
                <a:latin typeface="Times New Roman" panose="02020603050405020304" pitchFamily="18" charset="0"/>
                <a:ea typeface="Times New Roman" panose="02020603050405020304" pitchFamily="18" charset="0"/>
              </a:rPr>
              <a:t>It will also discuss some of the privacy and security issues inherent with voice assistants and potential future uses for these devices. As voice assistants are more widely used, librarians will want to become familiar with the technology, which has the potential to be a delivery mechanism for library materials and services.</a:t>
            </a:r>
            <a:endParaRPr lang="en-IN" sz="2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559297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F8BE8-A082-4B16-92C3-3EF376295CF4}"/>
              </a:ext>
            </a:extLst>
          </p:cNvPr>
          <p:cNvSpPr>
            <a:spLocks noGrp="1"/>
          </p:cNvSpPr>
          <p:nvPr>
            <p:ph type="title"/>
          </p:nvPr>
        </p:nvSpPr>
        <p:spPr/>
        <p:txBody>
          <a:bodyPr/>
          <a:lstStyle/>
          <a:p>
            <a:pPr algn="ctr"/>
            <a:r>
              <a:rPr lang="en-US" sz="4000" b="1" dirty="0">
                <a:effectLst/>
                <a:latin typeface="Times New Roman" panose="02020603050405020304" pitchFamily="18" charset="0"/>
                <a:ea typeface="Times New Roman" panose="02020603050405020304" pitchFamily="18" charset="0"/>
              </a:rPr>
              <a:t>AIM &amp; PURPOSE</a:t>
            </a:r>
            <a:br>
              <a:rPr lang="en-IN" sz="1800" dirty="0">
                <a:solidFill>
                  <a:srgbClr val="000000"/>
                </a:solidFill>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99BCD9A5-81A3-46ED-9E17-F2F6B0B7B920}"/>
              </a:ext>
            </a:extLst>
          </p:cNvPr>
          <p:cNvSpPr>
            <a:spLocks noGrp="1"/>
          </p:cNvSpPr>
          <p:nvPr>
            <p:ph idx="1"/>
          </p:nvPr>
        </p:nvSpPr>
        <p:spPr>
          <a:xfrm>
            <a:off x="685801" y="2065867"/>
            <a:ext cx="10131425" cy="4453467"/>
          </a:xfrm>
        </p:spPr>
        <p:txBody>
          <a:bodyPr>
            <a:normAutofit fontScale="85000" lnSpcReduction="10000"/>
          </a:bodyPr>
          <a:lstStyle/>
          <a:p>
            <a:pPr marL="148590" indent="-6350">
              <a:lnSpc>
                <a:spcPct val="115000"/>
              </a:lnSpc>
              <a:spcAft>
                <a:spcPts val="20"/>
              </a:spcAft>
            </a:pPr>
            <a:r>
              <a:rPr lang="en-US" sz="2400" dirty="0">
                <a:effectLst/>
                <a:latin typeface="Times New Roman" panose="02020603050405020304" pitchFamily="18" charset="0"/>
                <a:ea typeface="Times New Roman" panose="02020603050405020304" pitchFamily="18" charset="0"/>
              </a:rPr>
              <a:t>According to the overall description in the context, the purpose of the project is to develop an</a:t>
            </a:r>
          </a:p>
          <a:p>
            <a:pPr marL="142240" indent="0">
              <a:lnSpc>
                <a:spcPct val="115000"/>
              </a:lnSpc>
              <a:spcAft>
                <a:spcPts val="20"/>
              </a:spcAft>
              <a:buNone/>
            </a:pPr>
            <a:endParaRPr lang="en-IN" sz="2400" dirty="0">
              <a:effectLst/>
              <a:latin typeface="Times New Roman" panose="02020603050405020304" pitchFamily="18" charset="0"/>
              <a:ea typeface="Times New Roman" panose="02020603050405020304" pitchFamily="18" charset="0"/>
            </a:endParaRPr>
          </a:p>
          <a:p>
            <a:pPr marL="148590" indent="-6350">
              <a:lnSpc>
                <a:spcPct val="115000"/>
              </a:lnSpc>
              <a:spcAft>
                <a:spcPts val="20"/>
              </a:spcAft>
            </a:pPr>
            <a:r>
              <a:rPr lang="en-US" sz="2400" dirty="0">
                <a:effectLst/>
                <a:latin typeface="Times New Roman" panose="02020603050405020304" pitchFamily="18" charset="0"/>
                <a:ea typeface="Times New Roman" panose="02020603050405020304" pitchFamily="18" charset="0"/>
              </a:rPr>
              <a:t>intelligent voice assistant with the functionalities as mail exchange, alarm, music play service, searching engine (Google, Wikipedia), opening command prompt, opening pdf reader, opening YouTube, camera, Bluetooth headset support, etc. </a:t>
            </a:r>
          </a:p>
          <a:p>
            <a:pPr marL="148590" indent="-6350">
              <a:lnSpc>
                <a:spcPct val="115000"/>
              </a:lnSpc>
              <a:spcAft>
                <a:spcPts val="20"/>
              </a:spcAft>
            </a:pPr>
            <a:endParaRPr lang="en-IN" sz="2400" dirty="0">
              <a:effectLst/>
              <a:latin typeface="Times New Roman" panose="02020603050405020304" pitchFamily="18" charset="0"/>
              <a:ea typeface="Times New Roman" panose="02020603050405020304" pitchFamily="18" charset="0"/>
            </a:endParaRPr>
          </a:p>
          <a:p>
            <a:r>
              <a:rPr lang="en-US" sz="2400" dirty="0">
                <a:effectLst/>
                <a:latin typeface="Times New Roman" panose="02020603050405020304" pitchFamily="18" charset="0"/>
                <a:ea typeface="Times New Roman" panose="02020603050405020304" pitchFamily="18" charset="0"/>
              </a:rPr>
              <a:t>This project is focusing on the Intelligence Voice Assistant over the voice control (recognition, generate and analyze corresponding commands, intelligent responses automatically), Google products and relevant APIs (Google map, Google weather, Google search and </a:t>
            </a:r>
            <a:r>
              <a:rPr lang="en-US" sz="2400" dirty="0" err="1">
                <a:effectLst/>
                <a:latin typeface="Times New Roman" panose="02020603050405020304" pitchFamily="18" charset="0"/>
                <a:ea typeface="Times New Roman" panose="02020603050405020304" pitchFamily="18" charset="0"/>
              </a:rPr>
              <a:t>etc</a:t>
            </a:r>
            <a:r>
              <a:rPr lang="en-US" sz="2400" dirty="0">
                <a:effectLst/>
                <a:latin typeface="Times New Roman" panose="02020603050405020304" pitchFamily="18" charset="0"/>
                <a:ea typeface="Times New Roman" panose="02020603050405020304" pitchFamily="18" charset="0"/>
              </a:rPr>
              <a:t>), Wikipedia API and mobile device references ranging from Speech-To-Text, Text-To-Speech technology, Bluetooth headset support and camera; Multi-threading. As all those functionalities and services for the project have been explained, the main structure and construction of the project has been basically illustrated with its goals.</a:t>
            </a:r>
            <a:endParaRPr lang="en-IN" sz="2400" dirty="0">
              <a:effectLst/>
              <a:latin typeface="Times New Roman" panose="02020603050405020304" pitchFamily="18" charset="0"/>
              <a:ea typeface="Times New Roman" panose="02020603050405020304" pitchFamily="18" charset="0"/>
            </a:endParaRPr>
          </a:p>
          <a:p>
            <a:endParaRPr lang="en-IN" sz="2000" dirty="0"/>
          </a:p>
        </p:txBody>
      </p:sp>
    </p:spTree>
    <p:extLst>
      <p:ext uri="{BB962C8B-B14F-4D97-AF65-F5344CB8AC3E}">
        <p14:creationId xmlns:p14="http://schemas.microsoft.com/office/powerpoint/2010/main" val="3692233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31D3A-30A3-4A8E-967F-73E44E37449F}"/>
              </a:ext>
            </a:extLst>
          </p:cNvPr>
          <p:cNvSpPr>
            <a:spLocks noGrp="1"/>
          </p:cNvSpPr>
          <p:nvPr>
            <p:ph type="title"/>
          </p:nvPr>
        </p:nvSpPr>
        <p:spPr/>
        <p:txBody>
          <a:bodyPr/>
          <a:lstStyle/>
          <a:p>
            <a:r>
              <a:rPr lang="en-US" b="1" dirty="0">
                <a:effectLst/>
                <a:latin typeface="Times New Roman" panose="02020603050405020304" pitchFamily="18" charset="0"/>
                <a:ea typeface="Times New Roman" panose="02020603050405020304" pitchFamily="18" charset="0"/>
              </a:rPr>
              <a:t>WHAT ARE VOICE ASSISTANTS ?</a:t>
            </a:r>
            <a:br>
              <a:rPr lang="en-IN" sz="1800" dirty="0">
                <a:solidFill>
                  <a:srgbClr val="000000"/>
                </a:solidFill>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68F4DA5-CBC3-4D55-A469-894FF982DE17}"/>
              </a:ext>
            </a:extLst>
          </p:cNvPr>
          <p:cNvSpPr>
            <a:spLocks noGrp="1"/>
          </p:cNvSpPr>
          <p:nvPr>
            <p:ph idx="1"/>
          </p:nvPr>
        </p:nvSpPr>
        <p:spPr/>
        <p:txBody>
          <a:bodyPr>
            <a:normAutofit lnSpcReduction="10000"/>
          </a:bodyPr>
          <a:lstStyle/>
          <a:p>
            <a:r>
              <a:rPr lang="en-US" sz="2400" dirty="0">
                <a:effectLst/>
                <a:latin typeface="Times New Roman" panose="02020603050405020304" pitchFamily="18" charset="0"/>
                <a:ea typeface="Times New Roman" panose="02020603050405020304" pitchFamily="18" charset="0"/>
              </a:rPr>
              <a:t>Simply put, voice assistants are the realization of the science fiction dream of interacting with our computers by talking to them. Apple’s Siri, Microsoft’s Cortana, Amazon’s Alexa, and Google’s Assistant are all software agents that run on purpose-built speaker devices or smartphones. The software constantly listens for a key word to wake it up. Once it hears that key word, it records the user’s voice and sends it to specialized server, which processes and interprets it as a command. Depending on the command, the server will supply the voice assistant with appropriate information to be read back to the user, play the media requested by the user, or complete tasks with various connected services and devices. </a:t>
            </a:r>
            <a:endParaRPr lang="en-IN" sz="24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199596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9BCB9-0571-4F3E-8EA0-1A5142151D52}"/>
              </a:ext>
            </a:extLst>
          </p:cNvPr>
          <p:cNvSpPr>
            <a:spLocks noGrp="1"/>
          </p:cNvSpPr>
          <p:nvPr>
            <p:ph type="title"/>
          </p:nvPr>
        </p:nvSpPr>
        <p:spPr/>
        <p:txBody>
          <a:bodyPr/>
          <a:lstStyle/>
          <a:p>
            <a:r>
              <a:rPr lang="en-US" sz="4400" b="1" u="sng" dirty="0">
                <a:effectLst/>
                <a:latin typeface="Times New Roman" panose="02020603050405020304" pitchFamily="18" charset="0"/>
                <a:ea typeface="Times New Roman" panose="02020603050405020304" pitchFamily="18" charset="0"/>
              </a:rPr>
              <a:t>WHAT CAN VOICE ASSISTANTS DO?</a:t>
            </a:r>
            <a:br>
              <a:rPr lang="en-IN" sz="1800" dirty="0">
                <a:solidFill>
                  <a:srgbClr val="000000"/>
                </a:solidFill>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217D0185-BBA5-4870-9A34-B258F1AC327A}"/>
              </a:ext>
            </a:extLst>
          </p:cNvPr>
          <p:cNvSpPr>
            <a:spLocks noGrp="1"/>
          </p:cNvSpPr>
          <p:nvPr>
            <p:ph idx="1"/>
          </p:nvPr>
        </p:nvSpPr>
        <p:spPr/>
        <p:txBody>
          <a:bodyPr/>
          <a:lstStyle/>
          <a:p>
            <a:r>
              <a:rPr lang="en-US" sz="2800" dirty="0">
                <a:effectLst/>
                <a:latin typeface="Times New Roman" panose="02020603050405020304" pitchFamily="18" charset="0"/>
                <a:ea typeface="Times New Roman" panose="02020603050405020304" pitchFamily="18" charset="0"/>
              </a:rPr>
              <a:t>Amazon’s Alexa has skills for playing Jeopardy, ordering your usual drink from your local Starbucks, and summoning an Uber or Lyft using connected account data. Google’s Assistant has similar skills but lags behind Amazon in the sheer number of available skills, largely due to being released later.2 These skills are built by third-party developers, similar to the way apps are developed for smartphones. Google Assistant also integrates with several tools that allow users to create their own skills. </a:t>
            </a:r>
            <a:endParaRPr lang="en-IN" sz="2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633376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A8C3E-952F-4AA3-954B-8C6FA9C60641}"/>
              </a:ext>
            </a:extLst>
          </p:cNvPr>
          <p:cNvSpPr>
            <a:spLocks noGrp="1"/>
          </p:cNvSpPr>
          <p:nvPr>
            <p:ph type="title"/>
          </p:nvPr>
        </p:nvSpPr>
        <p:spPr/>
        <p:txBody>
          <a:bodyPr>
            <a:normAutofit fontScale="90000"/>
          </a:bodyPr>
          <a:lstStyle/>
          <a:p>
            <a:pPr algn="ctr"/>
            <a:r>
              <a:rPr lang="en-US" sz="5400" b="1" dirty="0">
                <a:effectLst/>
                <a:latin typeface="Times New Roman" panose="02020603050405020304" pitchFamily="18" charset="0"/>
                <a:ea typeface="Times New Roman" panose="02020603050405020304" pitchFamily="18" charset="0"/>
              </a:rPr>
              <a:t>FUNCTIONING</a:t>
            </a:r>
            <a:br>
              <a:rPr lang="en-IN" sz="2000" dirty="0">
                <a:solidFill>
                  <a:srgbClr val="000000"/>
                </a:solidFill>
                <a:effectLst/>
                <a:latin typeface="Times New Roman" panose="02020603050405020304" pitchFamily="18" charset="0"/>
                <a:ea typeface="Times New Roman" panose="02020603050405020304" pitchFamily="18" charset="0"/>
              </a:rPr>
            </a:br>
            <a:endParaRPr lang="en-IN" sz="4000" dirty="0"/>
          </a:p>
        </p:txBody>
      </p:sp>
      <p:sp>
        <p:nvSpPr>
          <p:cNvPr id="3" name="Content Placeholder 2">
            <a:extLst>
              <a:ext uri="{FF2B5EF4-FFF2-40B4-BE49-F238E27FC236}">
                <a16:creationId xmlns:a16="http://schemas.microsoft.com/office/drawing/2014/main" id="{AA945AC5-2727-427B-8B4A-382D81546F7B}"/>
              </a:ext>
            </a:extLst>
          </p:cNvPr>
          <p:cNvSpPr>
            <a:spLocks noGrp="1"/>
          </p:cNvSpPr>
          <p:nvPr>
            <p:ph idx="1"/>
          </p:nvPr>
        </p:nvSpPr>
        <p:spPr>
          <a:xfrm>
            <a:off x="685801" y="2142067"/>
            <a:ext cx="10131425" cy="4275666"/>
          </a:xfrm>
        </p:spPr>
        <p:txBody>
          <a:bodyPr>
            <a:normAutofit lnSpcReduction="10000"/>
          </a:bodyPr>
          <a:lstStyle/>
          <a:p>
            <a:r>
              <a:rPr lang="en-US" sz="2800" b="1" dirty="0">
                <a:effectLst/>
                <a:latin typeface="Times New Roman" panose="02020603050405020304" pitchFamily="18" charset="0"/>
                <a:ea typeface="Times New Roman" panose="02020603050405020304" pitchFamily="18" charset="0"/>
              </a:rPr>
              <a:t>Calling service</a:t>
            </a:r>
            <a:r>
              <a:rPr lang="en-US" sz="2800" dirty="0">
                <a:effectLst/>
                <a:latin typeface="Times New Roman" panose="02020603050405020304" pitchFamily="18" charset="0"/>
                <a:ea typeface="Times New Roman" panose="02020603050405020304" pitchFamily="18" charset="0"/>
              </a:rPr>
              <a:t>, </a:t>
            </a:r>
          </a:p>
          <a:p>
            <a:r>
              <a:rPr lang="en-US" sz="2800" b="1" dirty="0">
                <a:effectLst/>
                <a:latin typeface="Times New Roman" panose="02020603050405020304" pitchFamily="18" charset="0"/>
                <a:ea typeface="Times New Roman" panose="02020603050405020304" pitchFamily="18" charset="0"/>
              </a:rPr>
              <a:t>Mail exchange</a:t>
            </a:r>
            <a:endParaRPr lang="en-US" sz="2800" dirty="0">
              <a:effectLst/>
              <a:latin typeface="Times New Roman" panose="02020603050405020304" pitchFamily="18" charset="0"/>
              <a:ea typeface="Times New Roman" panose="02020603050405020304" pitchFamily="18" charset="0"/>
            </a:endParaRPr>
          </a:p>
          <a:p>
            <a:r>
              <a:rPr lang="en-US" sz="2800" b="1" dirty="0">
                <a:effectLst/>
                <a:latin typeface="Times New Roman" panose="02020603050405020304" pitchFamily="18" charset="0"/>
                <a:ea typeface="Times New Roman" panose="02020603050405020304" pitchFamily="18" charset="0"/>
              </a:rPr>
              <a:t>Alarm</a:t>
            </a:r>
            <a:r>
              <a:rPr lang="en-US" sz="2800" dirty="0">
                <a:effectLst/>
                <a:latin typeface="Times New Roman" panose="02020603050405020304" pitchFamily="18" charset="0"/>
                <a:ea typeface="Times New Roman" panose="02020603050405020304" pitchFamily="18" charset="0"/>
              </a:rPr>
              <a:t>, </a:t>
            </a:r>
          </a:p>
          <a:p>
            <a:r>
              <a:rPr lang="en-US" sz="2800" b="1" dirty="0">
                <a:effectLst/>
                <a:latin typeface="Times New Roman" panose="02020603050405020304" pitchFamily="18" charset="0"/>
                <a:ea typeface="Times New Roman" panose="02020603050405020304" pitchFamily="18" charset="0"/>
              </a:rPr>
              <a:t>Music player service</a:t>
            </a:r>
            <a:r>
              <a:rPr lang="en-US" sz="2800" dirty="0">
                <a:effectLst/>
                <a:latin typeface="Times New Roman" panose="02020603050405020304" pitchFamily="18" charset="0"/>
                <a:ea typeface="Times New Roman" panose="02020603050405020304" pitchFamily="18" charset="0"/>
              </a:rPr>
              <a:t>, </a:t>
            </a:r>
            <a:endParaRPr lang="en-US" sz="2800" dirty="0">
              <a:latin typeface="Times New Roman" panose="02020603050405020304" pitchFamily="18" charset="0"/>
              <a:ea typeface="Times New Roman" panose="02020603050405020304" pitchFamily="18" charset="0"/>
            </a:endParaRPr>
          </a:p>
          <a:p>
            <a:r>
              <a:rPr lang="en-US" sz="2800" b="1" dirty="0">
                <a:effectLst/>
                <a:latin typeface="Times New Roman" panose="02020603050405020304" pitchFamily="18" charset="0"/>
                <a:ea typeface="Times New Roman" panose="02020603050405020304" pitchFamily="18" charset="0"/>
              </a:rPr>
              <a:t>Google searching engine</a:t>
            </a:r>
          </a:p>
          <a:p>
            <a:r>
              <a:rPr lang="en-US" sz="2800" b="1" dirty="0">
                <a:effectLst/>
                <a:latin typeface="Times New Roman" panose="02020603050405020304" pitchFamily="18" charset="0"/>
                <a:ea typeface="Times New Roman" panose="02020603050405020304" pitchFamily="18" charset="0"/>
              </a:rPr>
              <a:t>Wikipedia searching engine</a:t>
            </a:r>
            <a:r>
              <a:rPr lang="en-US" sz="2800" dirty="0">
                <a:effectLst/>
                <a:latin typeface="Times New Roman" panose="02020603050405020304" pitchFamily="18" charset="0"/>
                <a:ea typeface="Times New Roman" panose="02020603050405020304" pitchFamily="18" charset="0"/>
              </a:rPr>
              <a:t>, </a:t>
            </a:r>
            <a:endParaRPr lang="en-US" sz="2800" b="1" dirty="0">
              <a:latin typeface="Times New Roman" panose="02020603050405020304" pitchFamily="18" charset="0"/>
              <a:ea typeface="Times New Roman" panose="02020603050405020304" pitchFamily="18" charset="0"/>
            </a:endParaRPr>
          </a:p>
          <a:p>
            <a:r>
              <a:rPr lang="en-US" sz="2800" b="1" dirty="0">
                <a:effectLst/>
                <a:latin typeface="Times New Roman" panose="02020603050405020304" pitchFamily="18" charset="0"/>
                <a:ea typeface="Times New Roman" panose="02020603050405020304" pitchFamily="18" charset="0"/>
              </a:rPr>
              <a:t>Robot chat</a:t>
            </a:r>
          </a:p>
          <a:p>
            <a:r>
              <a:rPr lang="en-US" sz="2800" b="1" dirty="0">
                <a:effectLst/>
                <a:latin typeface="Times New Roman" panose="02020603050405020304" pitchFamily="18" charset="0"/>
                <a:ea typeface="Times New Roman" panose="02020603050405020304" pitchFamily="18" charset="0"/>
              </a:rPr>
              <a:t>Camera</a:t>
            </a:r>
            <a:endParaRPr lang="en-US" sz="2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3792078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17</TotalTime>
  <Words>951</Words>
  <Application>Microsoft Office PowerPoint</Application>
  <PresentationFormat>Widescreen</PresentationFormat>
  <Paragraphs>58</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Consolas</vt:lpstr>
      <vt:lpstr>Times New Roman</vt:lpstr>
      <vt:lpstr>Celestial</vt:lpstr>
      <vt:lpstr>JARVIS VOICE ASSISTANT</vt:lpstr>
      <vt:lpstr>CERTIFICATE </vt:lpstr>
      <vt:lpstr>ACKNOWLEDGEMENT </vt:lpstr>
      <vt:lpstr>ABSTRACT</vt:lpstr>
      <vt:lpstr>INTRODUCTION </vt:lpstr>
      <vt:lpstr>AIM &amp; PURPOSE </vt:lpstr>
      <vt:lpstr>WHAT ARE VOICE ASSISTANTS ? </vt:lpstr>
      <vt:lpstr>WHAT CAN VOICE ASSISTANTS DO? </vt:lpstr>
      <vt:lpstr>FUNCTIONING </vt:lpstr>
      <vt:lpstr>Sample SOURCE CODE </vt:lpstr>
      <vt:lpstr>PowerPoint Presentation</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JARVIS VOICE ASSISTANT</dc:title>
  <dc:creator>Ashish gill</dc:creator>
  <cp:lastModifiedBy>Ashish gill</cp:lastModifiedBy>
  <cp:revision>3</cp:revision>
  <dcterms:created xsi:type="dcterms:W3CDTF">2021-01-14T20:16:45Z</dcterms:created>
  <dcterms:modified xsi:type="dcterms:W3CDTF">2021-01-14T20:34:43Z</dcterms:modified>
</cp:coreProperties>
</file>