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54" roundtripDataSignature="AMtx7mim0y7BggWmoVa50UHsyClg01nYG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10" Type="http://schemas.openxmlformats.org/officeDocument/2006/relationships/slide" Target="slides/slide5.xml"/><Relationship Id="rId54"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3" name="Google Shape;383;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5" name="Google Shape;405;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4" name="Google Shape;414;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4" name="Google Shape;424;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3" name="Google Shape;433;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3" name="Google Shape;443;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2" name="Google Shape;452;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1" name="Google Shape;461;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0" name="Google Shape;470;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9" name="Google Shape;479;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8" name="Google Shape;488;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7" name="Google Shape;497;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6" name="Google Shape;506;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5" name="Google Shape;515;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524" name="Google Shape;524;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https://en.wikipedia.org/wiki/Monolithic_kernel#/media/File:OS-structure2.svg</a:t>
            </a:r>
            <a:endParaRPr/>
          </a:p>
        </p:txBody>
      </p:sp>
      <p:sp>
        <p:nvSpPr>
          <p:cNvPr id="525" name="Google Shape;525;p4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5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5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 name="Google Shape;18;p5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5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5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5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5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75" name="Google Shape;75;p5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5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5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8" name="Shape 78"/>
        <p:cNvGrpSpPr/>
        <p:nvPr/>
      </p:nvGrpSpPr>
      <p:grpSpPr>
        <a:xfrm>
          <a:off x="0" y="0"/>
          <a:ext cx="0" cy="0"/>
          <a:chOff x="0" y="0"/>
          <a:chExt cx="0" cy="0"/>
        </a:xfrm>
      </p:grpSpPr>
      <p:sp>
        <p:nvSpPr>
          <p:cNvPr id="79" name="Google Shape;79;p60"/>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60"/>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81" name="Google Shape;81;p6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6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6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1" name="Shape 21"/>
        <p:cNvGrpSpPr/>
        <p:nvPr/>
      </p:nvGrpSpPr>
      <p:grpSpPr>
        <a:xfrm>
          <a:off x="0" y="0"/>
          <a:ext cx="0" cy="0"/>
          <a:chOff x="0" y="0"/>
          <a:chExt cx="0" cy="0"/>
        </a:xfrm>
      </p:grpSpPr>
      <p:sp>
        <p:nvSpPr>
          <p:cNvPr id="22" name="Google Shape;22;p51"/>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51"/>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5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5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5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7" name="Shape 27"/>
        <p:cNvGrpSpPr/>
        <p:nvPr/>
      </p:nvGrpSpPr>
      <p:grpSpPr>
        <a:xfrm>
          <a:off x="0" y="0"/>
          <a:ext cx="0" cy="0"/>
          <a:chOff x="0" y="0"/>
          <a:chExt cx="0" cy="0"/>
        </a:xfrm>
      </p:grpSpPr>
      <p:sp>
        <p:nvSpPr>
          <p:cNvPr id="28" name="Google Shape;28;p5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52"/>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 name="Google Shape;30;p5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3" name="Shape 33"/>
        <p:cNvGrpSpPr/>
        <p:nvPr/>
      </p:nvGrpSpPr>
      <p:grpSpPr>
        <a:xfrm>
          <a:off x="0" y="0"/>
          <a:ext cx="0" cy="0"/>
          <a:chOff x="0" y="0"/>
          <a:chExt cx="0" cy="0"/>
        </a:xfrm>
      </p:grpSpPr>
      <p:sp>
        <p:nvSpPr>
          <p:cNvPr id="34" name="Google Shape;34;p5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 name="Google Shape;35;p53"/>
          <p:cNvSpPr/>
          <p:nvPr>
            <p:ph idx="2" type="pic"/>
          </p:nvPr>
        </p:nvSpPr>
        <p:spPr>
          <a:xfrm>
            <a:off x="1792288" y="612775"/>
            <a:ext cx="5486400" cy="4114800"/>
          </a:xfrm>
          <a:prstGeom prst="rect">
            <a:avLst/>
          </a:prstGeom>
          <a:noFill/>
          <a:ln>
            <a:noFill/>
          </a:ln>
        </p:spPr>
      </p:sp>
      <p:sp>
        <p:nvSpPr>
          <p:cNvPr id="36" name="Google Shape;36;p5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37" name="Google Shape;37;p5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0" name="Shape 40"/>
        <p:cNvGrpSpPr/>
        <p:nvPr/>
      </p:nvGrpSpPr>
      <p:grpSpPr>
        <a:xfrm>
          <a:off x="0" y="0"/>
          <a:ext cx="0" cy="0"/>
          <a:chOff x="0" y="0"/>
          <a:chExt cx="0" cy="0"/>
        </a:xfrm>
      </p:grpSpPr>
      <p:sp>
        <p:nvSpPr>
          <p:cNvPr id="41" name="Google Shape;41;p54"/>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2" name="Google Shape;42;p54"/>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43" name="Google Shape;43;p54"/>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44" name="Google Shape;44;p5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5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5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7" name="Shape 47"/>
        <p:cNvGrpSpPr/>
        <p:nvPr/>
      </p:nvGrpSpPr>
      <p:grpSpPr>
        <a:xfrm>
          <a:off x="0" y="0"/>
          <a:ext cx="0" cy="0"/>
          <a:chOff x="0" y="0"/>
          <a:chExt cx="0" cy="0"/>
        </a:xfrm>
      </p:grpSpPr>
      <p:sp>
        <p:nvSpPr>
          <p:cNvPr id="48" name="Google Shape;48;p5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5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5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5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3" name="Google Shape;53;p5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5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5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6" name="Shape 56"/>
        <p:cNvGrpSpPr/>
        <p:nvPr/>
      </p:nvGrpSpPr>
      <p:grpSpPr>
        <a:xfrm>
          <a:off x="0" y="0"/>
          <a:ext cx="0" cy="0"/>
          <a:chOff x="0" y="0"/>
          <a:chExt cx="0" cy="0"/>
        </a:xfrm>
      </p:grpSpPr>
      <p:sp>
        <p:nvSpPr>
          <p:cNvPr id="57" name="Google Shape;57;p5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8" name="Google Shape;58;p5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9" name="Google Shape;59;p5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0" name="Google Shape;60;p5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1" name="Google Shape;61;p5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2" name="Google Shape;62;p5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5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5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5" name="Shape 65"/>
        <p:cNvGrpSpPr/>
        <p:nvPr/>
      </p:nvGrpSpPr>
      <p:grpSpPr>
        <a:xfrm>
          <a:off x="0" y="0"/>
          <a:ext cx="0" cy="0"/>
          <a:chOff x="0" y="0"/>
          <a:chExt cx="0" cy="0"/>
        </a:xfrm>
      </p:grpSpPr>
      <p:sp>
        <p:nvSpPr>
          <p:cNvPr id="66" name="Google Shape;66;p5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58"/>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68" name="Google Shape;68;p58"/>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69" name="Google Shape;69;p5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5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5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4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4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4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4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hyperlink" Target="https://www.lifewire.com/what-is-a-file-extension-2625879"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hyperlink" Target="https://linux.die.net/man/1/l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8.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8.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8.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8.png"/><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8.png"/><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8.png"/><Relationship Id="rId4" Type="http://schemas.openxmlformats.org/officeDocument/2006/relationships/hyperlink" Target="https://linux.die.net/man/1/echo"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8.png"/><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8.png"/><Relationship Id="rId4" Type="http://schemas.openxmlformats.org/officeDocument/2006/relationships/image" Target="../media/image1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8.png"/><Relationship Id="rId4" Type="http://schemas.openxmlformats.org/officeDocument/2006/relationships/image" Target="../media/image2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2.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8.png"/><Relationship Id="rId4" Type="http://schemas.openxmlformats.org/officeDocument/2006/relationships/image" Target="../media/image1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8.png"/><Relationship Id="rId4" Type="http://schemas.openxmlformats.org/officeDocument/2006/relationships/image" Target="../media/image2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8.png"/><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89" name="Google Shape;89;p1"/>
          <p:cNvSpPr txBox="1"/>
          <p:nvPr>
            <p:ph idx="1" type="body"/>
          </p:nvPr>
        </p:nvSpPr>
        <p:spPr>
          <a:xfrm>
            <a:off x="457200" y="1844675"/>
            <a:ext cx="8229600" cy="3168650"/>
          </a:xfrm>
          <a:prstGeom prst="rect">
            <a:avLst/>
          </a:prstGeom>
          <a:solidFill>
            <a:srgbClr val="EBF1DE"/>
          </a:solid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chemeClr val="dk1"/>
              </a:buClr>
              <a:buSzPts val="4000"/>
              <a:buFont typeface="Arial"/>
              <a:buNone/>
            </a:pPr>
            <a:r>
              <a:t/>
            </a:r>
            <a:endParaRPr b="1" i="0" sz="4000" u="none" cap="none" strike="noStrike">
              <a:solidFill>
                <a:schemeClr val="dk1"/>
              </a:solidFill>
              <a:latin typeface="Times New Roman"/>
              <a:ea typeface="Times New Roman"/>
              <a:cs typeface="Times New Roman"/>
              <a:sym typeface="Times New Roman"/>
            </a:endParaRPr>
          </a:p>
          <a:p>
            <a:pPr indent="-342900" lvl="0" marL="342900" marR="0" rtl="0" algn="ctr">
              <a:lnSpc>
                <a:spcPct val="100000"/>
              </a:lnSpc>
              <a:spcBef>
                <a:spcPts val="0"/>
              </a:spcBef>
              <a:spcAft>
                <a:spcPts val="0"/>
              </a:spcAft>
              <a:buClr>
                <a:schemeClr val="dk1"/>
              </a:buClr>
              <a:buSzPts val="4000"/>
              <a:buFont typeface="Arial"/>
              <a:buNone/>
            </a:pPr>
            <a:r>
              <a:rPr b="1" i="0" lang="en-US" sz="4000" u="none" cap="none" strike="noStrike">
                <a:solidFill>
                  <a:schemeClr val="dk1"/>
                </a:solidFill>
                <a:latin typeface="Times New Roman"/>
                <a:ea typeface="Times New Roman"/>
                <a:cs typeface="Times New Roman"/>
                <a:sym typeface="Times New Roman"/>
              </a:rPr>
              <a:t>Orientation to Computing-I</a:t>
            </a:r>
            <a:endParaRPr/>
          </a:p>
          <a:p>
            <a:pPr indent="-342900" lvl="0" marL="342900" marR="0" rtl="0" algn="ctr">
              <a:lnSpc>
                <a:spcPct val="100000"/>
              </a:lnSpc>
              <a:spcBef>
                <a:spcPts val="0"/>
              </a:spcBef>
              <a:spcAft>
                <a:spcPts val="0"/>
              </a:spcAft>
              <a:buClr>
                <a:schemeClr val="dk1"/>
              </a:buClr>
              <a:buSzPts val="4000"/>
              <a:buFont typeface="Arial"/>
              <a:buNone/>
            </a:pPr>
            <a:r>
              <a:t/>
            </a:r>
            <a:endParaRPr b="1" i="0" sz="4000" u="none" cap="none" strike="noStrike">
              <a:solidFill>
                <a:schemeClr val="dk1"/>
              </a:solidFill>
              <a:latin typeface="Times New Roman"/>
              <a:ea typeface="Times New Roman"/>
              <a:cs typeface="Times New Roman"/>
              <a:sym typeface="Times New Roman"/>
            </a:endParaRPr>
          </a:p>
          <a:p>
            <a:pPr indent="-342900" lvl="0" marL="342900" marR="0" rtl="0" algn="ctr">
              <a:lnSpc>
                <a:spcPct val="100000"/>
              </a:lnSpc>
              <a:spcBef>
                <a:spcPts val="0"/>
              </a:spcBef>
              <a:spcAft>
                <a:spcPts val="0"/>
              </a:spcAft>
              <a:buClr>
                <a:schemeClr val="dk1"/>
              </a:buClr>
              <a:buSzPts val="4000"/>
              <a:buFont typeface="Arial"/>
              <a:buNone/>
            </a:pPr>
            <a:r>
              <a:t/>
            </a:r>
            <a:endParaRPr b="1" i="0" sz="4000" u="none" cap="none" strike="noStrike">
              <a:solidFill>
                <a:schemeClr val="dk1"/>
              </a:solidFill>
              <a:latin typeface="Times New Roman"/>
              <a:ea typeface="Times New Roman"/>
              <a:cs typeface="Times New Roman"/>
              <a:sym typeface="Times New Roman"/>
            </a:endParaRPr>
          </a:p>
          <a:p>
            <a:pPr indent="-342900" lvl="0" marL="342900" marR="0" rtl="0" algn="ctr">
              <a:lnSpc>
                <a:spcPct val="100000"/>
              </a:lnSpc>
              <a:spcBef>
                <a:spcPts val="0"/>
              </a:spcBef>
              <a:spcAft>
                <a:spcPts val="0"/>
              </a:spcAft>
              <a:buClr>
                <a:schemeClr val="dk1"/>
              </a:buClr>
              <a:buSzPts val="4000"/>
              <a:buFont typeface="Arial"/>
              <a:buNone/>
            </a:pPr>
            <a:r>
              <a:rPr b="1" i="0" lang="en-US" sz="4000" u="none" cap="none" strike="noStrike">
                <a:solidFill>
                  <a:schemeClr val="dk1"/>
                </a:solidFill>
                <a:latin typeface="Times New Roman"/>
                <a:ea typeface="Times New Roman"/>
                <a:cs typeface="Times New Roman"/>
                <a:sym typeface="Times New Roman"/>
              </a:rPr>
              <a:t>L T P :2 0 0</a:t>
            </a:r>
            <a:endParaRPr/>
          </a:p>
        </p:txBody>
      </p:sp>
      <p:pic>
        <p:nvPicPr>
          <p:cNvPr descr="India's Best Private University in Punjab - LPU" id="90" name="Google Shape;90;p1"/>
          <p:cNvPicPr preferRelativeResize="0"/>
          <p:nvPr/>
        </p:nvPicPr>
        <p:blipFill rotWithShape="1">
          <a:blip r:embed="rId3">
            <a:alphaModFix/>
          </a:blip>
          <a:srcRect b="0" l="0" r="0" t="0"/>
          <a:stretch/>
        </p:blipFill>
        <p:spPr>
          <a:xfrm>
            <a:off x="5962650" y="0"/>
            <a:ext cx="2724150" cy="1676400"/>
          </a:xfrm>
          <a:prstGeom prst="rect">
            <a:avLst/>
          </a:prstGeom>
          <a:noFill/>
          <a:ln>
            <a:noFill/>
          </a:ln>
        </p:spPr>
      </p:pic>
      <p:sp>
        <p:nvSpPr>
          <p:cNvPr id="91" name="Google Shape;91;p1"/>
          <p:cNvSpPr txBox="1"/>
          <p:nvPr/>
        </p:nvSpPr>
        <p:spPr>
          <a:xfrm>
            <a:off x="179387" y="5834062"/>
            <a:ext cx="8507412"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cap="none" strike="noStrik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Times New Roman"/>
              <a:buNone/>
            </a:pPr>
            <a:r>
              <a:rPr b="1" i="0" lang="en-US" sz="4000" u="none">
                <a:solidFill>
                  <a:schemeClr val="dk1"/>
                </a:solidFill>
                <a:latin typeface="Times New Roman"/>
                <a:ea typeface="Times New Roman"/>
                <a:cs typeface="Times New Roman"/>
                <a:sym typeface="Times New Roman"/>
              </a:rPr>
              <a:t>FAT File System</a:t>
            </a:r>
            <a:endParaRPr/>
          </a:p>
        </p:txBody>
      </p:sp>
      <p:sp>
        <p:nvSpPr>
          <p:cNvPr id="171" name="Google Shape;171;p1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descr="Lovely Professional University - Wikipedia" id="172" name="Google Shape;172;p10"/>
          <p:cNvPicPr preferRelativeResize="0"/>
          <p:nvPr/>
        </p:nvPicPr>
        <p:blipFill rotWithShape="1">
          <a:blip r:embed="rId3">
            <a:alphaModFix/>
          </a:blip>
          <a:srcRect b="0" l="0" r="0" t="0"/>
          <a:stretch/>
        </p:blipFill>
        <p:spPr>
          <a:xfrm>
            <a:off x="8388350" y="74612"/>
            <a:ext cx="704850" cy="701675"/>
          </a:xfrm>
          <a:prstGeom prst="rect">
            <a:avLst/>
          </a:prstGeom>
          <a:noFill/>
          <a:ln>
            <a:noFill/>
          </a:ln>
        </p:spPr>
      </p:pic>
      <p:sp>
        <p:nvSpPr>
          <p:cNvPr id="173" name="Google Shape;173;p10"/>
          <p:cNvSpPr txBox="1"/>
          <p:nvPr/>
        </p:nvSpPr>
        <p:spPr>
          <a:xfrm>
            <a:off x="319087" y="6076950"/>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www.lpu.in                                    Lovely Professional University </a:t>
            </a:r>
            <a:endParaRPr/>
          </a:p>
        </p:txBody>
      </p:sp>
      <p:sp>
        <p:nvSpPr>
          <p:cNvPr id="174" name="Google Shape;174;p10"/>
          <p:cNvSpPr txBox="1"/>
          <p:nvPr>
            <p:ph idx="1" type="body"/>
          </p:nvPr>
        </p:nvSpPr>
        <p:spPr>
          <a:xfrm>
            <a:off x="428625" y="1357312"/>
            <a:ext cx="8229600" cy="30718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FAT32</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Full form is </a:t>
            </a:r>
            <a:r>
              <a:rPr b="1" i="0" lang="en-US" sz="2000" u="none" cap="none" strike="noStrike">
                <a:solidFill>
                  <a:schemeClr val="dk1"/>
                </a:solidFill>
                <a:latin typeface="Times New Roman"/>
                <a:ea typeface="Times New Roman"/>
                <a:cs typeface="Times New Roman"/>
                <a:sym typeface="Times New Roman"/>
              </a:rPr>
              <a:t>file allocation table</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One of the oldest file systems available on the windows machine.</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Introduced on ms-dos 7.1 / windows 95 in 1996</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Developed for floppy disks but later used on hard drive, USB flash drives, and SSD cards.</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Until windows xp, it was default file system </a:t>
            </a:r>
            <a:endParaRPr/>
          </a:p>
          <a:p>
            <a:pPr indent="-285750" lvl="1" marL="742950" marR="0" rtl="0" algn="l">
              <a:lnSpc>
                <a:spcPct val="100000"/>
              </a:lnSpc>
              <a:spcBef>
                <a:spcPts val="56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FAT8, FAT12, and FAT16, FAT32 are its variat</a:t>
            </a:r>
            <a:r>
              <a:rPr b="0" i="0" lang="en-US" sz="2800" u="none" cap="none" strike="noStrike">
                <a:solidFill>
                  <a:schemeClr val="dk1"/>
                </a:solidFill>
                <a:latin typeface="Calibri"/>
                <a:ea typeface="Calibri"/>
                <a:cs typeface="Calibri"/>
                <a:sym typeface="Calibri"/>
              </a:rPr>
              <a:t>ions.</a:t>
            </a:r>
            <a:endParaRPr/>
          </a:p>
          <a:p>
            <a:pPr indent="-165100" lvl="0" marL="342900" marR="0" rtl="0" algn="l">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pic>
        <p:nvPicPr>
          <p:cNvPr descr="Applsci 09 05522 g002 550" id="175" name="Google Shape;175;p10"/>
          <p:cNvPicPr preferRelativeResize="0"/>
          <p:nvPr/>
        </p:nvPicPr>
        <p:blipFill rotWithShape="1">
          <a:blip r:embed="rId4">
            <a:alphaModFix/>
          </a:blip>
          <a:srcRect b="0" l="0" r="0" t="0"/>
          <a:stretch/>
        </p:blipFill>
        <p:spPr>
          <a:xfrm>
            <a:off x="1928812" y="4429125"/>
            <a:ext cx="5238750" cy="1333500"/>
          </a:xfrm>
          <a:prstGeom prst="rect">
            <a:avLst/>
          </a:prstGeom>
          <a:noFill/>
          <a:ln>
            <a:noFill/>
          </a:ln>
        </p:spPr>
      </p:pic>
      <p:sp>
        <p:nvSpPr>
          <p:cNvPr id="176" name="Google Shape;176;p10"/>
          <p:cNvSpPr txBox="1"/>
          <p:nvPr/>
        </p:nvSpPr>
        <p:spPr>
          <a:xfrm>
            <a:off x="2428875" y="5643562"/>
            <a:ext cx="5072062" cy="4286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Structure of FAT32 File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Times New Roman"/>
              <a:buNone/>
            </a:pPr>
            <a:r>
              <a:rPr b="1" i="0" lang="en-US" sz="4000" u="none">
                <a:solidFill>
                  <a:schemeClr val="dk1"/>
                </a:solidFill>
                <a:latin typeface="Times New Roman"/>
                <a:ea typeface="Times New Roman"/>
                <a:cs typeface="Times New Roman"/>
                <a:sym typeface="Times New Roman"/>
              </a:rPr>
              <a:t>FAT32 contd..</a:t>
            </a:r>
            <a:endParaRPr/>
          </a:p>
        </p:txBody>
      </p:sp>
      <p:sp>
        <p:nvSpPr>
          <p:cNvPr id="182" name="Google Shape;182;p1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descr="Lovely Professional University - Wikipedia" id="183" name="Google Shape;183;p11"/>
          <p:cNvPicPr preferRelativeResize="0"/>
          <p:nvPr/>
        </p:nvPicPr>
        <p:blipFill rotWithShape="1">
          <a:blip r:embed="rId3">
            <a:alphaModFix/>
          </a:blip>
          <a:srcRect b="0" l="0" r="0" t="0"/>
          <a:stretch/>
        </p:blipFill>
        <p:spPr>
          <a:xfrm>
            <a:off x="8388350" y="74612"/>
            <a:ext cx="704850" cy="701675"/>
          </a:xfrm>
          <a:prstGeom prst="rect">
            <a:avLst/>
          </a:prstGeom>
          <a:noFill/>
          <a:ln>
            <a:noFill/>
          </a:ln>
        </p:spPr>
      </p:pic>
      <p:sp>
        <p:nvSpPr>
          <p:cNvPr id="184" name="Google Shape;184;p11"/>
          <p:cNvSpPr txBox="1"/>
          <p:nvPr/>
        </p:nvSpPr>
        <p:spPr>
          <a:xfrm>
            <a:off x="319087" y="6076950"/>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www.lpu.in                                    Lovely Professional University </a:t>
            </a:r>
            <a:endParaRPr/>
          </a:p>
        </p:txBody>
      </p:sp>
      <p:sp>
        <p:nvSpPr>
          <p:cNvPr id="185" name="Google Shape;185;p11"/>
          <p:cNvSpPr txBox="1"/>
          <p:nvPr>
            <p:ph idx="1" type="body"/>
          </p:nvPr>
        </p:nvSpPr>
        <p:spPr>
          <a:xfrm>
            <a:off x="457200" y="1214437"/>
            <a:ext cx="8229600" cy="50720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Times New Roman"/>
                <a:ea typeface="Times New Roman"/>
                <a:cs typeface="Times New Roman"/>
                <a:sym typeface="Times New Roman"/>
              </a:rPr>
              <a:t>Advantages: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Can hold up to 268,173,300 files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The backup FAT table copy gets automatically relocated to the root folder in FAT32 systems, which further can be used for the restoration of files.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Drive sizes are between 2 and 16 tb with 64kb clusters.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Is the official format for sd and sdhc cards.</a:t>
            </a:r>
            <a:endParaRPr/>
          </a:p>
          <a:p>
            <a:pPr indent="-215900" lvl="0" marL="342900" marR="0" rtl="0" algn="l">
              <a:lnSpc>
                <a:spcPct val="100000"/>
              </a:lnSpc>
              <a:spcBef>
                <a:spcPts val="400"/>
              </a:spcBef>
              <a:spcAft>
                <a:spcPts val="0"/>
              </a:spcAft>
              <a:buClr>
                <a:schemeClr val="dk1"/>
              </a:buClr>
              <a:buSzPts val="2000"/>
              <a:buFont typeface="Arial"/>
              <a:buNone/>
            </a:pPr>
            <a:r>
              <a:t/>
            </a:r>
            <a:endParaRPr b="1" i="0" sz="20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400"/>
              </a:spcBef>
              <a:spcAft>
                <a:spcPts val="0"/>
              </a:spcAft>
              <a:buClr>
                <a:schemeClr val="dk1"/>
              </a:buClr>
              <a:buSzPts val="2000"/>
              <a:buFont typeface="Arial"/>
              <a:buNone/>
            </a:pPr>
            <a:r>
              <a:rPr b="1" i="0" lang="en-US" sz="2000" u="none">
                <a:solidFill>
                  <a:schemeClr val="dk1"/>
                </a:solidFill>
                <a:latin typeface="Times New Roman"/>
                <a:ea typeface="Times New Roman"/>
                <a:cs typeface="Times New Roman"/>
                <a:sym typeface="Times New Roman"/>
              </a:rPr>
              <a:t>Limitations: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Each file can have a maximum size of 4GB (GigaBytes).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No control over file permissions and data security.</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The native disk’s maximum disk size for FAT32 is 32 GB. It is possible to expand it up to 2TB.</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FAT32 is no longer used on modern, internal Windows hard drives as most systems have adopted the NTFS standard. </a:t>
            </a:r>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Times New Roman"/>
              <a:buNone/>
            </a:pPr>
            <a:r>
              <a:rPr b="1" i="0" lang="en-US" sz="4000" u="none">
                <a:solidFill>
                  <a:schemeClr val="dk1"/>
                </a:solidFill>
                <a:latin typeface="Times New Roman"/>
                <a:ea typeface="Times New Roman"/>
                <a:cs typeface="Times New Roman"/>
                <a:sym typeface="Times New Roman"/>
              </a:rPr>
              <a:t>GFS File System</a:t>
            </a:r>
            <a:endParaRPr/>
          </a:p>
        </p:txBody>
      </p:sp>
      <p:sp>
        <p:nvSpPr>
          <p:cNvPr id="191" name="Google Shape;191;p1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descr="Lovely Professional University - Wikipedia" id="192" name="Google Shape;192;p12"/>
          <p:cNvPicPr preferRelativeResize="0"/>
          <p:nvPr/>
        </p:nvPicPr>
        <p:blipFill rotWithShape="1">
          <a:blip r:embed="rId3">
            <a:alphaModFix/>
          </a:blip>
          <a:srcRect b="0" l="0" r="0" t="0"/>
          <a:stretch/>
        </p:blipFill>
        <p:spPr>
          <a:xfrm>
            <a:off x="8388350" y="74612"/>
            <a:ext cx="704850" cy="701675"/>
          </a:xfrm>
          <a:prstGeom prst="rect">
            <a:avLst/>
          </a:prstGeom>
          <a:noFill/>
          <a:ln>
            <a:noFill/>
          </a:ln>
        </p:spPr>
      </p:pic>
      <p:sp>
        <p:nvSpPr>
          <p:cNvPr id="193" name="Google Shape;193;p12"/>
          <p:cNvSpPr txBox="1"/>
          <p:nvPr/>
        </p:nvSpPr>
        <p:spPr>
          <a:xfrm>
            <a:off x="319087" y="6076950"/>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www.lpu.in                                    Lovely Professional University </a:t>
            </a:r>
            <a:endParaRPr/>
          </a:p>
        </p:txBody>
      </p:sp>
      <p:sp>
        <p:nvSpPr>
          <p:cNvPr id="194" name="Google Shape;194;p12"/>
          <p:cNvSpPr txBox="1"/>
          <p:nvPr>
            <p:ph idx="1" type="body"/>
          </p:nvPr>
        </p:nvSpPr>
        <p:spPr>
          <a:xfrm>
            <a:off x="457200" y="1357312"/>
            <a:ext cx="3757612" cy="4429125"/>
          </a:xfrm>
          <a:prstGeom prst="rect">
            <a:avLst/>
          </a:prstGeom>
          <a:noFill/>
          <a:ln>
            <a:noFill/>
          </a:ln>
        </p:spPr>
        <p:txBody>
          <a:bodyPr anchorCtr="0" anchor="t" bIns="45700" lIns="91425" spcFirstLastPara="1" rIns="91425" wrap="square" tIns="45700">
            <a:noAutofit/>
          </a:bodyPr>
          <a:lstStyle/>
          <a:p>
            <a:pPr indent="-285750" lvl="1" marL="742950" marR="0" rtl="0" algn="just">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Full Form is </a:t>
            </a:r>
            <a:r>
              <a:rPr b="1" i="0" lang="en-US" sz="2000" u="none" cap="none" strike="noStrike">
                <a:solidFill>
                  <a:schemeClr val="dk1"/>
                </a:solidFill>
                <a:latin typeface="Times New Roman"/>
                <a:ea typeface="Times New Roman"/>
                <a:cs typeface="Times New Roman"/>
                <a:sym typeface="Times New Roman"/>
              </a:rPr>
              <a:t>Global File System</a:t>
            </a:r>
            <a:endParaRPr/>
          </a:p>
          <a:p>
            <a:pPr indent="-285750" lvl="1" marL="742950" marR="0" rtl="0" algn="just">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Is cluster of files that are shared between a number of computers and end systems from which data or services are accessed, stored and fetched. </a:t>
            </a:r>
            <a:endParaRPr/>
          </a:p>
          <a:p>
            <a:pPr indent="-285750" lvl="1" marL="742950" marR="0" rtl="0" algn="just">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A GFS reads and writes to the remote device</a:t>
            </a:r>
            <a:endParaRPr/>
          </a:p>
        </p:txBody>
      </p:sp>
      <p:pic>
        <p:nvPicPr>
          <p:cNvPr descr="fig-gfs-gnbd-san.png" id="195" name="Google Shape;195;p12"/>
          <p:cNvPicPr preferRelativeResize="0"/>
          <p:nvPr/>
        </p:nvPicPr>
        <p:blipFill rotWithShape="1">
          <a:blip r:embed="rId4">
            <a:alphaModFix/>
          </a:blip>
          <a:srcRect b="0" l="0" r="0" t="0"/>
          <a:stretch/>
        </p:blipFill>
        <p:spPr>
          <a:xfrm>
            <a:off x="4387850" y="1428750"/>
            <a:ext cx="4159250" cy="4071937"/>
          </a:xfrm>
          <a:prstGeom prst="rect">
            <a:avLst/>
          </a:prstGeom>
          <a:noFill/>
          <a:ln>
            <a:noFill/>
          </a:ln>
        </p:spPr>
      </p:pic>
      <p:sp>
        <p:nvSpPr>
          <p:cNvPr id="196" name="Google Shape;196;p12"/>
          <p:cNvSpPr txBox="1"/>
          <p:nvPr/>
        </p:nvSpPr>
        <p:spPr>
          <a:xfrm>
            <a:off x="4786312" y="5572125"/>
            <a:ext cx="3357562" cy="357187"/>
          </a:xfrm>
          <a:prstGeom prst="rect">
            <a:avLst/>
          </a:prstGeom>
          <a:noFill/>
          <a:ln>
            <a:noFill/>
          </a:ln>
        </p:spPr>
        <p:txBody>
          <a:bodyPr anchorCtr="0" anchor="t" bIns="45700" lIns="91425" spcFirstLastPara="1" rIns="91425" wrap="square" tIns="45700">
            <a:noAutofit/>
          </a:bodyPr>
          <a:lstStyle/>
          <a:p>
            <a:pPr indent="-285750" lvl="1" marL="742950" marR="0" rtl="0" algn="just">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GFS Overview</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Times New Roman"/>
              <a:buNone/>
            </a:pPr>
            <a:r>
              <a:rPr b="1" i="0" lang="en-US" sz="4000" u="none">
                <a:solidFill>
                  <a:schemeClr val="dk1"/>
                </a:solidFill>
                <a:latin typeface="Times New Roman"/>
                <a:ea typeface="Times New Roman"/>
                <a:cs typeface="Times New Roman"/>
                <a:sym typeface="Times New Roman"/>
              </a:rPr>
              <a:t>NTFS	(New Technology File System)</a:t>
            </a:r>
            <a:endParaRPr/>
          </a:p>
        </p:txBody>
      </p:sp>
      <p:sp>
        <p:nvSpPr>
          <p:cNvPr id="202" name="Google Shape;202;p1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descr="Lovely Professional University - Wikipedia" id="203" name="Google Shape;203;p13"/>
          <p:cNvPicPr preferRelativeResize="0"/>
          <p:nvPr/>
        </p:nvPicPr>
        <p:blipFill rotWithShape="1">
          <a:blip r:embed="rId3">
            <a:alphaModFix/>
          </a:blip>
          <a:srcRect b="0" l="0" r="0" t="0"/>
          <a:stretch/>
        </p:blipFill>
        <p:spPr>
          <a:xfrm>
            <a:off x="8388350" y="74612"/>
            <a:ext cx="704850" cy="701675"/>
          </a:xfrm>
          <a:prstGeom prst="rect">
            <a:avLst/>
          </a:prstGeom>
          <a:noFill/>
          <a:ln>
            <a:noFill/>
          </a:ln>
        </p:spPr>
      </p:pic>
      <p:sp>
        <p:nvSpPr>
          <p:cNvPr id="204" name="Google Shape;204;p13"/>
          <p:cNvSpPr txBox="1"/>
          <p:nvPr/>
        </p:nvSpPr>
        <p:spPr>
          <a:xfrm>
            <a:off x="319087" y="6076950"/>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www.lpu.in                                    Lovely Professional University </a:t>
            </a:r>
            <a:endParaRPr/>
          </a:p>
        </p:txBody>
      </p:sp>
      <p:sp>
        <p:nvSpPr>
          <p:cNvPr id="205" name="Google Shape;205;p13"/>
          <p:cNvSpPr txBox="1"/>
          <p:nvPr>
            <p:ph idx="1" type="body"/>
          </p:nvPr>
        </p:nvSpPr>
        <p:spPr>
          <a:xfrm>
            <a:off x="457200" y="1600200"/>
            <a:ext cx="440055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1" i="0" lang="en-US" sz="2400" u="none">
                <a:solidFill>
                  <a:schemeClr val="dk1"/>
                </a:solidFill>
                <a:latin typeface="Times New Roman"/>
                <a:ea typeface="Times New Roman"/>
                <a:cs typeface="Times New Roman"/>
                <a:sym typeface="Times New Roman"/>
              </a:rPr>
              <a:t>NTFS:- </a:t>
            </a:r>
            <a:endParaRPr/>
          </a:p>
          <a:p>
            <a:pPr indent="-342900" lvl="0" marL="342900" marR="0" rtl="0" algn="just">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Current Windows versions beginning with Windows XP — use the NTFS file system to partition their code. </a:t>
            </a:r>
            <a:endParaRPr/>
          </a:p>
          <a:p>
            <a:pPr indent="-342900" lvl="0" marL="342900" marR="0" rtl="0" algn="just">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It is possible to format external drives with either FAT32 or NTFS.</a:t>
            </a:r>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p:txBody>
      </p:sp>
      <p:pic>
        <p:nvPicPr>
          <p:cNvPr descr="ntfs.png" id="206" name="Google Shape;206;p13"/>
          <p:cNvPicPr preferRelativeResize="0"/>
          <p:nvPr/>
        </p:nvPicPr>
        <p:blipFill rotWithShape="1">
          <a:blip r:embed="rId4">
            <a:alphaModFix/>
          </a:blip>
          <a:srcRect b="0" l="0" r="0" t="0"/>
          <a:stretch/>
        </p:blipFill>
        <p:spPr>
          <a:xfrm>
            <a:off x="4718050" y="1857375"/>
            <a:ext cx="4425950" cy="2508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Times New Roman"/>
              <a:buNone/>
            </a:pPr>
            <a:r>
              <a:rPr b="1" i="0" lang="en-US" sz="4000" u="none">
                <a:solidFill>
                  <a:schemeClr val="dk1"/>
                </a:solidFill>
                <a:latin typeface="Times New Roman"/>
                <a:ea typeface="Times New Roman"/>
                <a:cs typeface="Times New Roman"/>
                <a:sym typeface="Times New Roman"/>
              </a:rPr>
              <a:t>Differences between FAT32, exFAT, and NTFS File Systems.</a:t>
            </a:r>
            <a:endParaRPr/>
          </a:p>
        </p:txBody>
      </p:sp>
      <p:sp>
        <p:nvSpPr>
          <p:cNvPr id="212" name="Google Shape;212;p1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descr="Lovely Professional University - Wikipedia" id="213" name="Google Shape;213;p14"/>
          <p:cNvPicPr preferRelativeResize="0"/>
          <p:nvPr/>
        </p:nvPicPr>
        <p:blipFill rotWithShape="1">
          <a:blip r:embed="rId3">
            <a:alphaModFix/>
          </a:blip>
          <a:srcRect b="0" l="0" r="0" t="0"/>
          <a:stretch/>
        </p:blipFill>
        <p:spPr>
          <a:xfrm>
            <a:off x="8388350" y="74612"/>
            <a:ext cx="704850" cy="701675"/>
          </a:xfrm>
          <a:prstGeom prst="rect">
            <a:avLst/>
          </a:prstGeom>
          <a:noFill/>
          <a:ln>
            <a:noFill/>
          </a:ln>
        </p:spPr>
      </p:pic>
      <p:sp>
        <p:nvSpPr>
          <p:cNvPr id="214" name="Google Shape;214;p14"/>
          <p:cNvSpPr txBox="1"/>
          <p:nvPr/>
        </p:nvSpPr>
        <p:spPr>
          <a:xfrm>
            <a:off x="319087" y="6076950"/>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www.lpu.in                                    Lovely Professional University </a:t>
            </a:r>
            <a:endParaRPr/>
          </a:p>
        </p:txBody>
      </p:sp>
      <p:pic>
        <p:nvPicPr>
          <p:cNvPr id="215" name="Google Shape;215;p14"/>
          <p:cNvPicPr preferRelativeResize="0"/>
          <p:nvPr>
            <p:ph idx="1" type="body"/>
          </p:nvPr>
        </p:nvPicPr>
        <p:blipFill rotWithShape="1">
          <a:blip r:embed="rId4">
            <a:alphaModFix/>
          </a:blip>
          <a:srcRect b="0" l="0" r="0" t="0"/>
          <a:stretch/>
        </p:blipFill>
        <p:spPr>
          <a:xfrm>
            <a:off x="857250" y="1643062"/>
            <a:ext cx="7215187" cy="4083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Times New Roman"/>
              <a:buNone/>
            </a:pPr>
            <a:r>
              <a:rPr b="1" i="0" lang="en-US" sz="4000" u="none">
                <a:solidFill>
                  <a:schemeClr val="dk1"/>
                </a:solidFill>
                <a:latin typeface="Times New Roman"/>
                <a:ea typeface="Times New Roman"/>
                <a:cs typeface="Times New Roman"/>
                <a:sym typeface="Times New Roman"/>
              </a:rPr>
              <a:t>HFS File System</a:t>
            </a:r>
            <a:endParaRPr/>
          </a:p>
        </p:txBody>
      </p:sp>
      <p:sp>
        <p:nvSpPr>
          <p:cNvPr id="221" name="Google Shape;221;p1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descr="Lovely Professional University - Wikipedia" id="222" name="Google Shape;222;p15"/>
          <p:cNvPicPr preferRelativeResize="0"/>
          <p:nvPr/>
        </p:nvPicPr>
        <p:blipFill rotWithShape="1">
          <a:blip r:embed="rId3">
            <a:alphaModFix/>
          </a:blip>
          <a:srcRect b="0" l="0" r="0" t="0"/>
          <a:stretch/>
        </p:blipFill>
        <p:spPr>
          <a:xfrm>
            <a:off x="8388350" y="74612"/>
            <a:ext cx="704850" cy="701675"/>
          </a:xfrm>
          <a:prstGeom prst="rect">
            <a:avLst/>
          </a:prstGeom>
          <a:noFill/>
          <a:ln>
            <a:noFill/>
          </a:ln>
        </p:spPr>
      </p:pic>
      <p:sp>
        <p:nvSpPr>
          <p:cNvPr id="223" name="Google Shape;223;p15"/>
          <p:cNvSpPr txBox="1"/>
          <p:nvPr/>
        </p:nvSpPr>
        <p:spPr>
          <a:xfrm>
            <a:off x="319087" y="6076950"/>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www.lpu.in                                    Lovely Professional University </a:t>
            </a:r>
            <a:endParaRPr/>
          </a:p>
        </p:txBody>
      </p:sp>
      <p:sp>
        <p:nvSpPr>
          <p:cNvPr id="224" name="Google Shape;224;p1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A file with the HFS </a:t>
            </a:r>
            <a:r>
              <a:rPr b="0" i="0" lang="en-US" sz="2000" u="sng">
                <a:solidFill>
                  <a:schemeClr val="dk1"/>
                </a:solidFill>
                <a:latin typeface="Calibri"/>
                <a:ea typeface="Calibri"/>
                <a:cs typeface="Calibri"/>
                <a:sym typeface="Calibri"/>
                <a:hlinkClick r:id="rId4">
                  <a:extLst>
                    <a:ext uri="{A12FA001-AC4F-418D-AE19-62706E023703}">
                      <ahyp:hlinkClr val="tx"/>
                    </a:ext>
                  </a:extLst>
                </a:hlinkClick>
              </a:rPr>
              <a:t>file extension</a:t>
            </a:r>
            <a:r>
              <a:rPr b="0" i="0" lang="en-US" sz="2000" u="none">
                <a:solidFill>
                  <a:schemeClr val="dk1"/>
                </a:solidFill>
                <a:latin typeface="Times New Roman"/>
                <a:ea typeface="Times New Roman"/>
                <a:cs typeface="Times New Roman"/>
                <a:sym typeface="Times New Roman"/>
              </a:rPr>
              <a:t> is an HFS disk image file. </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Known as Hierarchical File System </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Used to store the files on floppy disks, CD-ROM discs, and hard drives of older Apple Macintosh computers.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Times New Roman"/>
              <a:buNone/>
            </a:pPr>
            <a:r>
              <a:rPr b="1" i="0" lang="en-US" sz="4000" u="none">
                <a:solidFill>
                  <a:schemeClr val="dk1"/>
                </a:solidFill>
                <a:latin typeface="Times New Roman"/>
                <a:ea typeface="Times New Roman"/>
                <a:cs typeface="Times New Roman"/>
                <a:sym typeface="Times New Roman"/>
              </a:rPr>
              <a:t>Btrfs</a:t>
            </a:r>
            <a:endParaRPr/>
          </a:p>
        </p:txBody>
      </p:sp>
      <p:sp>
        <p:nvSpPr>
          <p:cNvPr id="230" name="Google Shape;230;p1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descr="Lovely Professional University - Wikipedia" id="231" name="Google Shape;231;p16"/>
          <p:cNvPicPr preferRelativeResize="0"/>
          <p:nvPr/>
        </p:nvPicPr>
        <p:blipFill rotWithShape="1">
          <a:blip r:embed="rId3">
            <a:alphaModFix/>
          </a:blip>
          <a:srcRect b="0" l="0" r="0" t="0"/>
          <a:stretch/>
        </p:blipFill>
        <p:spPr>
          <a:xfrm>
            <a:off x="8388350" y="74612"/>
            <a:ext cx="704850" cy="701675"/>
          </a:xfrm>
          <a:prstGeom prst="rect">
            <a:avLst/>
          </a:prstGeom>
          <a:noFill/>
          <a:ln>
            <a:noFill/>
          </a:ln>
        </p:spPr>
      </p:pic>
      <p:sp>
        <p:nvSpPr>
          <p:cNvPr id="232" name="Google Shape;232;p16"/>
          <p:cNvSpPr txBox="1"/>
          <p:nvPr/>
        </p:nvSpPr>
        <p:spPr>
          <a:xfrm>
            <a:off x="319087" y="6076950"/>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www.lpu.in                                    Lovely Professional University </a:t>
            </a:r>
            <a:endParaRPr/>
          </a:p>
        </p:txBody>
      </p:sp>
      <p:sp>
        <p:nvSpPr>
          <p:cNvPr id="233" name="Google Shape;233;p1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Btrfs — "better file system" — is a newer, still in development, Linux file system. </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It is a copy-on-write (CoW) filesystem. </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The goal is to provide additional features that allow Linux to scale up to larger storage amounts.</a:t>
            </a:r>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Times New Roman"/>
              <a:buNone/>
            </a:pPr>
            <a:r>
              <a:rPr b="1" i="0" lang="en-US" sz="4000" u="none">
                <a:solidFill>
                  <a:schemeClr val="dk1"/>
                </a:solidFill>
                <a:latin typeface="Times New Roman"/>
                <a:ea typeface="Times New Roman"/>
                <a:cs typeface="Times New Roman"/>
                <a:sym typeface="Times New Roman"/>
              </a:rPr>
              <a:t>Ext2/Ext3/Ext4 File System</a:t>
            </a:r>
            <a:endParaRPr/>
          </a:p>
        </p:txBody>
      </p:sp>
      <p:sp>
        <p:nvSpPr>
          <p:cNvPr id="239" name="Google Shape;239;p1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descr="Lovely Professional University - Wikipedia" id="240" name="Google Shape;240;p17"/>
          <p:cNvPicPr preferRelativeResize="0"/>
          <p:nvPr/>
        </p:nvPicPr>
        <p:blipFill rotWithShape="1">
          <a:blip r:embed="rId3">
            <a:alphaModFix/>
          </a:blip>
          <a:srcRect b="0" l="0" r="0" t="0"/>
          <a:stretch/>
        </p:blipFill>
        <p:spPr>
          <a:xfrm>
            <a:off x="8388350" y="74612"/>
            <a:ext cx="704850" cy="701675"/>
          </a:xfrm>
          <a:prstGeom prst="rect">
            <a:avLst/>
          </a:prstGeom>
          <a:noFill/>
          <a:ln>
            <a:noFill/>
          </a:ln>
        </p:spPr>
      </p:pic>
      <p:sp>
        <p:nvSpPr>
          <p:cNvPr id="241" name="Google Shape;241;p17"/>
          <p:cNvSpPr txBox="1"/>
          <p:nvPr/>
        </p:nvSpPr>
        <p:spPr>
          <a:xfrm>
            <a:off x="319087" y="6076950"/>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www.lpu.in                                    Lovely Professional University </a:t>
            </a:r>
            <a:endParaRPr/>
          </a:p>
        </p:txBody>
      </p:sp>
      <p:sp>
        <p:nvSpPr>
          <p:cNvPr id="242" name="Google Shape;242;p17"/>
          <p:cNvSpPr txBox="1"/>
          <p:nvPr>
            <p:ph idx="1" type="body"/>
          </p:nvPr>
        </p:nvSpPr>
        <p:spPr>
          <a:xfrm>
            <a:off x="428625" y="1117600"/>
            <a:ext cx="8472487" cy="5311775"/>
          </a:xfrm>
          <a:prstGeom prst="rect">
            <a:avLst/>
          </a:prstGeom>
          <a:noFill/>
          <a:ln>
            <a:noFill/>
          </a:ln>
        </p:spPr>
        <p:txBody>
          <a:bodyPr anchorCtr="0" anchor="t" bIns="45700" lIns="91425" spcFirstLastPara="1" rIns="91425" wrap="square" tIns="45700">
            <a:noAutofit/>
          </a:bodyPr>
          <a:lstStyle/>
          <a:p>
            <a:pPr indent="-215900" lvl="0" marL="34290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Known as Extended File System</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On Ubuntu, you will often see the file systems Ext2, Ext3, and Ext4. </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If the power is gone or a device crashes when writing to an ext2 disk, data may be lost. </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Ext3 provides these features of robustness at the expense of some speed.</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Ext4 is simpler and more modern, it's now the default file system on most Linux distributions, and it's faster. </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Such file systems are not supported by Windows and Mac.</a:t>
            </a:r>
            <a:endParaRPr/>
          </a:p>
        </p:txBody>
      </p:sp>
      <p:pic>
        <p:nvPicPr>
          <p:cNvPr descr="1.png" id="243" name="Google Shape;243;p17"/>
          <p:cNvPicPr preferRelativeResize="0"/>
          <p:nvPr/>
        </p:nvPicPr>
        <p:blipFill rotWithShape="1">
          <a:blip r:embed="rId4">
            <a:alphaModFix/>
          </a:blip>
          <a:srcRect b="0" l="0" r="0" t="0"/>
          <a:stretch/>
        </p:blipFill>
        <p:spPr>
          <a:xfrm>
            <a:off x="5000625" y="4429125"/>
            <a:ext cx="3744912" cy="1714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Times New Roman"/>
              <a:buNone/>
            </a:pPr>
            <a:r>
              <a:rPr b="1" i="0" lang="en-US" sz="4000" u="none">
                <a:solidFill>
                  <a:schemeClr val="dk1"/>
                </a:solidFill>
                <a:latin typeface="Times New Roman"/>
                <a:ea typeface="Times New Roman"/>
                <a:cs typeface="Times New Roman"/>
                <a:sym typeface="Times New Roman"/>
              </a:rPr>
              <a:t>Concept of Pipes and Redirection</a:t>
            </a:r>
            <a:r>
              <a:rPr b="1" i="0" lang="en-US" sz="4200" u="none">
                <a:solidFill>
                  <a:schemeClr val="dk1"/>
                </a:solidFill>
                <a:latin typeface="Times New Roman"/>
                <a:ea typeface="Times New Roman"/>
                <a:cs typeface="Times New Roman"/>
                <a:sym typeface="Times New Roman"/>
              </a:rPr>
              <a:t>	</a:t>
            </a:r>
            <a:endParaRPr/>
          </a:p>
        </p:txBody>
      </p:sp>
      <p:sp>
        <p:nvSpPr>
          <p:cNvPr id="249" name="Google Shape;249;p1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descr="Lovely Professional University - Wikipedia" id="250" name="Google Shape;250;p18"/>
          <p:cNvPicPr preferRelativeResize="0"/>
          <p:nvPr/>
        </p:nvPicPr>
        <p:blipFill rotWithShape="1">
          <a:blip r:embed="rId3">
            <a:alphaModFix/>
          </a:blip>
          <a:srcRect b="0" l="0" r="0" t="0"/>
          <a:stretch/>
        </p:blipFill>
        <p:spPr>
          <a:xfrm>
            <a:off x="8388350" y="74612"/>
            <a:ext cx="704850" cy="701675"/>
          </a:xfrm>
          <a:prstGeom prst="rect">
            <a:avLst/>
          </a:prstGeom>
          <a:noFill/>
          <a:ln>
            <a:noFill/>
          </a:ln>
        </p:spPr>
      </p:pic>
      <p:sp>
        <p:nvSpPr>
          <p:cNvPr id="251" name="Google Shape;251;p18"/>
          <p:cNvSpPr txBox="1"/>
          <p:nvPr/>
        </p:nvSpPr>
        <p:spPr>
          <a:xfrm>
            <a:off x="319087" y="6076950"/>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www.lpu.in                                    Lovely Professional University </a:t>
            </a:r>
            <a:endParaRPr/>
          </a:p>
        </p:txBody>
      </p:sp>
      <p:sp>
        <p:nvSpPr>
          <p:cNvPr id="252" name="Google Shape;252;p1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000"/>
              <a:buFont typeface="Arial"/>
              <a:buNone/>
            </a:pPr>
            <a:r>
              <a:rPr b="1" i="0" lang="en-US" sz="2000" u="none">
                <a:solidFill>
                  <a:schemeClr val="dk1"/>
                </a:solidFill>
                <a:latin typeface="Times New Roman"/>
                <a:ea typeface="Times New Roman"/>
                <a:cs typeface="Times New Roman"/>
                <a:sym typeface="Times New Roman"/>
              </a:rPr>
              <a:t>A pipe </a:t>
            </a:r>
            <a:r>
              <a:rPr b="0" i="0" lang="en-US" sz="2000" u="none">
                <a:solidFill>
                  <a:schemeClr val="dk1"/>
                </a:solidFill>
                <a:latin typeface="Times New Roman"/>
                <a:ea typeface="Times New Roman"/>
                <a:cs typeface="Times New Roman"/>
                <a:sym typeface="Times New Roman"/>
              </a:rPr>
              <a:t>is a connection between two processes, such that the standard output from one process becomes the standard input of the other process. </a:t>
            </a:r>
            <a:endParaRPr/>
          </a:p>
          <a:p>
            <a:pPr indent="-342900" lvl="0" marL="342900" marR="0" rtl="0" algn="just">
              <a:lnSpc>
                <a:spcPct val="100000"/>
              </a:lnSpc>
              <a:spcBef>
                <a:spcPts val="400"/>
              </a:spcBef>
              <a:spcAft>
                <a:spcPts val="0"/>
              </a:spcAft>
              <a:buClr>
                <a:schemeClr val="dk1"/>
              </a:buClr>
              <a:buSzPts val="2000"/>
              <a:buFont typeface="Arial"/>
              <a:buNone/>
            </a:pPr>
            <a:r>
              <a:rPr b="0" i="0" lang="en-US" sz="2000" u="none">
                <a:solidFill>
                  <a:schemeClr val="dk1"/>
                </a:solidFill>
                <a:latin typeface="Times New Roman"/>
                <a:ea typeface="Times New Roman"/>
                <a:cs typeface="Times New Roman"/>
                <a:sym typeface="Times New Roman"/>
              </a:rPr>
              <a:t>In UNIX Operating System, Pipes are useful for communication between related processes(inter-process communication). </a:t>
            </a:r>
            <a:endParaRPr/>
          </a:p>
          <a:p>
            <a:pPr indent="-342900" lvl="0" marL="342900" marR="0" rtl="0" algn="just">
              <a:lnSpc>
                <a:spcPct val="100000"/>
              </a:lnSpc>
              <a:spcBef>
                <a:spcPts val="400"/>
              </a:spcBef>
              <a:spcAft>
                <a:spcPts val="0"/>
              </a:spcAft>
              <a:buClr>
                <a:schemeClr val="dk1"/>
              </a:buClr>
              <a:buSzPts val="2000"/>
              <a:buFont typeface="Arial"/>
              <a:buNone/>
            </a:pPr>
            <a:r>
              <a:rPr b="0" i="0" lang="en-US" sz="2000" u="none">
                <a:solidFill>
                  <a:schemeClr val="dk1"/>
                </a:solidFill>
                <a:latin typeface="Times New Roman"/>
                <a:ea typeface="Times New Roman"/>
                <a:cs typeface="Times New Roman"/>
                <a:sym typeface="Times New Roman"/>
              </a:rPr>
              <a:t>Although pipe can be accessed like an ordinary file, the system actually manages it as FIFO queue.</a:t>
            </a:r>
            <a:endParaRPr/>
          </a:p>
          <a:p>
            <a:pPr indent="-342900" lvl="0" marL="342900" marR="0" rtl="0" algn="just">
              <a:lnSpc>
                <a:spcPct val="100000"/>
              </a:lnSpc>
              <a:spcBef>
                <a:spcPts val="40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342900" lvl="0" marL="342900" marR="0" rtl="0" algn="just">
              <a:lnSpc>
                <a:spcPct val="100000"/>
              </a:lnSpc>
              <a:spcBef>
                <a:spcPts val="40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p:txBody>
      </p:sp>
      <p:pic>
        <p:nvPicPr>
          <p:cNvPr descr="ipc.PNG" id="253" name="Google Shape;253;p18"/>
          <p:cNvPicPr preferRelativeResize="0"/>
          <p:nvPr/>
        </p:nvPicPr>
        <p:blipFill rotWithShape="1">
          <a:blip r:embed="rId4">
            <a:alphaModFix/>
          </a:blip>
          <a:srcRect b="0" l="0" r="0" t="0"/>
          <a:stretch/>
        </p:blipFill>
        <p:spPr>
          <a:xfrm>
            <a:off x="928687" y="3929062"/>
            <a:ext cx="7312025" cy="219868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Times New Roman"/>
              <a:buNone/>
            </a:pPr>
            <a:r>
              <a:rPr b="1" i="0" lang="en-US" sz="4000" u="none">
                <a:solidFill>
                  <a:schemeClr val="dk1"/>
                </a:solidFill>
                <a:latin typeface="Times New Roman"/>
                <a:ea typeface="Times New Roman"/>
                <a:cs typeface="Times New Roman"/>
                <a:sym typeface="Times New Roman"/>
              </a:rPr>
              <a:t>Concept of Redirection</a:t>
            </a:r>
            <a:endParaRPr/>
          </a:p>
        </p:txBody>
      </p:sp>
      <p:sp>
        <p:nvSpPr>
          <p:cNvPr id="259" name="Google Shape;259;p1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descr="Lovely Professional University - Wikipedia" id="260" name="Google Shape;260;p19"/>
          <p:cNvPicPr preferRelativeResize="0"/>
          <p:nvPr/>
        </p:nvPicPr>
        <p:blipFill rotWithShape="1">
          <a:blip r:embed="rId3">
            <a:alphaModFix/>
          </a:blip>
          <a:srcRect b="0" l="0" r="0" t="0"/>
          <a:stretch/>
        </p:blipFill>
        <p:spPr>
          <a:xfrm>
            <a:off x="8388350" y="74612"/>
            <a:ext cx="704850" cy="701675"/>
          </a:xfrm>
          <a:prstGeom prst="rect">
            <a:avLst/>
          </a:prstGeom>
          <a:noFill/>
          <a:ln>
            <a:noFill/>
          </a:ln>
        </p:spPr>
      </p:pic>
      <p:sp>
        <p:nvSpPr>
          <p:cNvPr id="261" name="Google Shape;261;p19"/>
          <p:cNvSpPr txBox="1"/>
          <p:nvPr/>
        </p:nvSpPr>
        <p:spPr>
          <a:xfrm>
            <a:off x="319087" y="6076950"/>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www.lpu.in                                    Lovely Professional University </a:t>
            </a:r>
            <a:endParaRPr/>
          </a:p>
        </p:txBody>
      </p:sp>
      <p:sp>
        <p:nvSpPr>
          <p:cNvPr id="262" name="Google Shape;262;p19"/>
          <p:cNvSpPr txBox="1"/>
          <p:nvPr/>
        </p:nvSpPr>
        <p:spPr>
          <a:xfrm>
            <a:off x="928687" y="1582737"/>
            <a:ext cx="7215187" cy="286226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Redirection is for files (you redirect streams to/from files). </a:t>
            </a:r>
            <a:endParaRPr/>
          </a:p>
          <a:p>
            <a:pPr indent="0" lvl="0" marL="0" marR="0" rtl="0" algn="just">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One common need when we run applications is to direct the output into a file instead of the terminal. A redirect sends a channel of output to a file. </a:t>
            </a:r>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This is typically done with the </a:t>
            </a:r>
            <a:r>
              <a:rPr b="0" i="1" lang="en-US" sz="2000" u="none">
                <a:solidFill>
                  <a:schemeClr val="dk1"/>
                </a:solidFill>
                <a:latin typeface="Times New Roman"/>
                <a:ea typeface="Times New Roman"/>
                <a:cs typeface="Times New Roman"/>
                <a:sym typeface="Times New Roman"/>
              </a:rPr>
              <a:t>&gt;</a:t>
            </a:r>
            <a:r>
              <a:rPr b="0" i="0" lang="en-US" sz="2000" u="none">
                <a:solidFill>
                  <a:schemeClr val="dk1"/>
                </a:solidFill>
                <a:latin typeface="Times New Roman"/>
                <a:ea typeface="Times New Roman"/>
                <a:cs typeface="Times New Roman"/>
                <a:sym typeface="Times New Roman"/>
              </a:rPr>
              <a:t> operator between the application to run and the file to write the output into. For example, we can send the output of the </a:t>
            </a:r>
            <a:r>
              <a:rPr b="0" i="1" lang="en-US" sz="2000" u="sng">
                <a:solidFill>
                  <a:schemeClr val="dk1"/>
                </a:solidFill>
                <a:latin typeface="Arial"/>
                <a:ea typeface="Arial"/>
                <a:cs typeface="Arial"/>
                <a:sym typeface="Arial"/>
                <a:hlinkClick r:id="rId4">
                  <a:extLst>
                    <a:ext uri="{A12FA001-AC4F-418D-AE19-62706E023703}">
                      <ahyp:hlinkClr val="tx"/>
                    </a:ext>
                  </a:extLst>
                </a:hlinkClick>
              </a:rPr>
              <a:t>ls</a:t>
            </a:r>
            <a:r>
              <a:rPr b="0" i="0" lang="en-US" sz="2000" u="none">
                <a:solidFill>
                  <a:schemeClr val="dk1"/>
                </a:solidFill>
                <a:latin typeface="Times New Roman"/>
                <a:ea typeface="Times New Roman"/>
                <a:cs typeface="Times New Roman"/>
                <a:sym typeface="Times New Roman"/>
              </a:rPr>
              <a:t> command into a file called </a:t>
            </a:r>
            <a:r>
              <a:rPr b="0" i="1" lang="en-US" sz="2000" u="none">
                <a:solidFill>
                  <a:schemeClr val="dk1"/>
                </a:solidFill>
                <a:latin typeface="Times New Roman"/>
                <a:ea typeface="Times New Roman"/>
                <a:cs typeface="Times New Roman"/>
                <a:sym typeface="Times New Roman"/>
              </a:rPr>
              <a:t>files</a:t>
            </a:r>
            <a:r>
              <a:rPr b="0" i="0" lang="en-US" sz="2000" u="none">
                <a:solidFill>
                  <a:schemeClr val="dk1"/>
                </a:solidFill>
                <a:latin typeface="Times New Roman"/>
                <a:ea typeface="Times New Roman"/>
                <a:cs typeface="Times New Roman"/>
                <a:sym typeface="Times New Roman"/>
              </a:rPr>
              <a:t> as follows:</a:t>
            </a:r>
            <a:endParaRPr/>
          </a:p>
          <a:p>
            <a:pPr indent="0" lvl="0" marL="0" marR="0" rtl="0" algn="just">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ls &gt; files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Times New Roman"/>
              <a:buNone/>
            </a:pPr>
            <a:r>
              <a:rPr b="1" i="0" lang="en-US" sz="4000" u="none">
                <a:solidFill>
                  <a:schemeClr val="dk1"/>
                </a:solidFill>
                <a:latin typeface="Times New Roman"/>
                <a:ea typeface="Times New Roman"/>
                <a:cs typeface="Times New Roman"/>
                <a:sym typeface="Times New Roman"/>
              </a:rPr>
              <a:t>Unit 3</a:t>
            </a:r>
            <a:br>
              <a:rPr b="0" i="0" lang="en-US" sz="4000" u="none">
                <a:solidFill>
                  <a:schemeClr val="dk1"/>
                </a:solidFill>
                <a:latin typeface="Times New Roman"/>
                <a:ea typeface="Times New Roman"/>
                <a:cs typeface="Times New Roman"/>
                <a:sym typeface="Times New Roman"/>
              </a:rPr>
            </a:br>
            <a:r>
              <a:rPr b="1" i="0" lang="en-US" sz="4000" u="none">
                <a:solidFill>
                  <a:schemeClr val="dk1"/>
                </a:solidFill>
                <a:latin typeface="Times New Roman"/>
                <a:ea typeface="Times New Roman"/>
                <a:cs typeface="Times New Roman"/>
                <a:sym typeface="Times New Roman"/>
              </a:rPr>
              <a:t>File system management </a:t>
            </a:r>
            <a:endParaRPr/>
          </a:p>
        </p:txBody>
      </p:sp>
      <p:sp>
        <p:nvSpPr>
          <p:cNvPr id="97" name="Google Shape;97;p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98" name="Google Shape;98;p2"/>
          <p:cNvSpPr txBox="1"/>
          <p:nvPr/>
        </p:nvSpPr>
        <p:spPr>
          <a:xfrm>
            <a:off x="179387" y="5834062"/>
            <a:ext cx="8507412"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cap="none" strike="noStrike">
                <a:solidFill>
                  <a:schemeClr val="lt1"/>
                </a:solidFill>
                <a:latin typeface="Times New Roman"/>
                <a:ea typeface="Times New Roman"/>
                <a:cs typeface="Times New Roman"/>
                <a:sym typeface="Times New Roman"/>
              </a:rPr>
              <a:t>www.lpu.in                                    Lovely Professional University </a:t>
            </a:r>
            <a:endParaRPr/>
          </a:p>
        </p:txBody>
      </p:sp>
      <p:pic>
        <p:nvPicPr>
          <p:cNvPr descr="Lovely Professional University - Wikipedia" id="99" name="Google Shape;99;p2"/>
          <p:cNvPicPr preferRelativeResize="0"/>
          <p:nvPr/>
        </p:nvPicPr>
        <p:blipFill rotWithShape="1">
          <a:blip r:embed="rId3">
            <a:alphaModFix/>
          </a:blip>
          <a:srcRect b="0" l="0" r="0" t="0"/>
          <a:stretch/>
        </p:blipFill>
        <p:spPr>
          <a:xfrm>
            <a:off x="8388350" y="74612"/>
            <a:ext cx="704850" cy="701675"/>
          </a:xfrm>
          <a:prstGeom prst="rect">
            <a:avLst/>
          </a:prstGeom>
          <a:noFill/>
          <a:ln>
            <a:noFill/>
          </a:ln>
        </p:spPr>
      </p:pic>
      <p:sp>
        <p:nvSpPr>
          <p:cNvPr id="100" name="Google Shape;100;p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File system management :</a:t>
            </a:r>
            <a:r>
              <a:rPr b="0" i="0" lang="en-US" sz="2000" u="none" cap="none" strike="noStrike">
                <a:solidFill>
                  <a:schemeClr val="dk1"/>
                </a:solidFill>
                <a:latin typeface="Times New Roman"/>
                <a:ea typeface="Times New Roman"/>
                <a:cs typeface="Times New Roman"/>
                <a:sym typeface="Times New Roman"/>
              </a:rPr>
              <a:t> </a:t>
            </a:r>
            <a:endParaRPr/>
          </a:p>
          <a:p>
            <a:pPr indent="-342900" lvl="0" marL="342900" marR="0" rtl="0" algn="just">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	File system basics, Types of file systems( FAT, GFT, HFS, NDFS, UDF, Extended file systems), Pipes and redirection, Searching the file system using find and grep with simple regular expressions, Basic process control using signals, pausing and resuming process from a Linux terminal, terminating a process, Adding/removing from search path using PATH variable.</a:t>
            </a:r>
            <a:endParaRPr/>
          </a:p>
          <a:p>
            <a:pPr indent="-342900" lvl="0" marL="342900" marR="0" rtl="0" algn="just">
              <a:lnSpc>
                <a:spcPct val="100000"/>
              </a:lnSpc>
              <a:spcBef>
                <a:spcPts val="400"/>
              </a:spcBef>
              <a:spcAft>
                <a:spcPts val="0"/>
              </a:spcAft>
              <a:buClr>
                <a:schemeClr val="dk1"/>
              </a:buClr>
              <a:buSzPts val="2000"/>
              <a:buFont typeface="Arial"/>
              <a:buNone/>
            </a:pPr>
            <a:r>
              <a:t/>
            </a:r>
            <a:endParaRPr b="1" i="0" sz="2000" u="none" cap="none" strike="noStrike">
              <a:solidFill>
                <a:schemeClr val="dk1"/>
              </a:solidFill>
              <a:latin typeface="Times New Roman"/>
              <a:ea typeface="Times New Roman"/>
              <a:cs typeface="Times New Roman"/>
              <a:sym typeface="Times New Roman"/>
            </a:endParaRPr>
          </a:p>
          <a:p>
            <a:pPr indent="-342900" lvl="0" marL="342900" marR="0" rtl="0" algn="just">
              <a:lnSpc>
                <a:spcPct val="100000"/>
              </a:lnSpc>
              <a:spcBef>
                <a:spcPts val="400"/>
              </a:spcBef>
              <a:spcAft>
                <a:spcPts val="0"/>
              </a:spcAft>
              <a:buClr>
                <a:schemeClr val="dk1"/>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Other Shell commands:</a:t>
            </a:r>
            <a:endParaRPr/>
          </a:p>
          <a:p>
            <a:pPr indent="-342900" lvl="0" marL="342900" marR="0" rtl="0" algn="just">
              <a:lnSpc>
                <a:spcPct val="100000"/>
              </a:lnSpc>
              <a:spcBef>
                <a:spcPts val="400"/>
              </a:spcBef>
              <a:spcAft>
                <a:spcPts val="0"/>
              </a:spcAft>
              <a:buClr>
                <a:schemeClr val="dk1"/>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	</a:t>
            </a:r>
            <a:r>
              <a:rPr b="0" i="0" lang="en-US" sz="2000" u="none" cap="none" strike="noStrike">
                <a:solidFill>
                  <a:schemeClr val="dk1"/>
                </a:solidFill>
                <a:latin typeface="Times New Roman"/>
                <a:ea typeface="Times New Roman"/>
                <a:cs typeface="Times New Roman"/>
                <a:sym typeface="Times New Roman"/>
              </a:rPr>
              <a:t>ls, cat, man, cd, touch, cp, mv, rmdir, mkdir, rm, chmod, pwd, ps, kill, etc, Kernel and types of kernels.</a:t>
            </a:r>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Times New Roman"/>
              <a:buNone/>
            </a:pPr>
            <a:r>
              <a:rPr b="1" i="0" lang="en-US" sz="4000" u="none">
                <a:solidFill>
                  <a:schemeClr val="dk1"/>
                </a:solidFill>
                <a:latin typeface="Times New Roman"/>
                <a:ea typeface="Times New Roman"/>
                <a:cs typeface="Times New Roman"/>
                <a:sym typeface="Times New Roman"/>
              </a:rPr>
              <a:t>Searching the File System</a:t>
            </a:r>
            <a:endParaRPr/>
          </a:p>
        </p:txBody>
      </p:sp>
      <p:sp>
        <p:nvSpPr>
          <p:cNvPr id="268" name="Google Shape;268;p2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descr="Lovely Professional University - Wikipedia" id="269" name="Google Shape;269;p20"/>
          <p:cNvPicPr preferRelativeResize="0"/>
          <p:nvPr/>
        </p:nvPicPr>
        <p:blipFill rotWithShape="1">
          <a:blip r:embed="rId3">
            <a:alphaModFix/>
          </a:blip>
          <a:srcRect b="0" l="0" r="0" t="0"/>
          <a:stretch/>
        </p:blipFill>
        <p:spPr>
          <a:xfrm>
            <a:off x="8388350" y="74612"/>
            <a:ext cx="704850" cy="701675"/>
          </a:xfrm>
          <a:prstGeom prst="rect">
            <a:avLst/>
          </a:prstGeom>
          <a:noFill/>
          <a:ln>
            <a:noFill/>
          </a:ln>
        </p:spPr>
      </p:pic>
      <p:sp>
        <p:nvSpPr>
          <p:cNvPr id="270" name="Google Shape;270;p20"/>
          <p:cNvSpPr txBox="1"/>
          <p:nvPr/>
        </p:nvSpPr>
        <p:spPr>
          <a:xfrm>
            <a:off x="319087" y="6076950"/>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www.lpu.in                                    Lovely Professional University </a:t>
            </a:r>
            <a:endParaRPr/>
          </a:p>
        </p:txBody>
      </p:sp>
      <p:sp>
        <p:nvSpPr>
          <p:cNvPr id="271" name="Google Shape;271;p2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Times New Roman"/>
                <a:ea typeface="Times New Roman"/>
                <a:cs typeface="Times New Roman"/>
                <a:sym typeface="Times New Roman"/>
              </a:rPr>
              <a:t>Use command- </a:t>
            </a:r>
            <a:r>
              <a:rPr b="1" i="0" lang="en-US" sz="2800" u="none">
                <a:solidFill>
                  <a:schemeClr val="dk1"/>
                </a:solidFill>
                <a:latin typeface="Times New Roman"/>
                <a:ea typeface="Times New Roman"/>
                <a:cs typeface="Times New Roman"/>
                <a:sym typeface="Times New Roman"/>
              </a:rPr>
              <a:t>find</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It search for files in a directory hierarchy under Linux and all other UNIX like operating systems.</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Examples:</a:t>
            </a:r>
            <a:endParaRPr/>
          </a:p>
          <a:p>
            <a:pPr indent="-228600" lvl="2" marL="11430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find . - name thisfile.txt. ... </a:t>
            </a:r>
            <a:endParaRPr/>
          </a:p>
          <a:p>
            <a:pPr indent="-228600" lvl="2" marL="11430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find /home -name *.jpg. Look for all . ... </a:t>
            </a:r>
            <a:endParaRPr/>
          </a:p>
          <a:p>
            <a:pPr indent="-228600" lvl="2" marL="11430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215900" lvl="0" marL="342900" marR="0" rtl="0" algn="l">
              <a:spcBef>
                <a:spcPts val="40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Times New Roman"/>
              <a:buNone/>
            </a:pPr>
            <a:r>
              <a:rPr b="1" i="0" lang="en-US" sz="4000" u="none">
                <a:solidFill>
                  <a:schemeClr val="dk1"/>
                </a:solidFill>
                <a:latin typeface="Times New Roman"/>
                <a:ea typeface="Times New Roman"/>
                <a:cs typeface="Times New Roman"/>
                <a:sym typeface="Times New Roman"/>
              </a:rPr>
              <a:t>Searching the File System contd..</a:t>
            </a:r>
            <a:endParaRPr/>
          </a:p>
        </p:txBody>
      </p:sp>
      <p:sp>
        <p:nvSpPr>
          <p:cNvPr id="277" name="Google Shape;277;p2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descr="Lovely Professional University - Wikipedia" id="278" name="Google Shape;278;p21"/>
          <p:cNvPicPr preferRelativeResize="0"/>
          <p:nvPr/>
        </p:nvPicPr>
        <p:blipFill rotWithShape="1">
          <a:blip r:embed="rId3">
            <a:alphaModFix/>
          </a:blip>
          <a:srcRect b="0" l="0" r="0" t="0"/>
          <a:stretch/>
        </p:blipFill>
        <p:spPr>
          <a:xfrm>
            <a:off x="8388350" y="74612"/>
            <a:ext cx="704850" cy="701675"/>
          </a:xfrm>
          <a:prstGeom prst="rect">
            <a:avLst/>
          </a:prstGeom>
          <a:noFill/>
          <a:ln>
            <a:noFill/>
          </a:ln>
        </p:spPr>
      </p:pic>
      <p:sp>
        <p:nvSpPr>
          <p:cNvPr id="279" name="Google Shape;279;p21"/>
          <p:cNvSpPr txBox="1"/>
          <p:nvPr/>
        </p:nvSpPr>
        <p:spPr>
          <a:xfrm>
            <a:off x="319087" y="6076950"/>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www.lpu.in                                    Lovely Professional University </a:t>
            </a:r>
            <a:endParaRPr/>
          </a:p>
        </p:txBody>
      </p:sp>
      <p:sp>
        <p:nvSpPr>
          <p:cNvPr id="280" name="Google Shape;280;p2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228600" lvl="2" marL="1143000" marR="0" rtl="0" algn="just">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Use command- </a:t>
            </a:r>
            <a:r>
              <a:rPr b="1" i="0" lang="en-US" sz="2000" u="none" cap="none" strike="noStrike">
                <a:solidFill>
                  <a:schemeClr val="dk1"/>
                </a:solidFill>
                <a:latin typeface="Times New Roman"/>
                <a:ea typeface="Times New Roman"/>
                <a:cs typeface="Times New Roman"/>
                <a:sym typeface="Times New Roman"/>
              </a:rPr>
              <a:t>grep</a:t>
            </a:r>
            <a:endParaRPr/>
          </a:p>
          <a:p>
            <a:pPr indent="-228600" lvl="2" marL="1143000" marR="0" rtl="0" algn="just">
              <a:lnSpc>
                <a:spcPct val="100000"/>
              </a:lnSpc>
              <a:spcBef>
                <a:spcPts val="400"/>
              </a:spcBef>
              <a:spcAft>
                <a:spcPts val="0"/>
              </a:spcAft>
              <a:buClr>
                <a:schemeClr val="dk1"/>
              </a:buClr>
              <a:buSzPts val="2000"/>
              <a:buFont typeface="Arial"/>
              <a:buChar char="•"/>
            </a:pPr>
            <a:r>
              <a:rPr b="1" i="0" lang="en-US" sz="2000" u="none" cap="none" strike="noStrike">
                <a:solidFill>
                  <a:schemeClr val="dk1"/>
                </a:solidFill>
                <a:latin typeface="Times New Roman"/>
                <a:ea typeface="Times New Roman"/>
                <a:cs typeface="Times New Roman"/>
                <a:sym typeface="Times New Roman"/>
              </a:rPr>
              <a:t>Grep </a:t>
            </a:r>
            <a:r>
              <a:rPr b="0" i="0" lang="en-US" sz="2000" u="none" cap="none" strike="noStrike">
                <a:solidFill>
                  <a:schemeClr val="dk1"/>
                </a:solidFill>
                <a:latin typeface="Times New Roman"/>
                <a:ea typeface="Times New Roman"/>
                <a:cs typeface="Times New Roman"/>
                <a:sym typeface="Times New Roman"/>
              </a:rPr>
              <a:t>is an acronym that stands for </a:t>
            </a:r>
            <a:r>
              <a:rPr b="1" i="0" lang="en-US" sz="2000" u="none" cap="none" strike="noStrike">
                <a:solidFill>
                  <a:schemeClr val="dk1"/>
                </a:solidFill>
                <a:latin typeface="Times New Roman"/>
                <a:ea typeface="Times New Roman"/>
                <a:cs typeface="Times New Roman"/>
                <a:sym typeface="Times New Roman"/>
              </a:rPr>
              <a:t>G</a:t>
            </a:r>
            <a:r>
              <a:rPr b="0" i="0" lang="en-US" sz="2000" u="none" cap="none" strike="noStrike">
                <a:solidFill>
                  <a:schemeClr val="dk1"/>
                </a:solidFill>
                <a:latin typeface="Times New Roman"/>
                <a:ea typeface="Times New Roman"/>
                <a:cs typeface="Times New Roman"/>
                <a:sym typeface="Times New Roman"/>
              </a:rPr>
              <a:t>lobal </a:t>
            </a:r>
            <a:r>
              <a:rPr b="1" i="0" lang="en-US" sz="2000" u="none" cap="none" strike="noStrike">
                <a:solidFill>
                  <a:schemeClr val="dk1"/>
                </a:solidFill>
                <a:latin typeface="Times New Roman"/>
                <a:ea typeface="Times New Roman"/>
                <a:cs typeface="Times New Roman"/>
                <a:sym typeface="Times New Roman"/>
              </a:rPr>
              <a:t>R</a:t>
            </a:r>
            <a:r>
              <a:rPr b="0" i="0" lang="en-US" sz="2000" u="none" cap="none" strike="noStrike">
                <a:solidFill>
                  <a:schemeClr val="dk1"/>
                </a:solidFill>
                <a:latin typeface="Times New Roman"/>
                <a:ea typeface="Times New Roman"/>
                <a:cs typeface="Times New Roman"/>
                <a:sym typeface="Times New Roman"/>
              </a:rPr>
              <a:t>egular </a:t>
            </a:r>
            <a:r>
              <a:rPr b="1" i="0" lang="en-US" sz="2000" u="none" cap="none" strike="noStrike">
                <a:solidFill>
                  <a:schemeClr val="dk1"/>
                </a:solidFill>
                <a:latin typeface="Times New Roman"/>
                <a:ea typeface="Times New Roman"/>
                <a:cs typeface="Times New Roman"/>
                <a:sym typeface="Times New Roman"/>
              </a:rPr>
              <a:t>E</a:t>
            </a:r>
            <a:r>
              <a:rPr b="0" i="0" lang="en-US" sz="2000" u="none" cap="none" strike="noStrike">
                <a:solidFill>
                  <a:schemeClr val="dk1"/>
                </a:solidFill>
                <a:latin typeface="Times New Roman"/>
                <a:ea typeface="Times New Roman"/>
                <a:cs typeface="Times New Roman"/>
                <a:sym typeface="Times New Roman"/>
              </a:rPr>
              <a:t>xpression </a:t>
            </a:r>
            <a:r>
              <a:rPr b="1" i="0" lang="en-US" sz="2000" u="none" cap="none" strike="noStrike">
                <a:solidFill>
                  <a:schemeClr val="dk1"/>
                </a:solidFill>
                <a:latin typeface="Times New Roman"/>
                <a:ea typeface="Times New Roman"/>
                <a:cs typeface="Times New Roman"/>
                <a:sym typeface="Times New Roman"/>
              </a:rPr>
              <a:t>P</a:t>
            </a:r>
            <a:r>
              <a:rPr b="0" i="0" lang="en-US" sz="2000" u="none" cap="none" strike="noStrike">
                <a:solidFill>
                  <a:schemeClr val="dk1"/>
                </a:solidFill>
                <a:latin typeface="Times New Roman"/>
                <a:ea typeface="Times New Roman"/>
                <a:cs typeface="Times New Roman"/>
                <a:sym typeface="Times New Roman"/>
              </a:rPr>
              <a:t>rint.</a:t>
            </a:r>
            <a:endParaRPr b="1" i="0" sz="2000" u="none" cap="none" strike="noStrike">
              <a:solidFill>
                <a:schemeClr val="dk1"/>
              </a:solidFill>
              <a:latin typeface="Times New Roman"/>
              <a:ea typeface="Times New Roman"/>
              <a:cs typeface="Times New Roman"/>
              <a:sym typeface="Times New Roman"/>
            </a:endParaRPr>
          </a:p>
          <a:p>
            <a:pPr indent="-228600" lvl="2" marL="1143000" marR="0" rtl="0" algn="just">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The grep command searches through the file, looking for matches to the pattern specified. </a:t>
            </a:r>
            <a:endParaRPr/>
          </a:p>
          <a:p>
            <a:pPr indent="-228600" lvl="2" marL="1143000" marR="0" rtl="0" algn="just">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Grep is case-sensitive. </a:t>
            </a:r>
            <a:endParaRPr b="1" i="0" sz="2000" u="none" cap="none" strike="noStrike">
              <a:solidFill>
                <a:schemeClr val="dk1"/>
              </a:solidFill>
              <a:latin typeface="Times New Roman"/>
              <a:ea typeface="Times New Roman"/>
              <a:cs typeface="Times New Roman"/>
              <a:sym typeface="Times New Roman"/>
            </a:endParaRPr>
          </a:p>
          <a:p>
            <a:pPr indent="-228600" lvl="2" marL="1143000" marR="0" rtl="0" algn="just">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228600" lvl="2" marL="1143000" marR="0" rtl="0" algn="just">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Example:</a:t>
            </a:r>
            <a:endParaRPr/>
          </a:p>
          <a:p>
            <a:pPr indent="-285750" lvl="1" marL="742950" marR="0" rtl="0" algn="just">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		grep  myname biodata</a:t>
            </a:r>
            <a:endParaRPr/>
          </a:p>
          <a:p>
            <a:pPr indent="-228600" lvl="2" marL="1143000" marR="0" rtl="0" algn="just">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Here biodata is file and myname is specific pattern for searching in biodata file</a:t>
            </a:r>
            <a:endParaRPr/>
          </a:p>
          <a:p>
            <a:pPr indent="-215900" lvl="0" marL="342900" marR="0" rtl="0" algn="l">
              <a:spcBef>
                <a:spcPts val="40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2"/>
          <p:cNvSpPr txBox="1"/>
          <p:nvPr>
            <p:ph type="title"/>
          </p:nvPr>
        </p:nvSpPr>
        <p:spPr>
          <a:xfrm>
            <a:off x="428625" y="28575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Times New Roman"/>
              <a:buNone/>
            </a:pPr>
            <a:r>
              <a:rPr b="1" i="0" lang="en-US" sz="4000" u="none">
                <a:solidFill>
                  <a:schemeClr val="dk1"/>
                </a:solidFill>
                <a:latin typeface="Times New Roman"/>
                <a:ea typeface="Times New Roman"/>
                <a:cs typeface="Times New Roman"/>
                <a:sym typeface="Times New Roman"/>
              </a:rPr>
              <a:t>Use of grep</a:t>
            </a:r>
            <a:endParaRPr/>
          </a:p>
        </p:txBody>
      </p:sp>
      <p:sp>
        <p:nvSpPr>
          <p:cNvPr id="286" name="Google Shape;286;p2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descr="Lovely Professional University - Wikipedia" id="287" name="Google Shape;287;p22"/>
          <p:cNvPicPr preferRelativeResize="0"/>
          <p:nvPr/>
        </p:nvPicPr>
        <p:blipFill rotWithShape="1">
          <a:blip r:embed="rId3">
            <a:alphaModFix/>
          </a:blip>
          <a:srcRect b="0" l="0" r="0" t="0"/>
          <a:stretch/>
        </p:blipFill>
        <p:spPr>
          <a:xfrm>
            <a:off x="8388350" y="74612"/>
            <a:ext cx="704850" cy="701675"/>
          </a:xfrm>
          <a:prstGeom prst="rect">
            <a:avLst/>
          </a:prstGeom>
          <a:noFill/>
          <a:ln>
            <a:noFill/>
          </a:ln>
        </p:spPr>
      </p:pic>
      <p:sp>
        <p:nvSpPr>
          <p:cNvPr id="288" name="Google Shape;288;p22"/>
          <p:cNvSpPr txBox="1"/>
          <p:nvPr/>
        </p:nvSpPr>
        <p:spPr>
          <a:xfrm>
            <a:off x="319087" y="6076950"/>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www.lpu.in                                    Lovely Professional University </a:t>
            </a:r>
            <a:endParaRPr/>
          </a:p>
        </p:txBody>
      </p:sp>
      <p:pic>
        <p:nvPicPr>
          <p:cNvPr id="289" name="Google Shape;289;p22"/>
          <p:cNvPicPr preferRelativeResize="0"/>
          <p:nvPr>
            <p:ph idx="1" type="body"/>
          </p:nvPr>
        </p:nvPicPr>
        <p:blipFill rotWithShape="1">
          <a:blip r:embed="rId4">
            <a:alphaModFix/>
          </a:blip>
          <a:srcRect b="0" l="0" r="0" t="0"/>
          <a:stretch/>
        </p:blipFill>
        <p:spPr>
          <a:xfrm>
            <a:off x="1149350" y="1600200"/>
            <a:ext cx="6845300" cy="452596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3"/>
          <p:cNvSpPr txBox="1"/>
          <p:nvPr>
            <p:ph type="title"/>
          </p:nvPr>
        </p:nvSpPr>
        <p:spPr>
          <a:xfrm>
            <a:off x="428625" y="28575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Times New Roman"/>
              <a:buNone/>
            </a:pPr>
            <a:r>
              <a:rPr b="1" i="0" lang="en-US" sz="4000" u="none">
                <a:solidFill>
                  <a:schemeClr val="dk1"/>
                </a:solidFill>
                <a:latin typeface="Times New Roman"/>
                <a:ea typeface="Times New Roman"/>
                <a:cs typeface="Times New Roman"/>
                <a:sym typeface="Times New Roman"/>
              </a:rPr>
              <a:t>Use of grep contd..</a:t>
            </a:r>
            <a:endParaRPr/>
          </a:p>
        </p:txBody>
      </p:sp>
      <p:sp>
        <p:nvSpPr>
          <p:cNvPr id="295" name="Google Shape;295;p2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descr="Lovely Professional University - Wikipedia" id="296" name="Google Shape;296;p23"/>
          <p:cNvPicPr preferRelativeResize="0"/>
          <p:nvPr/>
        </p:nvPicPr>
        <p:blipFill rotWithShape="1">
          <a:blip r:embed="rId3">
            <a:alphaModFix/>
          </a:blip>
          <a:srcRect b="0" l="0" r="0" t="0"/>
          <a:stretch/>
        </p:blipFill>
        <p:spPr>
          <a:xfrm>
            <a:off x="8388350" y="74612"/>
            <a:ext cx="704850" cy="701675"/>
          </a:xfrm>
          <a:prstGeom prst="rect">
            <a:avLst/>
          </a:prstGeom>
          <a:noFill/>
          <a:ln>
            <a:noFill/>
          </a:ln>
        </p:spPr>
      </p:pic>
      <p:sp>
        <p:nvSpPr>
          <p:cNvPr id="297" name="Google Shape;297;p23"/>
          <p:cNvSpPr txBox="1"/>
          <p:nvPr/>
        </p:nvSpPr>
        <p:spPr>
          <a:xfrm>
            <a:off x="319087" y="6076950"/>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www.lpu.in                                    Lovely Professional University </a:t>
            </a:r>
            <a:endParaRPr/>
          </a:p>
        </p:txBody>
      </p:sp>
      <p:pic>
        <p:nvPicPr>
          <p:cNvPr id="298" name="Google Shape;298;p23"/>
          <p:cNvPicPr preferRelativeResize="0"/>
          <p:nvPr/>
        </p:nvPicPr>
        <p:blipFill rotWithShape="1">
          <a:blip r:embed="rId4">
            <a:alphaModFix/>
          </a:blip>
          <a:srcRect b="0" l="0" r="0" t="0"/>
          <a:stretch/>
        </p:blipFill>
        <p:spPr>
          <a:xfrm>
            <a:off x="714375" y="1571625"/>
            <a:ext cx="7448550" cy="4508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Times New Roman"/>
              <a:buNone/>
            </a:pPr>
            <a:r>
              <a:rPr b="1" i="0" lang="en-US" sz="4000" u="none">
                <a:solidFill>
                  <a:schemeClr val="dk1"/>
                </a:solidFill>
                <a:latin typeface="Times New Roman"/>
                <a:ea typeface="Times New Roman"/>
                <a:cs typeface="Times New Roman"/>
                <a:sym typeface="Times New Roman"/>
              </a:rPr>
              <a:t>Process Signals</a:t>
            </a:r>
            <a:endParaRPr/>
          </a:p>
        </p:txBody>
      </p:sp>
      <p:sp>
        <p:nvSpPr>
          <p:cNvPr id="304" name="Google Shape;304;p2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descr="Lovely Professional University - Wikipedia" id="305" name="Google Shape;305;p24"/>
          <p:cNvPicPr preferRelativeResize="0"/>
          <p:nvPr/>
        </p:nvPicPr>
        <p:blipFill rotWithShape="1">
          <a:blip r:embed="rId3">
            <a:alphaModFix/>
          </a:blip>
          <a:srcRect b="0" l="0" r="0" t="0"/>
          <a:stretch/>
        </p:blipFill>
        <p:spPr>
          <a:xfrm>
            <a:off x="8388350" y="74612"/>
            <a:ext cx="704850" cy="701675"/>
          </a:xfrm>
          <a:prstGeom prst="rect">
            <a:avLst/>
          </a:prstGeom>
          <a:noFill/>
          <a:ln>
            <a:noFill/>
          </a:ln>
        </p:spPr>
      </p:pic>
      <p:sp>
        <p:nvSpPr>
          <p:cNvPr id="306" name="Google Shape;306;p24"/>
          <p:cNvSpPr txBox="1"/>
          <p:nvPr/>
        </p:nvSpPr>
        <p:spPr>
          <a:xfrm>
            <a:off x="319087" y="6076950"/>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www.lpu.in                                    Lovely Professional University </a:t>
            </a:r>
            <a:endParaRPr/>
          </a:p>
        </p:txBody>
      </p:sp>
      <p:sp>
        <p:nvSpPr>
          <p:cNvPr id="307" name="Google Shape;307;p2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A signal is basically a one-way notification. </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A signal can be sent by the kernel to a process, by a process to another process, or a process to itself.</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Signals are one of the ways process communicate among themselves and with the kernel. </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The list of the most commonly used signals follow:</a:t>
            </a:r>
            <a:endParaRPr/>
          </a:p>
          <a:p>
            <a:pPr indent="-342900" lvl="0" marL="342900" marR="0" rtl="0" algn="l">
              <a:lnSpc>
                <a:spcPct val="100000"/>
              </a:lnSpc>
              <a:spcBef>
                <a:spcPts val="400"/>
              </a:spcBef>
              <a:spcAft>
                <a:spcPts val="0"/>
              </a:spcAft>
              <a:buClr>
                <a:schemeClr val="dk1"/>
              </a:buClr>
              <a:buSzPts val="2000"/>
              <a:buFont typeface="Arial"/>
              <a:buChar char="•"/>
            </a:pPr>
            <a:r>
              <a:rPr b="1" i="0" lang="en-US" sz="2000" u="none">
                <a:solidFill>
                  <a:schemeClr val="dk1"/>
                </a:solidFill>
                <a:latin typeface="Times New Roman"/>
                <a:ea typeface="Times New Roman"/>
                <a:cs typeface="Times New Roman"/>
                <a:sym typeface="Times New Roman"/>
              </a:rPr>
              <a:t>SIGTERM:</a:t>
            </a:r>
            <a:r>
              <a:rPr b="0" i="0" lang="en-US" sz="2000" u="none">
                <a:solidFill>
                  <a:schemeClr val="dk1"/>
                </a:solidFill>
                <a:latin typeface="Times New Roman"/>
                <a:ea typeface="Times New Roman"/>
                <a:cs typeface="Times New Roman"/>
                <a:sym typeface="Times New Roman"/>
              </a:rPr>
              <a:t> Surprisingly, the default signal sent by kill command. </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Asks the process to terminate voluntarily.</a:t>
            </a:r>
            <a:endParaRPr/>
          </a:p>
          <a:p>
            <a:pPr indent="-342900" lvl="0" marL="342900" marR="0" rtl="0" algn="l">
              <a:lnSpc>
                <a:spcPct val="100000"/>
              </a:lnSpc>
              <a:spcBef>
                <a:spcPts val="400"/>
              </a:spcBef>
              <a:spcAft>
                <a:spcPts val="0"/>
              </a:spcAft>
              <a:buClr>
                <a:schemeClr val="dk1"/>
              </a:buClr>
              <a:buSzPts val="2000"/>
              <a:buFont typeface="Arial"/>
              <a:buChar char="•"/>
            </a:pPr>
            <a:r>
              <a:rPr b="1" i="0" lang="en-US" sz="2000" u="none">
                <a:solidFill>
                  <a:schemeClr val="dk1"/>
                </a:solidFill>
                <a:latin typeface="Times New Roman"/>
                <a:ea typeface="Times New Roman"/>
                <a:cs typeface="Times New Roman"/>
                <a:sym typeface="Times New Roman"/>
              </a:rPr>
              <a:t>SIGKILL:</a:t>
            </a:r>
            <a:r>
              <a:rPr b="0" i="0" lang="en-US" sz="2000" u="none">
                <a:solidFill>
                  <a:schemeClr val="dk1"/>
                </a:solidFill>
                <a:latin typeface="Times New Roman"/>
                <a:ea typeface="Times New Roman"/>
                <a:cs typeface="Times New Roman"/>
                <a:sym typeface="Times New Roman"/>
              </a:rPr>
              <a:t> unlike </a:t>
            </a:r>
            <a:r>
              <a:rPr b="1" i="0" lang="en-US" sz="2000" u="none">
                <a:solidFill>
                  <a:schemeClr val="dk1"/>
                </a:solidFill>
                <a:latin typeface="Times New Roman"/>
                <a:ea typeface="Times New Roman"/>
                <a:cs typeface="Times New Roman"/>
                <a:sym typeface="Times New Roman"/>
              </a:rPr>
              <a:t>SIGTERM,</a:t>
            </a:r>
            <a:r>
              <a:rPr b="0" i="0" lang="en-US" sz="2000" u="none">
                <a:solidFill>
                  <a:schemeClr val="dk1"/>
                </a:solidFill>
                <a:latin typeface="Times New Roman"/>
                <a:ea typeface="Times New Roman"/>
                <a:cs typeface="Times New Roman"/>
                <a:sym typeface="Times New Roman"/>
              </a:rPr>
              <a:t> forces the process to terminate. </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Can't be blocked or handled.</a:t>
            </a:r>
            <a:endParaRPr/>
          </a:p>
          <a:p>
            <a:pPr indent="-342900" lvl="0" marL="342900" marR="0" rtl="0" algn="l">
              <a:lnSpc>
                <a:spcPct val="100000"/>
              </a:lnSpc>
              <a:spcBef>
                <a:spcPts val="400"/>
              </a:spcBef>
              <a:spcAft>
                <a:spcPts val="0"/>
              </a:spcAft>
              <a:buClr>
                <a:schemeClr val="dk1"/>
              </a:buClr>
              <a:buSzPts val="2000"/>
              <a:buFont typeface="Arial"/>
              <a:buChar char="•"/>
            </a:pPr>
            <a:r>
              <a:rPr b="1" i="0" lang="en-US" sz="2000" u="none">
                <a:solidFill>
                  <a:schemeClr val="dk1"/>
                </a:solidFill>
                <a:latin typeface="Times New Roman"/>
                <a:ea typeface="Times New Roman"/>
                <a:cs typeface="Times New Roman"/>
                <a:sym typeface="Times New Roman"/>
              </a:rPr>
              <a:t>SIGSTOP: </a:t>
            </a:r>
            <a:r>
              <a:rPr b="0" i="0" lang="en-US" sz="2000" u="none">
                <a:solidFill>
                  <a:schemeClr val="dk1"/>
                </a:solidFill>
                <a:latin typeface="Times New Roman"/>
                <a:ea typeface="Times New Roman"/>
                <a:cs typeface="Times New Roman"/>
                <a:sym typeface="Times New Roman"/>
              </a:rPr>
              <a:t>suspend the process execution. </a:t>
            </a:r>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2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Times New Roman"/>
              <a:buNone/>
            </a:pPr>
            <a:r>
              <a:rPr b="1" i="0" lang="en-US" sz="4000" u="none">
                <a:solidFill>
                  <a:schemeClr val="dk1"/>
                </a:solidFill>
                <a:latin typeface="Times New Roman"/>
                <a:ea typeface="Times New Roman"/>
                <a:cs typeface="Times New Roman"/>
                <a:sym typeface="Times New Roman"/>
              </a:rPr>
              <a:t>Process Signals contd..</a:t>
            </a:r>
            <a:endParaRPr/>
          </a:p>
        </p:txBody>
      </p:sp>
      <p:sp>
        <p:nvSpPr>
          <p:cNvPr id="313" name="Google Shape;313;p2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descr="Lovely Professional University - Wikipedia" id="314" name="Google Shape;314;p25"/>
          <p:cNvPicPr preferRelativeResize="0"/>
          <p:nvPr/>
        </p:nvPicPr>
        <p:blipFill rotWithShape="1">
          <a:blip r:embed="rId3">
            <a:alphaModFix/>
          </a:blip>
          <a:srcRect b="0" l="0" r="0" t="0"/>
          <a:stretch/>
        </p:blipFill>
        <p:spPr>
          <a:xfrm>
            <a:off x="8388350" y="74612"/>
            <a:ext cx="704850" cy="701675"/>
          </a:xfrm>
          <a:prstGeom prst="rect">
            <a:avLst/>
          </a:prstGeom>
          <a:noFill/>
          <a:ln>
            <a:noFill/>
          </a:ln>
        </p:spPr>
      </p:pic>
      <p:sp>
        <p:nvSpPr>
          <p:cNvPr id="315" name="Google Shape;315;p25"/>
          <p:cNvSpPr txBox="1"/>
          <p:nvPr/>
        </p:nvSpPr>
        <p:spPr>
          <a:xfrm>
            <a:off x="319087" y="6076950"/>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www.lpu.in                                    Lovely Professional University </a:t>
            </a:r>
            <a:endParaRPr/>
          </a:p>
        </p:txBody>
      </p:sp>
      <p:pic>
        <p:nvPicPr>
          <p:cNvPr descr="sig.png" id="316" name="Google Shape;316;p25"/>
          <p:cNvPicPr preferRelativeResize="0"/>
          <p:nvPr/>
        </p:nvPicPr>
        <p:blipFill rotWithShape="1">
          <a:blip r:embed="rId4">
            <a:alphaModFix/>
          </a:blip>
          <a:srcRect b="0" l="0" r="0" t="0"/>
          <a:stretch/>
        </p:blipFill>
        <p:spPr>
          <a:xfrm>
            <a:off x="1428750" y="2428875"/>
            <a:ext cx="6286500" cy="3697287"/>
          </a:xfrm>
          <a:prstGeom prst="rect">
            <a:avLst/>
          </a:prstGeom>
          <a:noFill/>
          <a:ln>
            <a:noFill/>
          </a:ln>
        </p:spPr>
      </p:pic>
      <p:sp>
        <p:nvSpPr>
          <p:cNvPr id="317" name="Google Shape;317;p2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descr="Lovely Professional University - Wikipedia" id="323" name="Google Shape;323;p26"/>
          <p:cNvPicPr preferRelativeResize="0"/>
          <p:nvPr/>
        </p:nvPicPr>
        <p:blipFill rotWithShape="1">
          <a:blip r:embed="rId3">
            <a:alphaModFix/>
          </a:blip>
          <a:srcRect b="0" l="0" r="0" t="0"/>
          <a:stretch/>
        </p:blipFill>
        <p:spPr>
          <a:xfrm>
            <a:off x="8388350" y="74612"/>
            <a:ext cx="704850" cy="701675"/>
          </a:xfrm>
          <a:prstGeom prst="rect">
            <a:avLst/>
          </a:prstGeom>
          <a:noFill/>
          <a:ln>
            <a:noFill/>
          </a:ln>
        </p:spPr>
      </p:pic>
      <p:sp>
        <p:nvSpPr>
          <p:cNvPr id="324" name="Google Shape;324;p26"/>
          <p:cNvSpPr txBox="1"/>
          <p:nvPr/>
        </p:nvSpPr>
        <p:spPr>
          <a:xfrm>
            <a:off x="319087" y="6076950"/>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www.lpu.in                                    Lovely Professional University </a:t>
            </a:r>
            <a:endParaRPr/>
          </a:p>
        </p:txBody>
      </p:sp>
      <p:sp>
        <p:nvSpPr>
          <p:cNvPr id="325" name="Google Shape;325;p2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1" i="0" lang="en-US" sz="3600" u="none">
                <a:solidFill>
                  <a:schemeClr val="dk1"/>
                </a:solidFill>
                <a:latin typeface="Times New Roman"/>
                <a:ea typeface="Times New Roman"/>
                <a:cs typeface="Times New Roman"/>
                <a:sym typeface="Times New Roman"/>
              </a:rPr>
              <a:t>Description of Signals </a:t>
            </a:r>
            <a:endParaRPr/>
          </a:p>
        </p:txBody>
      </p:sp>
      <p:pic>
        <p:nvPicPr>
          <p:cNvPr id="326" name="Google Shape;326;p26"/>
          <p:cNvPicPr preferRelativeResize="0"/>
          <p:nvPr/>
        </p:nvPicPr>
        <p:blipFill rotWithShape="1">
          <a:blip r:embed="rId4">
            <a:alphaModFix/>
          </a:blip>
          <a:srcRect b="0" l="0" r="0" t="0"/>
          <a:stretch/>
        </p:blipFill>
        <p:spPr>
          <a:xfrm>
            <a:off x="928687" y="1428750"/>
            <a:ext cx="7358062" cy="414496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descr="Lovely Professional University - Wikipedia" id="332" name="Google Shape;332;p27"/>
          <p:cNvPicPr preferRelativeResize="0"/>
          <p:nvPr/>
        </p:nvPicPr>
        <p:blipFill rotWithShape="1">
          <a:blip r:embed="rId3">
            <a:alphaModFix/>
          </a:blip>
          <a:srcRect b="0" l="0" r="0" t="0"/>
          <a:stretch/>
        </p:blipFill>
        <p:spPr>
          <a:xfrm>
            <a:off x="8388350" y="74612"/>
            <a:ext cx="704850" cy="701675"/>
          </a:xfrm>
          <a:prstGeom prst="rect">
            <a:avLst/>
          </a:prstGeom>
          <a:noFill/>
          <a:ln>
            <a:noFill/>
          </a:ln>
        </p:spPr>
      </p:pic>
      <p:sp>
        <p:nvSpPr>
          <p:cNvPr id="333" name="Google Shape;333;p27"/>
          <p:cNvSpPr txBox="1"/>
          <p:nvPr/>
        </p:nvSpPr>
        <p:spPr>
          <a:xfrm>
            <a:off x="319087" y="6076950"/>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www.lpu.in                                    Lovely Professional University </a:t>
            </a:r>
            <a:endParaRPr/>
          </a:p>
        </p:txBody>
      </p:sp>
      <p:pic>
        <p:nvPicPr>
          <p:cNvPr id="334" name="Google Shape;334;p27"/>
          <p:cNvPicPr preferRelativeResize="0"/>
          <p:nvPr/>
        </p:nvPicPr>
        <p:blipFill rotWithShape="1">
          <a:blip r:embed="rId4">
            <a:alphaModFix/>
          </a:blip>
          <a:srcRect b="0" l="0" r="0" t="16858"/>
          <a:stretch/>
        </p:blipFill>
        <p:spPr>
          <a:xfrm>
            <a:off x="1214437" y="1143000"/>
            <a:ext cx="6610350" cy="4579937"/>
          </a:xfrm>
          <a:prstGeom prst="rect">
            <a:avLst/>
          </a:prstGeom>
          <a:noFill/>
          <a:ln>
            <a:noFill/>
          </a:ln>
        </p:spPr>
      </p:pic>
      <p:sp>
        <p:nvSpPr>
          <p:cNvPr id="335" name="Google Shape;335;p2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1" i="0" lang="en-US" sz="3600" u="none">
                <a:solidFill>
                  <a:schemeClr val="dk1"/>
                </a:solidFill>
                <a:latin typeface="Times New Roman"/>
                <a:ea typeface="Times New Roman"/>
                <a:cs typeface="Times New Roman"/>
                <a:sym typeface="Times New Roman"/>
              </a:rPr>
              <a:t>Linux Signals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1"/>
              </a:solidFill>
              <a:latin typeface="Calibri"/>
              <a:ea typeface="Calibri"/>
              <a:cs typeface="Calibri"/>
              <a:sym typeface="Calibri"/>
            </a:endParaRPr>
          </a:p>
        </p:txBody>
      </p:sp>
      <p:sp>
        <p:nvSpPr>
          <p:cNvPr id="341" name="Google Shape;341;p2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descr="Lovely Professional University - Wikipedia" id="342" name="Google Shape;342;p28"/>
          <p:cNvPicPr preferRelativeResize="0"/>
          <p:nvPr/>
        </p:nvPicPr>
        <p:blipFill rotWithShape="1">
          <a:blip r:embed="rId3">
            <a:alphaModFix/>
          </a:blip>
          <a:srcRect b="0" l="0" r="0" t="0"/>
          <a:stretch/>
        </p:blipFill>
        <p:spPr>
          <a:xfrm>
            <a:off x="8388350" y="74612"/>
            <a:ext cx="704850" cy="701675"/>
          </a:xfrm>
          <a:prstGeom prst="rect">
            <a:avLst/>
          </a:prstGeom>
          <a:noFill/>
          <a:ln>
            <a:noFill/>
          </a:ln>
        </p:spPr>
      </p:pic>
      <p:sp>
        <p:nvSpPr>
          <p:cNvPr id="343" name="Google Shape;343;p28"/>
          <p:cNvSpPr txBox="1"/>
          <p:nvPr/>
        </p:nvSpPr>
        <p:spPr>
          <a:xfrm>
            <a:off x="319087" y="6076950"/>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www.lpu.in                                    Lovely Professional University </a:t>
            </a:r>
            <a:endParaRPr/>
          </a:p>
        </p:txBody>
      </p:sp>
      <p:sp>
        <p:nvSpPr>
          <p:cNvPr id="344" name="Google Shape;344;p28"/>
          <p:cNvSpPr txBox="1"/>
          <p:nvPr>
            <p:ph idx="1" type="body"/>
          </p:nvPr>
        </p:nvSpPr>
        <p:spPr>
          <a:xfrm>
            <a:off x="357187" y="1643062"/>
            <a:ext cx="8229600" cy="4525962"/>
          </a:xfrm>
          <a:prstGeom prst="rect">
            <a:avLst/>
          </a:prstGeom>
          <a:noFill/>
          <a:ln>
            <a:noFill/>
          </a:ln>
        </p:spPr>
        <p:txBody>
          <a:bodyPr anchorCtr="0" anchor="t" bIns="45700" lIns="91425" spcFirstLastPara="1" rIns="91425" wrap="square" tIns="45700">
            <a:noAutofit/>
          </a:bodyPr>
          <a:lstStyle/>
          <a:p>
            <a:pPr indent="-285750" lvl="1" marL="742950" marR="0" rtl="0" algn="just">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Activity</a:t>
            </a:r>
            <a:endParaRPr/>
          </a:p>
          <a:p>
            <a:pPr indent="-285750" lvl="1" marL="742950" marR="0" rtl="0" algn="just">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342900" lvl="0" marL="342900" marR="0" rtl="0" algn="just">
              <a:lnSpc>
                <a:spcPct val="100000"/>
              </a:lnSpc>
              <a:spcBef>
                <a:spcPts val="400"/>
              </a:spcBef>
              <a:spcAft>
                <a:spcPts val="0"/>
              </a:spcAft>
              <a:buClr>
                <a:schemeClr val="dk1"/>
              </a:buClr>
              <a:buSzPts val="2000"/>
              <a:buFont typeface="Arial"/>
              <a:buNone/>
            </a:pPr>
            <a:r>
              <a:rPr b="0" i="0" lang="en-US" sz="2000" u="none">
                <a:solidFill>
                  <a:schemeClr val="dk1"/>
                </a:solidFill>
                <a:latin typeface="Times New Roman"/>
                <a:ea typeface="Times New Roman"/>
                <a:cs typeface="Times New Roman"/>
                <a:sym typeface="Times New Roman"/>
              </a:rPr>
              <a:t>	Pausing and resuming process from a Linux terminal,</a:t>
            </a:r>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Times New Roman"/>
              <a:buNone/>
            </a:pPr>
            <a:r>
              <a:rPr b="1" i="0" lang="en-US" sz="4000" u="none">
                <a:solidFill>
                  <a:schemeClr val="dk1"/>
                </a:solidFill>
                <a:latin typeface="Times New Roman"/>
                <a:ea typeface="Times New Roman"/>
                <a:cs typeface="Times New Roman"/>
                <a:sym typeface="Times New Roman"/>
              </a:rPr>
              <a:t>Kill command</a:t>
            </a:r>
            <a:endParaRPr/>
          </a:p>
        </p:txBody>
      </p:sp>
      <p:sp>
        <p:nvSpPr>
          <p:cNvPr id="350" name="Google Shape;350;p2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descr="Lovely Professional University - Wikipedia" id="351" name="Google Shape;351;p29"/>
          <p:cNvPicPr preferRelativeResize="0"/>
          <p:nvPr/>
        </p:nvPicPr>
        <p:blipFill rotWithShape="1">
          <a:blip r:embed="rId3">
            <a:alphaModFix/>
          </a:blip>
          <a:srcRect b="0" l="0" r="0" t="0"/>
          <a:stretch/>
        </p:blipFill>
        <p:spPr>
          <a:xfrm>
            <a:off x="8388350" y="74612"/>
            <a:ext cx="704850" cy="701675"/>
          </a:xfrm>
          <a:prstGeom prst="rect">
            <a:avLst/>
          </a:prstGeom>
          <a:noFill/>
          <a:ln>
            <a:noFill/>
          </a:ln>
        </p:spPr>
      </p:pic>
      <p:sp>
        <p:nvSpPr>
          <p:cNvPr id="352" name="Google Shape;352;p29"/>
          <p:cNvSpPr txBox="1"/>
          <p:nvPr/>
        </p:nvSpPr>
        <p:spPr>
          <a:xfrm>
            <a:off x="319087" y="6076950"/>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www.lpu.in                                    Lovely Professional University </a:t>
            </a:r>
            <a:endParaRPr/>
          </a:p>
        </p:txBody>
      </p:sp>
      <p:sp>
        <p:nvSpPr>
          <p:cNvPr id="353" name="Google Shape;353;p29"/>
          <p:cNvSpPr txBox="1"/>
          <p:nvPr>
            <p:ph idx="1" type="body"/>
          </p:nvPr>
        </p:nvSpPr>
        <p:spPr>
          <a:xfrm>
            <a:off x="357187" y="1643062"/>
            <a:ext cx="8229600" cy="4525962"/>
          </a:xfrm>
          <a:prstGeom prst="rect">
            <a:avLst/>
          </a:prstGeom>
          <a:noFill/>
          <a:ln>
            <a:noFill/>
          </a:ln>
        </p:spPr>
        <p:txBody>
          <a:bodyPr anchorCtr="0" anchor="t" bIns="45700" lIns="91425" spcFirstLastPara="1" rIns="91425" wrap="square" tIns="45700">
            <a:noAutofit/>
          </a:bodyPr>
          <a:lstStyle/>
          <a:p>
            <a:pPr indent="-285750" lvl="1" marL="742950" marR="0" rtl="0" algn="just">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The </a:t>
            </a:r>
            <a:r>
              <a:rPr b="1" i="0" lang="en-US" sz="2000" u="none" cap="none" strike="noStrike">
                <a:solidFill>
                  <a:schemeClr val="dk1"/>
                </a:solidFill>
                <a:latin typeface="Times New Roman"/>
                <a:ea typeface="Times New Roman"/>
                <a:cs typeface="Times New Roman"/>
                <a:sym typeface="Times New Roman"/>
              </a:rPr>
              <a:t>killall</a:t>
            </a:r>
            <a:r>
              <a:rPr b="0" i="0" lang="en-US" sz="2000" u="none" cap="none" strike="noStrike">
                <a:solidFill>
                  <a:schemeClr val="dk1"/>
                </a:solidFill>
                <a:latin typeface="Times New Roman"/>
                <a:ea typeface="Times New Roman"/>
                <a:cs typeface="Times New Roman"/>
                <a:sym typeface="Times New Roman"/>
              </a:rPr>
              <a:t> is a Linux only command. It kills processes by names.</a:t>
            </a:r>
            <a:endParaRPr/>
          </a:p>
          <a:p>
            <a:pPr indent="-285750" lvl="1" marL="742950" marR="0" rtl="0" algn="just">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Examples: </a:t>
            </a:r>
            <a:endParaRPr/>
          </a:p>
          <a:p>
            <a:pPr indent="-228600" lvl="2" marL="1143000" marR="0" rtl="0" algn="just">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killall {Process-Name-Here} </a:t>
            </a:r>
            <a:endParaRPr/>
          </a:p>
          <a:p>
            <a:pPr indent="-228600" lvl="2" marL="1143000" marR="0" rtl="0" algn="just">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killall -9 {Process-Name-Here} </a:t>
            </a:r>
            <a:endParaRPr/>
          </a:p>
          <a:p>
            <a:pPr indent="-228600" lvl="2" marL="1143000" marR="0" rtl="0" algn="just">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killall -15 {Process-Name-Here}</a:t>
            </a:r>
            <a:endParaRPr/>
          </a:p>
          <a:p>
            <a:pPr indent="-342900" lvl="0" marL="342900" marR="0" rtl="0" algn="just">
              <a:lnSpc>
                <a:spcPct val="100000"/>
              </a:lnSpc>
              <a:spcBef>
                <a:spcPts val="400"/>
              </a:spcBef>
              <a:spcAft>
                <a:spcPts val="0"/>
              </a:spcAft>
              <a:buClr>
                <a:schemeClr val="dk1"/>
              </a:buClr>
              <a:buSzPts val="2000"/>
              <a:buFont typeface="Arial"/>
              <a:buChar char="•"/>
            </a:pPr>
            <a:r>
              <a:rPr b="1" i="0" lang="en-US" sz="2000" u="none">
                <a:solidFill>
                  <a:schemeClr val="dk1"/>
                </a:solidFill>
                <a:latin typeface="Times New Roman"/>
                <a:ea typeface="Times New Roman"/>
                <a:cs typeface="Times New Roman"/>
                <a:sym typeface="Times New Roman"/>
              </a:rPr>
              <a:t>kill the process using a PID (Process ID)</a:t>
            </a:r>
            <a:endParaRPr/>
          </a:p>
          <a:p>
            <a:pPr indent="-285750" lvl="1" marL="742950" marR="0" rtl="0" algn="just">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 kill 3486</a:t>
            </a:r>
            <a:endParaRPr/>
          </a:p>
          <a:p>
            <a:pPr indent="-285750" lvl="1" marL="742950" marR="0" rtl="0" algn="just">
              <a:lnSpc>
                <a:spcPct val="100000"/>
              </a:lnSpc>
              <a:spcBef>
                <a:spcPts val="400"/>
              </a:spcBef>
              <a:spcAft>
                <a:spcPts val="0"/>
              </a:spcAft>
              <a:buClr>
                <a:schemeClr val="dk1"/>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PID can be searched using pgrep command</a:t>
            </a:r>
            <a:endParaRPr/>
          </a:p>
          <a:p>
            <a:pPr indent="-215900" lvl="0" marL="342900" marR="0" rtl="0" algn="l">
              <a:spcBef>
                <a:spcPts val="400"/>
              </a:spcBef>
              <a:spcAft>
                <a:spcPts val="0"/>
              </a:spcAft>
              <a:buClr>
                <a:schemeClr val="dk1"/>
              </a:buClr>
              <a:buSzPts val="2000"/>
              <a:buFont typeface="Arial"/>
              <a:buNone/>
            </a:pPr>
            <a:r>
              <a:t/>
            </a:r>
            <a:endParaRPr b="1"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3"/>
          <p:cNvSpPr txBox="1"/>
          <p:nvPr>
            <p:ph idx="1" type="body"/>
          </p:nvPr>
        </p:nvSpPr>
        <p:spPr>
          <a:xfrm>
            <a:off x="500062" y="500062"/>
            <a:ext cx="8229600" cy="56499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Arial"/>
              <a:buNone/>
            </a:pPr>
            <a:r>
              <a:rPr b="1" i="0" lang="en-US" sz="4000" u="none">
                <a:solidFill>
                  <a:schemeClr val="dk1"/>
                </a:solidFill>
                <a:latin typeface="Times New Roman"/>
                <a:ea typeface="Times New Roman"/>
                <a:cs typeface="Times New Roman"/>
                <a:sym typeface="Times New Roman"/>
              </a:rPr>
              <a:t>Understanding File System</a:t>
            </a:r>
            <a:endParaRPr/>
          </a:p>
          <a:p>
            <a:pPr indent="-88900" lvl="0" marL="342900" marR="0" rtl="0" algn="l">
              <a:spcBef>
                <a:spcPts val="800"/>
              </a:spcBef>
              <a:spcAft>
                <a:spcPts val="0"/>
              </a:spcAft>
              <a:buClr>
                <a:schemeClr val="dk1"/>
              </a:buClr>
              <a:buSzPts val="4000"/>
              <a:buFont typeface="Arial"/>
              <a:buNone/>
            </a:pPr>
            <a:r>
              <a:t/>
            </a:r>
            <a:endParaRPr b="1" i="0" sz="4000" u="none">
              <a:solidFill>
                <a:schemeClr val="dk1"/>
              </a:solidFill>
              <a:latin typeface="Times New Roman"/>
              <a:ea typeface="Times New Roman"/>
              <a:cs typeface="Times New Roman"/>
              <a:sym typeface="Times New Roman"/>
            </a:endParaRPr>
          </a:p>
        </p:txBody>
      </p:sp>
      <p:sp>
        <p:nvSpPr>
          <p:cNvPr id="106" name="Google Shape;106;p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107" name="Google Shape;107;p3"/>
          <p:cNvSpPr txBox="1"/>
          <p:nvPr/>
        </p:nvSpPr>
        <p:spPr>
          <a:xfrm>
            <a:off x="642937" y="1143000"/>
            <a:ext cx="7929562" cy="286226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127000" lvl="0" marL="0" marR="0" rtl="0" algn="just">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File system is a structure used to organize data and programs on computer storage devices.</a:t>
            </a:r>
            <a:endParaRPr/>
          </a:p>
          <a:p>
            <a:pPr indent="0" lvl="0" marL="0" marR="0" rtl="0" algn="just">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127000" lvl="0" marL="0" marR="0" rtl="0" algn="just">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It keeps track of the physical locations of all data elements on disk and allows users to quickly and reliably retrieve files when needed. </a:t>
            </a:r>
            <a:endParaRPr/>
          </a:p>
          <a:p>
            <a:pPr indent="0" lvl="0" marL="0" marR="0" rtl="0" algn="just">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127000" lvl="0" marL="0" marR="0" rtl="0" algn="just">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Every operating system, from MS-DOS to Windows 95, Windows XP and Linux, has its own file system. </a:t>
            </a:r>
            <a:endParaRPr/>
          </a:p>
        </p:txBody>
      </p:sp>
      <p:pic>
        <p:nvPicPr>
          <p:cNvPr descr="Lovely Professional University - Wikipedia" id="108" name="Google Shape;108;p3"/>
          <p:cNvPicPr preferRelativeResize="0"/>
          <p:nvPr/>
        </p:nvPicPr>
        <p:blipFill rotWithShape="1">
          <a:blip r:embed="rId3">
            <a:alphaModFix/>
          </a:blip>
          <a:srcRect b="0" l="0" r="0" t="0"/>
          <a:stretch/>
        </p:blipFill>
        <p:spPr>
          <a:xfrm>
            <a:off x="8388350" y="74612"/>
            <a:ext cx="704850" cy="701675"/>
          </a:xfrm>
          <a:prstGeom prst="rect">
            <a:avLst/>
          </a:prstGeom>
          <a:noFill/>
          <a:ln>
            <a:noFill/>
          </a:ln>
        </p:spPr>
      </p:pic>
      <p:sp>
        <p:nvSpPr>
          <p:cNvPr id="109" name="Google Shape;109;p3"/>
          <p:cNvSpPr txBox="1"/>
          <p:nvPr/>
        </p:nvSpPr>
        <p:spPr>
          <a:xfrm>
            <a:off x="285750" y="6000750"/>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cap="none" strike="noStrike">
                <a:solidFill>
                  <a:schemeClr val="lt1"/>
                </a:solidFill>
                <a:latin typeface="Times New Roman"/>
                <a:ea typeface="Times New Roman"/>
                <a:cs typeface="Times New Roman"/>
                <a:sym typeface="Times New Roman"/>
              </a:rPr>
              <a:t>www.lpu.in                                    Lovely Professional University </a:t>
            </a:r>
            <a:endParaRPr/>
          </a:p>
        </p:txBody>
      </p:sp>
      <p:pic>
        <p:nvPicPr>
          <p:cNvPr descr="Understand FIle system.png" id="110" name="Google Shape;110;p3"/>
          <p:cNvPicPr preferRelativeResize="0"/>
          <p:nvPr/>
        </p:nvPicPr>
        <p:blipFill rotWithShape="1">
          <a:blip r:embed="rId4">
            <a:alphaModFix/>
          </a:blip>
          <a:srcRect b="19999" l="7609" r="7607" t="0"/>
          <a:stretch/>
        </p:blipFill>
        <p:spPr>
          <a:xfrm>
            <a:off x="2000250" y="4143375"/>
            <a:ext cx="5357812" cy="1785937"/>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3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200"/>
              <a:buFont typeface="Times New Roman"/>
              <a:buNone/>
            </a:pPr>
            <a:r>
              <a:rPr b="1" i="0" lang="en-US" sz="4200" u="none">
                <a:solidFill>
                  <a:schemeClr val="dk1"/>
                </a:solidFill>
                <a:latin typeface="Times New Roman"/>
                <a:ea typeface="Times New Roman"/>
                <a:cs typeface="Times New Roman"/>
                <a:sym typeface="Times New Roman"/>
              </a:rPr>
              <a:t>Path Variable	</a:t>
            </a:r>
            <a:endParaRPr/>
          </a:p>
        </p:txBody>
      </p:sp>
      <p:sp>
        <p:nvSpPr>
          <p:cNvPr id="359" name="Google Shape;359;p3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descr="Lovely Professional University - Wikipedia" id="360" name="Google Shape;360;p30"/>
          <p:cNvPicPr preferRelativeResize="0"/>
          <p:nvPr/>
        </p:nvPicPr>
        <p:blipFill rotWithShape="1">
          <a:blip r:embed="rId3">
            <a:alphaModFix/>
          </a:blip>
          <a:srcRect b="0" l="0" r="0" t="0"/>
          <a:stretch/>
        </p:blipFill>
        <p:spPr>
          <a:xfrm>
            <a:off x="8388350" y="74612"/>
            <a:ext cx="704850" cy="701675"/>
          </a:xfrm>
          <a:prstGeom prst="rect">
            <a:avLst/>
          </a:prstGeom>
          <a:noFill/>
          <a:ln>
            <a:noFill/>
          </a:ln>
        </p:spPr>
      </p:pic>
      <p:sp>
        <p:nvSpPr>
          <p:cNvPr id="361" name="Google Shape;361;p30"/>
          <p:cNvSpPr txBox="1"/>
          <p:nvPr/>
        </p:nvSpPr>
        <p:spPr>
          <a:xfrm>
            <a:off x="319087" y="6076950"/>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www.lpu.in                                    Lovely Professional University </a:t>
            </a:r>
            <a:endParaRPr/>
          </a:p>
        </p:txBody>
      </p:sp>
      <p:sp>
        <p:nvSpPr>
          <p:cNvPr id="362" name="Google Shape;362;p3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It displays or set a search path for executable files at the command line.</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Syntax PATH </a:t>
            </a:r>
            <a:r>
              <a:rPr b="0" i="1" lang="en-US" sz="2000" u="none">
                <a:solidFill>
                  <a:schemeClr val="dk1"/>
                </a:solidFill>
                <a:latin typeface="Times New Roman"/>
                <a:ea typeface="Times New Roman"/>
                <a:cs typeface="Times New Roman"/>
                <a:sym typeface="Times New Roman"/>
              </a:rPr>
              <a:t>pathname</a:t>
            </a:r>
            <a:r>
              <a:rPr b="0" i="0" lang="en-US" sz="2000" u="none">
                <a:solidFill>
                  <a:schemeClr val="dk1"/>
                </a:solidFill>
                <a:latin typeface="Times New Roman"/>
                <a:ea typeface="Times New Roman"/>
                <a:cs typeface="Times New Roman"/>
                <a:sym typeface="Times New Roman"/>
              </a:rPr>
              <a:t> [;</a:t>
            </a:r>
            <a:r>
              <a:rPr b="0" i="1" lang="en-US" sz="2000" u="none">
                <a:solidFill>
                  <a:schemeClr val="dk1"/>
                </a:solidFill>
                <a:latin typeface="Times New Roman"/>
                <a:ea typeface="Times New Roman"/>
                <a:cs typeface="Times New Roman"/>
                <a:sym typeface="Times New Roman"/>
              </a:rPr>
              <a:t>pathname</a:t>
            </a:r>
            <a:r>
              <a:rPr b="0" i="0" lang="en-US" sz="2000" u="none">
                <a:solidFill>
                  <a:schemeClr val="dk1"/>
                </a:solidFill>
                <a:latin typeface="Times New Roman"/>
                <a:ea typeface="Times New Roman"/>
                <a:cs typeface="Times New Roman"/>
                <a:sym typeface="Times New Roman"/>
              </a:rPr>
              <a:t>] [;</a:t>
            </a:r>
            <a:r>
              <a:rPr b="0" i="1" lang="en-US" sz="2000" u="none">
                <a:solidFill>
                  <a:schemeClr val="dk1"/>
                </a:solidFill>
                <a:latin typeface="Times New Roman"/>
                <a:ea typeface="Times New Roman"/>
                <a:cs typeface="Times New Roman"/>
                <a:sym typeface="Times New Roman"/>
              </a:rPr>
              <a:t>pathname</a:t>
            </a:r>
            <a:r>
              <a:rPr b="0" i="0" lang="en-US" sz="2000" u="none">
                <a:solidFill>
                  <a:schemeClr val="dk1"/>
                </a:solidFill>
                <a:latin typeface="Times New Roman"/>
                <a:ea typeface="Times New Roman"/>
                <a:cs typeface="Times New Roman"/>
                <a:sym typeface="Times New Roman"/>
              </a:rPr>
              <a:t>] [;</a:t>
            </a:r>
            <a:r>
              <a:rPr b="0" i="1" lang="en-US" sz="2000" u="none">
                <a:solidFill>
                  <a:schemeClr val="dk1"/>
                </a:solidFill>
                <a:latin typeface="Times New Roman"/>
                <a:ea typeface="Times New Roman"/>
                <a:cs typeface="Times New Roman"/>
                <a:sym typeface="Times New Roman"/>
              </a:rPr>
              <a:t>pathname</a:t>
            </a:r>
            <a:r>
              <a:rPr b="0" i="0" lang="en-US" sz="2000" u="none">
                <a:solidFill>
                  <a:schemeClr val="dk1"/>
                </a:solidFill>
                <a:latin typeface="Times New Roman"/>
                <a:ea typeface="Times New Roman"/>
                <a:cs typeface="Times New Roman"/>
                <a:sym typeface="Times New Roman"/>
              </a:rPr>
              <a:t>]... PATH PATH ; Key pathname : drive letter and/or folder ; : the command 'PATH ;' will clear the path PATH without parameters will display the current path.</a:t>
            </a:r>
            <a:endParaRPr/>
          </a:p>
          <a:p>
            <a:pPr indent="-342900" lvl="0" marL="342900" marR="0" rtl="0" algn="just">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The %PATH% environment variable contains a list of folders.</a:t>
            </a:r>
            <a:endParaRPr/>
          </a:p>
          <a:p>
            <a:pPr indent="-215900" lvl="0" marL="342900" marR="0" rtl="0" algn="just">
              <a:lnSpc>
                <a:spcPct val="100000"/>
              </a:lnSpc>
              <a:spcBef>
                <a:spcPts val="40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342900" lvl="0" marL="342900" marR="0" rtl="0" algn="just">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The PATH variable is </a:t>
            </a:r>
            <a:r>
              <a:rPr b="1" i="0" lang="en-US" sz="2000" u="none">
                <a:solidFill>
                  <a:schemeClr val="dk1"/>
                </a:solidFill>
                <a:latin typeface="Times New Roman"/>
                <a:ea typeface="Times New Roman"/>
                <a:cs typeface="Times New Roman"/>
                <a:sym typeface="Times New Roman"/>
              </a:rPr>
              <a:t>an environment variable containing an ordered list of paths</a:t>
            </a:r>
            <a:r>
              <a:rPr b="0" i="0" lang="en-US" sz="2000" u="none">
                <a:solidFill>
                  <a:schemeClr val="dk1"/>
                </a:solidFill>
                <a:latin typeface="Times New Roman"/>
                <a:ea typeface="Times New Roman"/>
                <a:cs typeface="Times New Roman"/>
                <a:sym typeface="Times New Roman"/>
              </a:rPr>
              <a:t> that Linux will search for executables when running a command.</a:t>
            </a:r>
            <a:endParaRPr/>
          </a:p>
          <a:p>
            <a:pPr indent="-285750" lvl="1" marL="742950" marR="0" rtl="0" algn="just">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For example, if we want to print </a:t>
            </a:r>
            <a:r>
              <a:rPr b="0" i="1" lang="en-US" sz="2000" u="none" cap="none" strike="noStrike">
                <a:solidFill>
                  <a:schemeClr val="dk1"/>
                </a:solidFill>
                <a:latin typeface="Times New Roman"/>
                <a:ea typeface="Times New Roman"/>
                <a:cs typeface="Times New Roman"/>
                <a:sym typeface="Times New Roman"/>
              </a:rPr>
              <a:t>Hello, world!</a:t>
            </a:r>
            <a:r>
              <a:rPr b="0" i="0" lang="en-US" sz="2000" u="none" cap="none" strike="noStrike">
                <a:solidFill>
                  <a:schemeClr val="dk1"/>
                </a:solidFill>
                <a:latin typeface="Times New Roman"/>
                <a:ea typeface="Times New Roman"/>
                <a:cs typeface="Times New Roman"/>
                <a:sym typeface="Times New Roman"/>
              </a:rPr>
              <a:t> in Bash, the command </a:t>
            </a:r>
            <a:r>
              <a:rPr b="0" i="1" lang="en-US" sz="2000" u="sng" cap="none" strike="noStrike">
                <a:solidFill>
                  <a:schemeClr val="dk1"/>
                </a:solidFill>
                <a:latin typeface="Calibri"/>
                <a:ea typeface="Calibri"/>
                <a:cs typeface="Calibri"/>
                <a:sym typeface="Calibri"/>
                <a:hlinkClick r:id="rId4">
                  <a:extLst>
                    <a:ext uri="{A12FA001-AC4F-418D-AE19-62706E023703}">
                      <ahyp:hlinkClr val="tx"/>
                    </a:ext>
                  </a:extLst>
                </a:hlinkClick>
              </a:rPr>
              <a:t>echo</a:t>
            </a:r>
            <a:r>
              <a:rPr b="0" i="0" lang="en-US" sz="2000" u="none" cap="none" strike="noStrike">
                <a:solidFill>
                  <a:schemeClr val="dk1"/>
                </a:solidFill>
                <a:latin typeface="Times New Roman"/>
                <a:ea typeface="Times New Roman"/>
                <a:cs typeface="Times New Roman"/>
                <a:sym typeface="Times New Roman"/>
              </a:rPr>
              <a:t> can be used rather than </a:t>
            </a:r>
            <a:r>
              <a:rPr b="0" i="1" lang="en-US" sz="2000" u="none" cap="none" strike="noStrike">
                <a:solidFill>
                  <a:schemeClr val="dk1"/>
                </a:solidFill>
                <a:latin typeface="Times New Roman"/>
                <a:ea typeface="Times New Roman"/>
                <a:cs typeface="Times New Roman"/>
                <a:sym typeface="Times New Roman"/>
              </a:rPr>
              <a:t>/bin/echo,</a:t>
            </a:r>
            <a:r>
              <a:rPr b="0" i="0" lang="en-US" sz="2000" u="none" cap="none" strike="noStrike">
                <a:solidFill>
                  <a:schemeClr val="dk1"/>
                </a:solidFill>
                <a:latin typeface="Times New Roman"/>
                <a:ea typeface="Times New Roman"/>
                <a:cs typeface="Times New Roman"/>
                <a:sym typeface="Times New Roman"/>
              </a:rPr>
              <a:t> so long as </a:t>
            </a:r>
            <a:r>
              <a:rPr b="0" i="1" lang="en-US" sz="2000" u="none" cap="none" strike="noStrike">
                <a:solidFill>
                  <a:schemeClr val="dk1"/>
                </a:solidFill>
                <a:latin typeface="Times New Roman"/>
                <a:ea typeface="Times New Roman"/>
                <a:cs typeface="Times New Roman"/>
                <a:sym typeface="Times New Roman"/>
              </a:rPr>
              <a:t>/bin</a:t>
            </a:r>
            <a:r>
              <a:rPr b="0" i="0" lang="en-US" sz="2000" u="none" cap="none" strike="noStrike">
                <a:solidFill>
                  <a:schemeClr val="dk1"/>
                </a:solidFill>
                <a:latin typeface="Times New Roman"/>
                <a:ea typeface="Times New Roman"/>
                <a:cs typeface="Times New Roman"/>
                <a:sym typeface="Times New Roman"/>
              </a:rPr>
              <a:t> is in </a:t>
            </a:r>
            <a:r>
              <a:rPr b="0" i="1" lang="en-US" sz="2000" u="none" cap="none" strike="noStrike">
                <a:solidFill>
                  <a:schemeClr val="dk1"/>
                </a:solidFill>
                <a:latin typeface="Times New Roman"/>
                <a:ea typeface="Times New Roman"/>
                <a:cs typeface="Times New Roman"/>
                <a:sym typeface="Times New Roman"/>
              </a:rPr>
              <a:t>PATH</a:t>
            </a:r>
            <a:r>
              <a:rPr b="0" i="0" lang="en-US" sz="2000" u="none" cap="none" strike="noStrike">
                <a:solidFill>
                  <a:schemeClr val="dk1"/>
                </a:solidFill>
                <a:latin typeface="Times New Roman"/>
                <a:ea typeface="Times New Roman"/>
                <a:cs typeface="Times New Roman"/>
                <a:sym typeface="Times New Roman"/>
              </a:rPr>
              <a:t>:</a:t>
            </a:r>
            <a:endParaRPr/>
          </a:p>
          <a:p>
            <a:pPr indent="-215900" lvl="0" marL="342900" marR="0" rtl="0" algn="l">
              <a:spcBef>
                <a:spcPts val="40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3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200"/>
              <a:buFont typeface="Times New Roman"/>
              <a:buNone/>
            </a:pPr>
            <a:r>
              <a:rPr b="1" i="0" lang="en-US" sz="4200" u="none">
                <a:solidFill>
                  <a:schemeClr val="dk1"/>
                </a:solidFill>
                <a:latin typeface="Times New Roman"/>
                <a:ea typeface="Times New Roman"/>
                <a:cs typeface="Times New Roman"/>
                <a:sym typeface="Times New Roman"/>
              </a:rPr>
              <a:t>Adding/Deleting a Path</a:t>
            </a:r>
            <a:endParaRPr/>
          </a:p>
        </p:txBody>
      </p:sp>
      <p:sp>
        <p:nvSpPr>
          <p:cNvPr id="368" name="Google Shape;368;p3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descr="Lovely Professional University - Wikipedia" id="369" name="Google Shape;369;p31"/>
          <p:cNvPicPr preferRelativeResize="0"/>
          <p:nvPr/>
        </p:nvPicPr>
        <p:blipFill rotWithShape="1">
          <a:blip r:embed="rId3">
            <a:alphaModFix/>
          </a:blip>
          <a:srcRect b="0" l="0" r="0" t="0"/>
          <a:stretch/>
        </p:blipFill>
        <p:spPr>
          <a:xfrm>
            <a:off x="8388350" y="74612"/>
            <a:ext cx="704850" cy="701675"/>
          </a:xfrm>
          <a:prstGeom prst="rect">
            <a:avLst/>
          </a:prstGeom>
          <a:noFill/>
          <a:ln>
            <a:noFill/>
          </a:ln>
        </p:spPr>
      </p:pic>
      <p:sp>
        <p:nvSpPr>
          <p:cNvPr id="370" name="Google Shape;370;p31"/>
          <p:cNvSpPr txBox="1"/>
          <p:nvPr/>
        </p:nvSpPr>
        <p:spPr>
          <a:xfrm>
            <a:off x="319087" y="6076950"/>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www.lpu.in                                    Lovely Professional University </a:t>
            </a:r>
            <a:endParaRPr/>
          </a:p>
        </p:txBody>
      </p:sp>
      <p:sp>
        <p:nvSpPr>
          <p:cNvPr id="371" name="Google Shape;371;p3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Using the export command, new path can be added</a:t>
            </a:r>
            <a:r>
              <a:rPr b="0" i="0" lang="en-US" sz="2800" u="none">
                <a:solidFill>
                  <a:schemeClr val="dk1"/>
                </a:solidFill>
                <a:latin typeface="Times New Roman"/>
                <a:ea typeface="Times New Roman"/>
                <a:cs typeface="Times New Roman"/>
                <a:sym typeface="Times New Roman"/>
              </a:rPr>
              <a:t>.</a:t>
            </a:r>
            <a:endParaRPr/>
          </a:p>
          <a:p>
            <a:pPr indent="-165100" lvl="0" marL="342900" marR="0" rtl="0" algn="l">
              <a:spcBef>
                <a:spcPts val="560"/>
              </a:spcBef>
              <a:spcAft>
                <a:spcPts val="0"/>
              </a:spcAft>
              <a:buClr>
                <a:schemeClr val="dk1"/>
              </a:buClr>
              <a:buSzPts val="2800"/>
              <a:buFont typeface="Arial"/>
              <a:buNone/>
            </a:pPr>
            <a:r>
              <a:t/>
            </a:r>
            <a:endParaRPr b="0" i="0" sz="2800" u="none">
              <a:solidFill>
                <a:schemeClr val="dk1"/>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3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1"/>
              </a:solidFill>
              <a:latin typeface="Calibri"/>
              <a:ea typeface="Calibri"/>
              <a:cs typeface="Calibri"/>
              <a:sym typeface="Calibri"/>
            </a:endParaRPr>
          </a:p>
        </p:txBody>
      </p:sp>
      <p:sp>
        <p:nvSpPr>
          <p:cNvPr id="377" name="Google Shape;377;p3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descr="Lovely Professional University - Wikipedia" id="378" name="Google Shape;378;p32"/>
          <p:cNvPicPr preferRelativeResize="0"/>
          <p:nvPr/>
        </p:nvPicPr>
        <p:blipFill rotWithShape="1">
          <a:blip r:embed="rId3">
            <a:alphaModFix/>
          </a:blip>
          <a:srcRect b="0" l="0" r="0" t="0"/>
          <a:stretch/>
        </p:blipFill>
        <p:spPr>
          <a:xfrm>
            <a:off x="8388350" y="74612"/>
            <a:ext cx="704850" cy="701675"/>
          </a:xfrm>
          <a:prstGeom prst="rect">
            <a:avLst/>
          </a:prstGeom>
          <a:noFill/>
          <a:ln>
            <a:noFill/>
          </a:ln>
        </p:spPr>
      </p:pic>
      <p:sp>
        <p:nvSpPr>
          <p:cNvPr id="379" name="Google Shape;379;p32"/>
          <p:cNvSpPr txBox="1"/>
          <p:nvPr/>
        </p:nvSpPr>
        <p:spPr>
          <a:xfrm>
            <a:off x="319087" y="6076950"/>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www.lpu.in                                    Lovely Professional University </a:t>
            </a:r>
            <a:endParaRPr/>
          </a:p>
        </p:txBody>
      </p:sp>
      <p:sp>
        <p:nvSpPr>
          <p:cNvPr id="380" name="Google Shape;380;p3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Activity</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Add to the path in Windows	</a:t>
            </a:r>
            <a:endParaRPr b="0" i="0" sz="2800" u="none">
              <a:solidFill>
                <a:schemeClr val="dk1"/>
              </a:solidFill>
              <a:latin typeface="Times New Roman"/>
              <a:ea typeface="Times New Roman"/>
              <a:cs typeface="Times New Roman"/>
              <a:sym typeface="Times New Roman"/>
            </a:endParaRPr>
          </a:p>
          <a:p>
            <a:pPr indent="-165100" lvl="0" marL="342900" marR="0" rtl="0" algn="l">
              <a:spcBef>
                <a:spcPts val="560"/>
              </a:spcBef>
              <a:spcAft>
                <a:spcPts val="0"/>
              </a:spcAft>
              <a:buClr>
                <a:schemeClr val="dk1"/>
              </a:buClr>
              <a:buSzPts val="2800"/>
              <a:buFont typeface="Arial"/>
              <a:buNone/>
            </a:pPr>
            <a:r>
              <a:t/>
            </a:r>
            <a:endParaRPr b="0" i="0" sz="2800" u="none">
              <a:solidFill>
                <a:schemeClr val="dk1"/>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3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Times New Roman"/>
              <a:buNone/>
            </a:pPr>
            <a:r>
              <a:rPr b="1" i="0" lang="en-US" sz="4000" u="none">
                <a:solidFill>
                  <a:schemeClr val="dk1"/>
                </a:solidFill>
                <a:latin typeface="Times New Roman"/>
                <a:ea typeface="Times New Roman"/>
                <a:cs typeface="Times New Roman"/>
                <a:sym typeface="Times New Roman"/>
              </a:rPr>
              <a:t>Other Shell Commands:</a:t>
            </a:r>
            <a:endParaRPr/>
          </a:p>
        </p:txBody>
      </p:sp>
      <p:sp>
        <p:nvSpPr>
          <p:cNvPr id="386" name="Google Shape;386;p3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descr="Lovely Professional University - Wikipedia" id="387" name="Google Shape;387;p33"/>
          <p:cNvPicPr preferRelativeResize="0"/>
          <p:nvPr/>
        </p:nvPicPr>
        <p:blipFill rotWithShape="1">
          <a:blip r:embed="rId3">
            <a:alphaModFix/>
          </a:blip>
          <a:srcRect b="0" l="0" r="0" t="0"/>
          <a:stretch/>
        </p:blipFill>
        <p:spPr>
          <a:xfrm>
            <a:off x="8388350" y="74612"/>
            <a:ext cx="704850" cy="701675"/>
          </a:xfrm>
          <a:prstGeom prst="rect">
            <a:avLst/>
          </a:prstGeom>
          <a:noFill/>
          <a:ln>
            <a:noFill/>
          </a:ln>
        </p:spPr>
      </p:pic>
      <p:sp>
        <p:nvSpPr>
          <p:cNvPr id="388" name="Google Shape;388;p33"/>
          <p:cNvSpPr txBox="1"/>
          <p:nvPr/>
        </p:nvSpPr>
        <p:spPr>
          <a:xfrm>
            <a:off x="319087" y="6076950"/>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www.lpu.in                                    Lovely Professional University </a:t>
            </a:r>
            <a:endParaRPr/>
          </a:p>
        </p:txBody>
      </p:sp>
      <p:sp>
        <p:nvSpPr>
          <p:cNvPr id="389" name="Google Shape;389;p33"/>
          <p:cNvSpPr txBox="1"/>
          <p:nvPr>
            <p:ph idx="1" type="body"/>
          </p:nvPr>
        </p:nvSpPr>
        <p:spPr>
          <a:xfrm>
            <a:off x="1071562" y="1617662"/>
            <a:ext cx="3186112" cy="28829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ls </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cat</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man</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cd</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touch</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cp</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mv</a:t>
            </a:r>
            <a:endParaRPr/>
          </a:p>
        </p:txBody>
      </p:sp>
      <p:sp>
        <p:nvSpPr>
          <p:cNvPr id="390" name="Google Shape;390;p33"/>
          <p:cNvSpPr txBox="1"/>
          <p:nvPr/>
        </p:nvSpPr>
        <p:spPr>
          <a:xfrm>
            <a:off x="4457700" y="1571625"/>
            <a:ext cx="3186112"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Calibri"/>
              <a:buNone/>
            </a:pPr>
            <a:br>
              <a:rPr b="0" i="0" lang="en-US" sz="2800" u="none">
                <a:solidFill>
                  <a:schemeClr val="dk1"/>
                </a:solidFill>
                <a:latin typeface="Calibri"/>
                <a:ea typeface="Calibri"/>
                <a:cs typeface="Calibri"/>
                <a:sym typeface="Calibri"/>
              </a:rPr>
            </a:br>
            <a:endParaRPr/>
          </a:p>
        </p:txBody>
      </p:sp>
      <p:sp>
        <p:nvSpPr>
          <p:cNvPr id="391" name="Google Shape;391;p33"/>
          <p:cNvSpPr txBox="1"/>
          <p:nvPr/>
        </p:nvSpPr>
        <p:spPr>
          <a:xfrm>
            <a:off x="6457950" y="1617662"/>
            <a:ext cx="2185987" cy="4525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92" name="Google Shape;392;p33"/>
          <p:cNvSpPr txBox="1"/>
          <p:nvPr/>
        </p:nvSpPr>
        <p:spPr>
          <a:xfrm>
            <a:off x="4857750" y="1571625"/>
            <a:ext cx="3186112" cy="30718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rmdir</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mkdir</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rm</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chmod</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pwd</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ps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kill</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1"/>
              </a:solidFill>
              <a:latin typeface="Calibri"/>
              <a:ea typeface="Calibri"/>
              <a:cs typeface="Calibri"/>
              <a:sym typeface="Calibri"/>
            </a:endParaRPr>
          </a:p>
        </p:txBody>
      </p:sp>
      <p:sp>
        <p:nvSpPr>
          <p:cNvPr id="398" name="Google Shape;398;p3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descr="Lovely Professional University - Wikipedia" id="399" name="Google Shape;399;p34"/>
          <p:cNvPicPr preferRelativeResize="0"/>
          <p:nvPr/>
        </p:nvPicPr>
        <p:blipFill rotWithShape="1">
          <a:blip r:embed="rId3">
            <a:alphaModFix/>
          </a:blip>
          <a:srcRect b="0" l="0" r="0" t="0"/>
          <a:stretch/>
        </p:blipFill>
        <p:spPr>
          <a:xfrm>
            <a:off x="8388350" y="74612"/>
            <a:ext cx="704850" cy="701675"/>
          </a:xfrm>
          <a:prstGeom prst="rect">
            <a:avLst/>
          </a:prstGeom>
          <a:noFill/>
          <a:ln>
            <a:noFill/>
          </a:ln>
        </p:spPr>
      </p:pic>
      <p:sp>
        <p:nvSpPr>
          <p:cNvPr id="400" name="Google Shape;400;p34"/>
          <p:cNvSpPr txBox="1"/>
          <p:nvPr/>
        </p:nvSpPr>
        <p:spPr>
          <a:xfrm>
            <a:off x="319087" y="6076950"/>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www.lpu.in                                    Lovely Professional University </a:t>
            </a:r>
            <a:endParaRPr/>
          </a:p>
        </p:txBody>
      </p:sp>
      <p:sp>
        <p:nvSpPr>
          <p:cNvPr id="401" name="Google Shape;401;p34"/>
          <p:cNvSpPr txBox="1"/>
          <p:nvPr>
            <p:ph idx="1" type="body"/>
          </p:nvPr>
        </p:nvSpPr>
        <p:spPr>
          <a:xfrm>
            <a:off x="357187" y="1571625"/>
            <a:ext cx="8229600" cy="15716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Times New Roman"/>
                <a:ea typeface="Times New Roman"/>
                <a:cs typeface="Times New Roman"/>
                <a:sym typeface="Times New Roman"/>
              </a:rPr>
              <a:t>ls command</a:t>
            </a:r>
            <a:endParaRPr b="0" i="0" sz="20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The ls command is used to list files or directories</a:t>
            </a:r>
            <a:r>
              <a:rPr b="0" i="1" lang="en-US" sz="2000" u="none">
                <a:solidFill>
                  <a:schemeClr val="dk1"/>
                </a:solidFill>
                <a:latin typeface="Times New Roman"/>
                <a:ea typeface="Times New Roman"/>
                <a:cs typeface="Times New Roman"/>
                <a:sym typeface="Times New Roman"/>
              </a:rPr>
              <a:t> </a:t>
            </a:r>
            <a:r>
              <a:rPr b="0" i="0" lang="en-US" sz="2000" u="none">
                <a:solidFill>
                  <a:schemeClr val="dk1"/>
                </a:solidFill>
                <a:latin typeface="Times New Roman"/>
                <a:ea typeface="Times New Roman"/>
                <a:cs typeface="Times New Roman"/>
                <a:sym typeface="Times New Roman"/>
              </a:rPr>
              <a:t>in Linux and other Unix-based operating systems.</a:t>
            </a:r>
            <a:endParaRPr/>
          </a:p>
          <a:p>
            <a:pPr indent="-342900" lvl="0" marL="342900" marR="0" rtl="0" algn="l">
              <a:lnSpc>
                <a:spcPct val="100000"/>
              </a:lnSpc>
              <a:spcBef>
                <a:spcPts val="400"/>
              </a:spcBef>
              <a:spcAft>
                <a:spcPts val="0"/>
              </a:spcAft>
              <a:buClr>
                <a:srgbClr val="262626"/>
              </a:buClr>
              <a:buSzPts val="2000"/>
              <a:buFont typeface="Arial"/>
              <a:buChar char="•"/>
            </a:pPr>
            <a:r>
              <a:rPr b="0" i="0" lang="en-US" sz="2000" u="none">
                <a:solidFill>
                  <a:srgbClr val="262626"/>
                </a:solidFill>
                <a:latin typeface="Times New Roman"/>
                <a:ea typeface="Times New Roman"/>
                <a:cs typeface="Times New Roman"/>
                <a:sym typeface="Times New Roman"/>
              </a:rPr>
              <a:t>Use of ls command as below:</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rgbClr val="262626"/>
              </a:solidFill>
              <a:latin typeface="Times New Roman"/>
              <a:ea typeface="Times New Roman"/>
              <a:cs typeface="Times New Roman"/>
              <a:sym typeface="Times New Roman"/>
            </a:endParaRPr>
          </a:p>
          <a:p>
            <a:pPr indent="-215900" lvl="0" marL="342900" marR="0" rtl="0" algn="l">
              <a:spcBef>
                <a:spcPts val="400"/>
              </a:spcBef>
              <a:spcAft>
                <a:spcPts val="0"/>
              </a:spcAft>
              <a:buClr>
                <a:schemeClr val="dk1"/>
              </a:buClr>
              <a:buSzPts val="2000"/>
              <a:buFont typeface="Arial"/>
              <a:buNone/>
            </a:pPr>
            <a:r>
              <a:t/>
            </a:r>
            <a:endParaRPr b="0" i="0" sz="2000" u="none">
              <a:solidFill>
                <a:srgbClr val="262626"/>
              </a:solidFill>
              <a:latin typeface="Times New Roman"/>
              <a:ea typeface="Times New Roman"/>
              <a:cs typeface="Times New Roman"/>
              <a:sym typeface="Times New Roman"/>
            </a:endParaRPr>
          </a:p>
        </p:txBody>
      </p:sp>
      <p:pic>
        <p:nvPicPr>
          <p:cNvPr id="402" name="Google Shape;402;p34"/>
          <p:cNvPicPr preferRelativeResize="0"/>
          <p:nvPr/>
        </p:nvPicPr>
        <p:blipFill rotWithShape="1">
          <a:blip r:embed="rId4">
            <a:alphaModFix/>
          </a:blip>
          <a:srcRect b="0" l="0" r="0" t="0"/>
          <a:stretch/>
        </p:blipFill>
        <p:spPr>
          <a:xfrm>
            <a:off x="857250" y="3233737"/>
            <a:ext cx="7143750" cy="28384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1"/>
              </a:solidFill>
              <a:latin typeface="Calibri"/>
              <a:ea typeface="Calibri"/>
              <a:cs typeface="Calibri"/>
              <a:sym typeface="Calibri"/>
            </a:endParaRPr>
          </a:p>
        </p:txBody>
      </p:sp>
      <p:sp>
        <p:nvSpPr>
          <p:cNvPr id="408" name="Google Shape;408;p3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descr="Lovely Professional University - Wikipedia" id="409" name="Google Shape;409;p35"/>
          <p:cNvPicPr preferRelativeResize="0"/>
          <p:nvPr/>
        </p:nvPicPr>
        <p:blipFill rotWithShape="1">
          <a:blip r:embed="rId3">
            <a:alphaModFix/>
          </a:blip>
          <a:srcRect b="0" l="0" r="0" t="0"/>
          <a:stretch/>
        </p:blipFill>
        <p:spPr>
          <a:xfrm>
            <a:off x="8388350" y="74612"/>
            <a:ext cx="704850" cy="701675"/>
          </a:xfrm>
          <a:prstGeom prst="rect">
            <a:avLst/>
          </a:prstGeom>
          <a:noFill/>
          <a:ln>
            <a:noFill/>
          </a:ln>
        </p:spPr>
      </p:pic>
      <p:sp>
        <p:nvSpPr>
          <p:cNvPr id="410" name="Google Shape;410;p35"/>
          <p:cNvSpPr txBox="1"/>
          <p:nvPr/>
        </p:nvSpPr>
        <p:spPr>
          <a:xfrm>
            <a:off x="319087" y="6076950"/>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www.lpu.in                                    Lovely Professional University </a:t>
            </a:r>
            <a:endParaRPr/>
          </a:p>
        </p:txBody>
      </p:sp>
      <p:sp>
        <p:nvSpPr>
          <p:cNvPr id="411" name="Google Shape;411;p35"/>
          <p:cNvSpPr txBox="1"/>
          <p:nvPr>
            <p:ph idx="1" type="body"/>
          </p:nvPr>
        </p:nvSpPr>
        <p:spPr>
          <a:xfrm>
            <a:off x="357187" y="1571625"/>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Times New Roman"/>
                <a:ea typeface="Times New Roman"/>
                <a:cs typeface="Times New Roman"/>
                <a:sym typeface="Times New Roman"/>
              </a:rPr>
              <a:t>cat command</a:t>
            </a:r>
            <a:endParaRPr b="0" i="0" sz="20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Outputs the contents of a text file. </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You can use it to read brief files or to concatenate files together.</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To append file1 onto the end of file2, enter:</a:t>
            </a:r>
            <a:endParaRPr/>
          </a:p>
          <a:p>
            <a:pPr indent="-285750" lvl="1" marL="74295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Times New Roman"/>
                <a:ea typeface="Times New Roman"/>
                <a:cs typeface="Times New Roman"/>
                <a:sym typeface="Times New Roman"/>
              </a:rPr>
              <a:t>cat file1 &gt;&gt; file2 </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To view the contents of a file named myfile, enter:</a:t>
            </a:r>
            <a:endParaRPr/>
          </a:p>
          <a:p>
            <a:pPr indent="-285750" lvl="1" marL="74295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Times New Roman"/>
                <a:ea typeface="Times New Roman"/>
                <a:cs typeface="Times New Roman"/>
                <a:sym typeface="Times New Roman"/>
              </a:rPr>
              <a:t>cat myfile</a:t>
            </a:r>
            <a:endParaRPr/>
          </a:p>
          <a:p>
            <a:pPr indent="-241300" lvl="0" marL="342900" marR="0" rtl="0" algn="l">
              <a:spcBef>
                <a:spcPts val="320"/>
              </a:spcBef>
              <a:spcAft>
                <a:spcPts val="0"/>
              </a:spcAft>
              <a:buClr>
                <a:schemeClr val="dk1"/>
              </a:buClr>
              <a:buSzPts val="1600"/>
              <a:buFont typeface="Arial"/>
              <a:buNone/>
            </a:pPr>
            <a:r>
              <a:t/>
            </a:r>
            <a:endParaRPr b="0" i="0" sz="16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1"/>
              </a:solidFill>
              <a:latin typeface="Calibri"/>
              <a:ea typeface="Calibri"/>
              <a:cs typeface="Calibri"/>
              <a:sym typeface="Calibri"/>
            </a:endParaRPr>
          </a:p>
        </p:txBody>
      </p:sp>
      <p:sp>
        <p:nvSpPr>
          <p:cNvPr id="417" name="Google Shape;417;p3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descr="Lovely Professional University - Wikipedia" id="418" name="Google Shape;418;p36"/>
          <p:cNvPicPr preferRelativeResize="0"/>
          <p:nvPr/>
        </p:nvPicPr>
        <p:blipFill rotWithShape="1">
          <a:blip r:embed="rId3">
            <a:alphaModFix/>
          </a:blip>
          <a:srcRect b="0" l="0" r="0" t="0"/>
          <a:stretch/>
        </p:blipFill>
        <p:spPr>
          <a:xfrm>
            <a:off x="8388350" y="74612"/>
            <a:ext cx="704850" cy="701675"/>
          </a:xfrm>
          <a:prstGeom prst="rect">
            <a:avLst/>
          </a:prstGeom>
          <a:noFill/>
          <a:ln>
            <a:noFill/>
          </a:ln>
        </p:spPr>
      </p:pic>
      <p:sp>
        <p:nvSpPr>
          <p:cNvPr id="419" name="Google Shape;419;p36"/>
          <p:cNvSpPr txBox="1"/>
          <p:nvPr/>
        </p:nvSpPr>
        <p:spPr>
          <a:xfrm>
            <a:off x="319087" y="6076950"/>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www.lpu.in                                    Lovely Professional University </a:t>
            </a:r>
            <a:endParaRPr/>
          </a:p>
        </p:txBody>
      </p:sp>
      <p:sp>
        <p:nvSpPr>
          <p:cNvPr id="420" name="Google Shape;420;p36"/>
          <p:cNvSpPr txBox="1"/>
          <p:nvPr>
            <p:ph idx="1" type="body"/>
          </p:nvPr>
        </p:nvSpPr>
        <p:spPr>
          <a:xfrm>
            <a:off x="428625" y="1428750"/>
            <a:ext cx="8229600" cy="4500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Times New Roman"/>
                <a:ea typeface="Times New Roman"/>
                <a:cs typeface="Times New Roman"/>
                <a:sym typeface="Times New Roman"/>
              </a:rPr>
              <a:t>man command</a:t>
            </a:r>
            <a:endParaRPr b="0" i="0" sz="2000" u="none">
              <a:solidFill>
                <a:schemeClr val="dk1"/>
              </a:solidFill>
              <a:latin typeface="Times New Roman"/>
              <a:ea typeface="Times New Roman"/>
              <a:cs typeface="Times New Roman"/>
              <a:sym typeface="Times New Roman"/>
            </a:endParaRPr>
          </a:p>
          <a:p>
            <a:pPr indent="-342900" lvl="0" marL="342900" marR="0" rtl="0" algn="just">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The man command is </a:t>
            </a:r>
            <a:r>
              <a:rPr b="1" i="0" lang="en-US" sz="2000" u="none">
                <a:solidFill>
                  <a:schemeClr val="dk1"/>
                </a:solidFill>
                <a:latin typeface="Times New Roman"/>
                <a:ea typeface="Times New Roman"/>
                <a:cs typeface="Times New Roman"/>
                <a:sym typeface="Times New Roman"/>
              </a:rPr>
              <a:t>a built-in manual for using Linux commands</a:t>
            </a:r>
            <a:r>
              <a:rPr b="0" i="0" lang="en-US" sz="2000" u="none">
                <a:solidFill>
                  <a:schemeClr val="dk1"/>
                </a:solidFill>
                <a:latin typeface="Times New Roman"/>
                <a:ea typeface="Times New Roman"/>
                <a:cs typeface="Times New Roman"/>
                <a:sym typeface="Times New Roman"/>
              </a:rPr>
              <a:t>.</a:t>
            </a:r>
            <a:endParaRPr/>
          </a:p>
          <a:p>
            <a:pPr indent="-342900" lvl="0" marL="342900" marR="0" rtl="0" algn="just">
              <a:lnSpc>
                <a:spcPct val="100000"/>
              </a:lnSpc>
              <a:spcBef>
                <a:spcPts val="400"/>
              </a:spcBef>
              <a:spcAft>
                <a:spcPts val="0"/>
              </a:spcAft>
              <a:buClr>
                <a:srgbClr val="262626"/>
              </a:buClr>
              <a:buSzPts val="2000"/>
              <a:buFont typeface="Arial"/>
              <a:buChar char="•"/>
            </a:pPr>
            <a:r>
              <a:rPr b="0" i="0" lang="en-US" sz="2000" u="none">
                <a:solidFill>
                  <a:srgbClr val="262626"/>
                </a:solidFill>
                <a:latin typeface="Times New Roman"/>
                <a:ea typeface="Times New Roman"/>
                <a:cs typeface="Times New Roman"/>
                <a:sym typeface="Times New Roman"/>
              </a:rPr>
              <a:t>Displays the user manual </a:t>
            </a:r>
            <a:r>
              <a:rPr b="0" i="0" lang="en-US" sz="2000" u="none">
                <a:solidFill>
                  <a:schemeClr val="dk1"/>
                </a:solidFill>
                <a:latin typeface="Times New Roman"/>
                <a:ea typeface="Times New Roman"/>
                <a:cs typeface="Times New Roman"/>
                <a:sym typeface="Times New Roman"/>
              </a:rPr>
              <a:t>of any command that we can run on the terminal. It provides a detailed view of the command which includes NAME, SYNOPSIS, DESCRIPTION, OPTIONS, EXIT STATUS, RETURN VALUES, ERRORS, FILES, VERSIONS, EXAMPLES, AUTHORS.</a:t>
            </a:r>
            <a:endParaRPr/>
          </a:p>
          <a:p>
            <a:pPr indent="-342900" lvl="0" marL="342900" marR="0" rtl="0" algn="just">
              <a:lnSpc>
                <a:spcPct val="100000"/>
              </a:lnSpc>
              <a:spcBef>
                <a:spcPts val="400"/>
              </a:spcBef>
              <a:spcAft>
                <a:spcPts val="0"/>
              </a:spcAft>
              <a:buClr>
                <a:srgbClr val="262626"/>
              </a:buClr>
              <a:buSzPts val="2000"/>
              <a:buFont typeface="Arial"/>
              <a:buChar char="•"/>
            </a:pPr>
            <a:r>
              <a:rPr b="0" i="0" lang="en-US" sz="2000" u="none">
                <a:solidFill>
                  <a:srgbClr val="262626"/>
                </a:solidFill>
                <a:latin typeface="Times New Roman"/>
                <a:ea typeface="Times New Roman"/>
                <a:cs typeface="Times New Roman"/>
                <a:sym typeface="Times New Roman"/>
              </a:rPr>
              <a:t>Basic Symbol</a:t>
            </a:r>
            <a:endParaRPr/>
          </a:p>
          <a:p>
            <a:pPr indent="-215900" lvl="0" marL="342900" marR="0" rtl="0" algn="just">
              <a:lnSpc>
                <a:spcPct val="100000"/>
              </a:lnSpc>
              <a:spcBef>
                <a:spcPts val="400"/>
              </a:spcBef>
              <a:spcAft>
                <a:spcPts val="0"/>
              </a:spcAft>
              <a:buClr>
                <a:schemeClr val="dk1"/>
              </a:buClr>
              <a:buSzPts val="2000"/>
              <a:buFont typeface="Arial"/>
              <a:buNone/>
            </a:pPr>
            <a:r>
              <a:t/>
            </a:r>
            <a:endParaRPr b="0" i="0" sz="2000" u="none">
              <a:solidFill>
                <a:srgbClr val="262626"/>
              </a:solidFill>
              <a:latin typeface="Times New Roman"/>
              <a:ea typeface="Times New Roman"/>
              <a:cs typeface="Times New Roman"/>
              <a:sym typeface="Times New Roman"/>
            </a:endParaRPr>
          </a:p>
          <a:p>
            <a:pPr indent="-215900" lvl="0" marL="342900" marR="0" rtl="0" algn="just">
              <a:lnSpc>
                <a:spcPct val="100000"/>
              </a:lnSpc>
              <a:spcBef>
                <a:spcPts val="400"/>
              </a:spcBef>
              <a:spcAft>
                <a:spcPts val="0"/>
              </a:spcAft>
              <a:buClr>
                <a:schemeClr val="dk1"/>
              </a:buClr>
              <a:buSzPts val="2000"/>
              <a:buFont typeface="Arial"/>
              <a:buNone/>
            </a:pPr>
            <a:r>
              <a:t/>
            </a:r>
            <a:endParaRPr b="0" i="0" sz="2000" u="none">
              <a:solidFill>
                <a:srgbClr val="262626"/>
              </a:solidFill>
              <a:latin typeface="Times New Roman"/>
              <a:ea typeface="Times New Roman"/>
              <a:cs typeface="Times New Roman"/>
              <a:sym typeface="Times New Roman"/>
            </a:endParaRPr>
          </a:p>
          <a:p>
            <a:pPr indent="-215900" lvl="0" marL="342900" marR="0" rtl="0" algn="just">
              <a:lnSpc>
                <a:spcPct val="100000"/>
              </a:lnSpc>
              <a:spcBef>
                <a:spcPts val="400"/>
              </a:spcBef>
              <a:spcAft>
                <a:spcPts val="0"/>
              </a:spcAft>
              <a:buClr>
                <a:schemeClr val="dk1"/>
              </a:buClr>
              <a:buSzPts val="2000"/>
              <a:buFont typeface="Arial"/>
              <a:buNone/>
            </a:pPr>
            <a:r>
              <a:t/>
            </a:r>
            <a:endParaRPr b="0" i="0" sz="2000" u="none">
              <a:solidFill>
                <a:srgbClr val="262626"/>
              </a:solidFill>
              <a:latin typeface="Times New Roman"/>
              <a:ea typeface="Times New Roman"/>
              <a:cs typeface="Times New Roman"/>
              <a:sym typeface="Times New Roman"/>
            </a:endParaRPr>
          </a:p>
          <a:p>
            <a:pPr indent="-342900" lvl="0" marL="342900" marR="0" rtl="0" algn="just">
              <a:lnSpc>
                <a:spcPct val="100000"/>
              </a:lnSpc>
              <a:spcBef>
                <a:spcPts val="400"/>
              </a:spcBef>
              <a:spcAft>
                <a:spcPts val="0"/>
              </a:spcAft>
              <a:buClr>
                <a:schemeClr val="dk1"/>
              </a:buClr>
              <a:buSzPts val="2000"/>
              <a:buFont typeface="Arial"/>
              <a:buChar char="•"/>
            </a:pPr>
            <a:r>
              <a:rPr b="1" i="0" lang="en-US" sz="2000" u="none">
                <a:solidFill>
                  <a:schemeClr val="dk1"/>
                </a:solidFill>
                <a:latin typeface="Times New Roman"/>
                <a:ea typeface="Times New Roman"/>
                <a:cs typeface="Times New Roman"/>
                <a:sym typeface="Times New Roman"/>
              </a:rPr>
              <a:t>option</a:t>
            </a:r>
            <a:r>
              <a:rPr b="0" i="0" lang="en-US" sz="2000" u="none">
                <a:solidFill>
                  <a:schemeClr val="dk1"/>
                </a:solidFill>
                <a:latin typeface="Times New Roman"/>
                <a:ea typeface="Times New Roman"/>
                <a:cs typeface="Times New Roman"/>
                <a:sym typeface="Times New Roman"/>
              </a:rPr>
              <a:t> – the search result output.</a:t>
            </a:r>
            <a:endParaRPr/>
          </a:p>
          <a:p>
            <a:pPr indent="-342900" lvl="0" marL="342900" marR="0" rtl="0" algn="just">
              <a:lnSpc>
                <a:spcPct val="100000"/>
              </a:lnSpc>
              <a:spcBef>
                <a:spcPts val="400"/>
              </a:spcBef>
              <a:spcAft>
                <a:spcPts val="0"/>
              </a:spcAft>
              <a:buClr>
                <a:schemeClr val="dk1"/>
              </a:buClr>
              <a:buSzPts val="2000"/>
              <a:buFont typeface="Arial"/>
              <a:buChar char="•"/>
            </a:pPr>
            <a:r>
              <a:rPr b="1" i="0" lang="en-US" sz="2000" u="none">
                <a:solidFill>
                  <a:schemeClr val="dk1"/>
                </a:solidFill>
                <a:latin typeface="Times New Roman"/>
                <a:ea typeface="Times New Roman"/>
                <a:cs typeface="Times New Roman"/>
                <a:sym typeface="Times New Roman"/>
              </a:rPr>
              <a:t>section number </a:t>
            </a:r>
            <a:r>
              <a:rPr b="0" i="0" lang="en-US" sz="2000" u="none">
                <a:solidFill>
                  <a:schemeClr val="dk1"/>
                </a:solidFill>
                <a:latin typeface="Times New Roman"/>
                <a:ea typeface="Times New Roman"/>
                <a:cs typeface="Times New Roman"/>
                <a:sym typeface="Times New Roman"/>
              </a:rPr>
              <a:t>– the section in which to look for the man page.</a:t>
            </a:r>
            <a:endParaRPr/>
          </a:p>
          <a:p>
            <a:pPr indent="-342900" lvl="0" marL="342900" marR="0" rtl="0" algn="just">
              <a:lnSpc>
                <a:spcPct val="100000"/>
              </a:lnSpc>
              <a:spcBef>
                <a:spcPts val="400"/>
              </a:spcBef>
              <a:spcAft>
                <a:spcPts val="0"/>
              </a:spcAft>
              <a:buClr>
                <a:schemeClr val="dk1"/>
              </a:buClr>
              <a:buSzPts val="2000"/>
              <a:buFont typeface="Arial"/>
              <a:buChar char="•"/>
            </a:pPr>
            <a:r>
              <a:rPr b="1" i="0" lang="en-US" sz="2000" u="none">
                <a:solidFill>
                  <a:schemeClr val="dk1"/>
                </a:solidFill>
                <a:latin typeface="Times New Roman"/>
                <a:ea typeface="Times New Roman"/>
                <a:cs typeface="Times New Roman"/>
                <a:sym typeface="Times New Roman"/>
              </a:rPr>
              <a:t>command name </a:t>
            </a:r>
            <a:r>
              <a:rPr b="0" i="0" lang="en-US" sz="2000" u="none">
                <a:solidFill>
                  <a:schemeClr val="dk1"/>
                </a:solidFill>
                <a:latin typeface="Times New Roman"/>
                <a:ea typeface="Times New Roman"/>
                <a:cs typeface="Times New Roman"/>
                <a:sym typeface="Times New Roman"/>
              </a:rPr>
              <a:t>– the name of the command which man page you want to see.</a:t>
            </a:r>
            <a:endParaRPr b="0" i="0" sz="2000" u="none">
              <a:solidFill>
                <a:srgbClr val="262626"/>
              </a:solidFill>
              <a:latin typeface="Times New Roman"/>
              <a:ea typeface="Times New Roman"/>
              <a:cs typeface="Times New Roman"/>
              <a:sym typeface="Times New Roman"/>
            </a:endParaRPr>
          </a:p>
          <a:p>
            <a:pPr indent="-158750" lvl="1" marL="742950" marR="0" rtl="0" algn="just">
              <a:lnSpc>
                <a:spcPct val="100000"/>
              </a:lnSpc>
              <a:spcBef>
                <a:spcPts val="400"/>
              </a:spcBef>
              <a:spcAft>
                <a:spcPts val="0"/>
              </a:spcAft>
              <a:buClr>
                <a:schemeClr val="dk1"/>
              </a:buClr>
              <a:buSzPts val="2000"/>
              <a:buFont typeface="Arial"/>
              <a:buNone/>
            </a:pPr>
            <a:r>
              <a:t/>
            </a:r>
            <a:endParaRPr b="0" i="0" sz="2000" u="none" cap="none" strike="noStrike">
              <a:solidFill>
                <a:srgbClr val="262626"/>
              </a:solidFill>
              <a:latin typeface="Times New Roman"/>
              <a:ea typeface="Times New Roman"/>
              <a:cs typeface="Times New Roman"/>
              <a:sym typeface="Times New Roman"/>
            </a:endParaRPr>
          </a:p>
          <a:p>
            <a:pPr indent="-215900" lvl="0" marL="342900" marR="0" rtl="0" algn="just">
              <a:lnSpc>
                <a:spcPct val="100000"/>
              </a:lnSpc>
              <a:spcBef>
                <a:spcPts val="400"/>
              </a:spcBef>
              <a:spcAft>
                <a:spcPts val="0"/>
              </a:spcAft>
              <a:buClr>
                <a:schemeClr val="dk1"/>
              </a:buClr>
              <a:buSzPts val="2000"/>
              <a:buFont typeface="Arial"/>
              <a:buNone/>
            </a:pPr>
            <a:r>
              <a:t/>
            </a:r>
            <a:endParaRPr b="0" i="0" sz="2000" u="none">
              <a:solidFill>
                <a:srgbClr val="262626"/>
              </a:solidFill>
              <a:latin typeface="Times New Roman"/>
              <a:ea typeface="Times New Roman"/>
              <a:cs typeface="Times New Roman"/>
              <a:sym typeface="Times New Roman"/>
            </a:endParaRPr>
          </a:p>
          <a:p>
            <a:pPr indent="-215900" lvl="0" marL="342900" marR="0" rtl="0" algn="l">
              <a:spcBef>
                <a:spcPts val="400"/>
              </a:spcBef>
              <a:spcAft>
                <a:spcPts val="0"/>
              </a:spcAft>
              <a:buClr>
                <a:schemeClr val="dk1"/>
              </a:buClr>
              <a:buSzPts val="2000"/>
              <a:buFont typeface="Arial"/>
              <a:buNone/>
            </a:pPr>
            <a:r>
              <a:t/>
            </a:r>
            <a:endParaRPr b="0" i="0" sz="2000" u="none">
              <a:solidFill>
                <a:srgbClr val="262626"/>
              </a:solidFill>
              <a:latin typeface="Times New Roman"/>
              <a:ea typeface="Times New Roman"/>
              <a:cs typeface="Times New Roman"/>
              <a:sym typeface="Times New Roman"/>
            </a:endParaRPr>
          </a:p>
        </p:txBody>
      </p:sp>
      <p:pic>
        <p:nvPicPr>
          <p:cNvPr id="421" name="Google Shape;421;p36"/>
          <p:cNvPicPr preferRelativeResize="0"/>
          <p:nvPr/>
        </p:nvPicPr>
        <p:blipFill rotWithShape="1">
          <a:blip r:embed="rId4">
            <a:alphaModFix/>
          </a:blip>
          <a:srcRect b="0" l="0" r="0" t="0"/>
          <a:stretch/>
        </p:blipFill>
        <p:spPr>
          <a:xfrm>
            <a:off x="1500187" y="3786187"/>
            <a:ext cx="5727700" cy="10033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3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1"/>
              </a:solidFill>
              <a:latin typeface="Calibri"/>
              <a:ea typeface="Calibri"/>
              <a:cs typeface="Calibri"/>
              <a:sym typeface="Calibri"/>
            </a:endParaRPr>
          </a:p>
        </p:txBody>
      </p:sp>
      <p:sp>
        <p:nvSpPr>
          <p:cNvPr id="427" name="Google Shape;427;p3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descr="Lovely Professional University - Wikipedia" id="428" name="Google Shape;428;p37"/>
          <p:cNvPicPr preferRelativeResize="0"/>
          <p:nvPr/>
        </p:nvPicPr>
        <p:blipFill rotWithShape="1">
          <a:blip r:embed="rId3">
            <a:alphaModFix/>
          </a:blip>
          <a:srcRect b="0" l="0" r="0" t="0"/>
          <a:stretch/>
        </p:blipFill>
        <p:spPr>
          <a:xfrm>
            <a:off x="8388350" y="74612"/>
            <a:ext cx="704850" cy="701675"/>
          </a:xfrm>
          <a:prstGeom prst="rect">
            <a:avLst/>
          </a:prstGeom>
          <a:noFill/>
          <a:ln>
            <a:noFill/>
          </a:ln>
        </p:spPr>
      </p:pic>
      <p:sp>
        <p:nvSpPr>
          <p:cNvPr id="429" name="Google Shape;429;p37"/>
          <p:cNvSpPr txBox="1"/>
          <p:nvPr/>
        </p:nvSpPr>
        <p:spPr>
          <a:xfrm>
            <a:off x="319087" y="6076950"/>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www.lpu.in                                    Lovely Professional University </a:t>
            </a:r>
            <a:endParaRPr/>
          </a:p>
        </p:txBody>
      </p:sp>
      <p:sp>
        <p:nvSpPr>
          <p:cNvPr id="430" name="Google Shape;430;p37"/>
          <p:cNvSpPr txBox="1"/>
          <p:nvPr>
            <p:ph idx="1" type="body"/>
          </p:nvPr>
        </p:nvSpPr>
        <p:spPr>
          <a:xfrm>
            <a:off x="357187" y="1571625"/>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Times New Roman"/>
                <a:ea typeface="Times New Roman"/>
                <a:cs typeface="Times New Roman"/>
                <a:sym typeface="Times New Roman"/>
              </a:rPr>
              <a:t>cd command</a:t>
            </a:r>
            <a:endParaRPr b="0" i="0" sz="20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It  changes your current directory location. </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By default, your Unix login session begins in your home directory.</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To switch to a subdirectory (of the current directory) named myfiles, enter:</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cd myfiles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To switch to a directory named /home/dvader/empire_docs, enter:</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cd /home/dvader/empire_docs </a:t>
            </a:r>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3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descr="Lovely Professional University - Wikipedia" id="436" name="Google Shape;436;p38"/>
          <p:cNvPicPr preferRelativeResize="0"/>
          <p:nvPr/>
        </p:nvPicPr>
        <p:blipFill rotWithShape="1">
          <a:blip r:embed="rId3">
            <a:alphaModFix/>
          </a:blip>
          <a:srcRect b="0" l="0" r="0" t="0"/>
          <a:stretch/>
        </p:blipFill>
        <p:spPr>
          <a:xfrm>
            <a:off x="8388350" y="74612"/>
            <a:ext cx="704850" cy="701675"/>
          </a:xfrm>
          <a:prstGeom prst="rect">
            <a:avLst/>
          </a:prstGeom>
          <a:noFill/>
          <a:ln>
            <a:noFill/>
          </a:ln>
        </p:spPr>
      </p:pic>
      <p:sp>
        <p:nvSpPr>
          <p:cNvPr id="437" name="Google Shape;437;p38"/>
          <p:cNvSpPr txBox="1"/>
          <p:nvPr/>
        </p:nvSpPr>
        <p:spPr>
          <a:xfrm>
            <a:off x="319087" y="6076950"/>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www.lpu.in                                    Lovely Professional University </a:t>
            </a:r>
            <a:endParaRPr/>
          </a:p>
        </p:txBody>
      </p:sp>
      <p:sp>
        <p:nvSpPr>
          <p:cNvPr id="438" name="Google Shape;438;p38"/>
          <p:cNvSpPr txBox="1"/>
          <p:nvPr>
            <p:ph idx="1" type="body"/>
          </p:nvPr>
        </p:nvSpPr>
        <p:spPr>
          <a:xfrm>
            <a:off x="500062" y="1428750"/>
            <a:ext cx="3000375" cy="40005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262626"/>
              </a:buClr>
              <a:buSzPts val="2000"/>
              <a:buFont typeface="Arial"/>
              <a:buNone/>
            </a:pPr>
            <a:r>
              <a:rPr b="1" i="0" lang="en-US" sz="2000" u="none">
                <a:solidFill>
                  <a:srgbClr val="262626"/>
                </a:solidFill>
                <a:latin typeface="Times New Roman"/>
                <a:ea typeface="Times New Roman"/>
                <a:cs typeface="Times New Roman"/>
                <a:sym typeface="Times New Roman"/>
              </a:rPr>
              <a:t>Touch</a:t>
            </a:r>
            <a:endParaRPr/>
          </a:p>
          <a:p>
            <a:pPr indent="-342900" lvl="0" marL="342900" marR="0" rtl="0" algn="just">
              <a:lnSpc>
                <a:spcPct val="100000"/>
              </a:lnSpc>
              <a:spcBef>
                <a:spcPts val="400"/>
              </a:spcBef>
              <a:spcAft>
                <a:spcPts val="0"/>
              </a:spcAft>
              <a:buClr>
                <a:srgbClr val="262626"/>
              </a:buClr>
              <a:buSzPts val="2000"/>
              <a:buFont typeface="Arial"/>
              <a:buNone/>
            </a:pPr>
            <a:r>
              <a:rPr b="1" i="0" lang="en-US" sz="2000" u="none">
                <a:solidFill>
                  <a:srgbClr val="262626"/>
                </a:solidFill>
                <a:latin typeface="Times New Roman"/>
                <a:ea typeface="Times New Roman"/>
                <a:cs typeface="Times New Roman"/>
                <a:sym typeface="Times New Roman"/>
              </a:rPr>
              <a:t>	</a:t>
            </a:r>
            <a:r>
              <a:rPr b="0" i="0" lang="en-US" sz="2000" u="none">
                <a:solidFill>
                  <a:schemeClr val="dk1"/>
                </a:solidFill>
                <a:latin typeface="Times New Roman"/>
                <a:ea typeface="Times New Roman"/>
                <a:cs typeface="Times New Roman"/>
                <a:sym typeface="Times New Roman"/>
              </a:rPr>
              <a:t>The </a:t>
            </a:r>
            <a:r>
              <a:rPr b="1" i="0" lang="en-US" sz="2000" u="none">
                <a:solidFill>
                  <a:schemeClr val="dk1"/>
                </a:solidFill>
                <a:latin typeface="Times New Roman"/>
                <a:ea typeface="Times New Roman"/>
                <a:cs typeface="Times New Roman"/>
                <a:sym typeface="Times New Roman"/>
              </a:rPr>
              <a:t>touch</a:t>
            </a:r>
            <a:r>
              <a:rPr b="0" i="0" lang="en-US" sz="2000" u="none">
                <a:solidFill>
                  <a:schemeClr val="dk1"/>
                </a:solidFill>
                <a:latin typeface="Times New Roman"/>
                <a:ea typeface="Times New Roman"/>
                <a:cs typeface="Times New Roman"/>
                <a:sym typeface="Times New Roman"/>
              </a:rPr>
              <a:t> command's primary function is to modify a timestamp.</a:t>
            </a:r>
            <a:endParaRPr/>
          </a:p>
          <a:p>
            <a:pPr indent="-342900" lvl="0" marL="342900" marR="0" rtl="0" algn="just">
              <a:lnSpc>
                <a:spcPct val="100000"/>
              </a:lnSpc>
              <a:spcBef>
                <a:spcPts val="400"/>
              </a:spcBef>
              <a:spcAft>
                <a:spcPts val="0"/>
              </a:spcAft>
              <a:buClr>
                <a:schemeClr val="dk1"/>
              </a:buClr>
              <a:buSzPts val="2000"/>
              <a:buFont typeface="Arial"/>
              <a:buNone/>
            </a:pPr>
            <a:r>
              <a:t/>
            </a:r>
            <a:endParaRPr b="1" i="0" sz="2000" u="none">
              <a:solidFill>
                <a:srgbClr val="262626"/>
              </a:solidFill>
              <a:latin typeface="Times New Roman"/>
              <a:ea typeface="Times New Roman"/>
              <a:cs typeface="Times New Roman"/>
              <a:sym typeface="Times New Roman"/>
            </a:endParaRPr>
          </a:p>
          <a:p>
            <a:pPr indent="-342900" lvl="0" marL="342900" marR="0" rtl="0" algn="just">
              <a:lnSpc>
                <a:spcPct val="100000"/>
              </a:lnSpc>
              <a:spcBef>
                <a:spcPts val="400"/>
              </a:spcBef>
              <a:spcAft>
                <a:spcPts val="0"/>
              </a:spcAft>
              <a:buClr>
                <a:schemeClr val="dk1"/>
              </a:buClr>
              <a:buSzPts val="2000"/>
              <a:buFont typeface="Arial"/>
              <a:buNone/>
            </a:pPr>
            <a:r>
              <a:t/>
            </a:r>
            <a:endParaRPr b="1" i="0" sz="2000" u="none">
              <a:solidFill>
                <a:srgbClr val="262626"/>
              </a:solidFill>
              <a:latin typeface="Times New Roman"/>
              <a:ea typeface="Times New Roman"/>
              <a:cs typeface="Times New Roman"/>
              <a:sym typeface="Times New Roman"/>
            </a:endParaRPr>
          </a:p>
          <a:p>
            <a:pPr indent="-342900" lvl="0" marL="342900" marR="0" rtl="0" algn="just">
              <a:lnSpc>
                <a:spcPct val="100000"/>
              </a:lnSpc>
              <a:spcBef>
                <a:spcPts val="400"/>
              </a:spcBef>
              <a:spcAft>
                <a:spcPts val="0"/>
              </a:spcAft>
              <a:buClr>
                <a:schemeClr val="dk1"/>
              </a:buClr>
              <a:buSzPts val="2000"/>
              <a:buFont typeface="Arial"/>
              <a:buNone/>
            </a:pPr>
            <a:r>
              <a:t/>
            </a:r>
            <a:endParaRPr b="1" i="0" sz="2000" u="none">
              <a:solidFill>
                <a:srgbClr val="262626"/>
              </a:solidFill>
              <a:latin typeface="Times New Roman"/>
              <a:ea typeface="Times New Roman"/>
              <a:cs typeface="Times New Roman"/>
              <a:sym typeface="Times New Roman"/>
            </a:endParaRPr>
          </a:p>
          <a:p>
            <a:pPr indent="-342900" lvl="0" marL="342900" marR="0" rtl="0" algn="just">
              <a:lnSpc>
                <a:spcPct val="100000"/>
              </a:lnSpc>
              <a:spcBef>
                <a:spcPts val="400"/>
              </a:spcBef>
              <a:spcAft>
                <a:spcPts val="0"/>
              </a:spcAft>
              <a:buClr>
                <a:schemeClr val="dk1"/>
              </a:buClr>
              <a:buSzPts val="2000"/>
              <a:buFont typeface="Arial"/>
              <a:buNone/>
            </a:pPr>
            <a:r>
              <a:t/>
            </a:r>
            <a:endParaRPr b="1" i="0" sz="2000" u="none">
              <a:solidFill>
                <a:srgbClr val="262626"/>
              </a:solidFill>
              <a:latin typeface="Times New Roman"/>
              <a:ea typeface="Times New Roman"/>
              <a:cs typeface="Times New Roman"/>
              <a:sym typeface="Times New Roman"/>
            </a:endParaRPr>
          </a:p>
          <a:p>
            <a:pPr indent="-342900" lvl="0" marL="342900" marR="0" rtl="0" algn="just">
              <a:lnSpc>
                <a:spcPct val="100000"/>
              </a:lnSpc>
              <a:spcBef>
                <a:spcPts val="400"/>
              </a:spcBef>
              <a:spcAft>
                <a:spcPts val="0"/>
              </a:spcAft>
              <a:buClr>
                <a:schemeClr val="dk1"/>
              </a:buClr>
              <a:buSzPts val="2000"/>
              <a:buFont typeface="Arial"/>
              <a:buNone/>
            </a:pPr>
            <a:r>
              <a:t/>
            </a:r>
            <a:endParaRPr b="1" i="0" sz="2000" u="none">
              <a:solidFill>
                <a:srgbClr val="262626"/>
              </a:solidFill>
              <a:latin typeface="Times New Roman"/>
              <a:ea typeface="Times New Roman"/>
              <a:cs typeface="Times New Roman"/>
              <a:sym typeface="Times New Roman"/>
            </a:endParaRPr>
          </a:p>
          <a:p>
            <a:pPr indent="-342900" lvl="0" marL="342900" marR="0" rtl="0" algn="just">
              <a:lnSpc>
                <a:spcPct val="100000"/>
              </a:lnSpc>
              <a:spcBef>
                <a:spcPts val="400"/>
              </a:spcBef>
              <a:spcAft>
                <a:spcPts val="0"/>
              </a:spcAft>
              <a:buClr>
                <a:schemeClr val="dk1"/>
              </a:buClr>
              <a:buSzPts val="2000"/>
              <a:buFont typeface="Arial"/>
              <a:buNone/>
            </a:pPr>
            <a:r>
              <a:t/>
            </a:r>
            <a:endParaRPr b="1" i="0" sz="2000" u="none">
              <a:solidFill>
                <a:srgbClr val="262626"/>
              </a:solidFill>
              <a:latin typeface="Times New Roman"/>
              <a:ea typeface="Times New Roman"/>
              <a:cs typeface="Times New Roman"/>
              <a:sym typeface="Times New Roman"/>
            </a:endParaRPr>
          </a:p>
          <a:p>
            <a:pPr indent="-342900" lvl="0" marL="342900" marR="0" rtl="0" algn="just">
              <a:lnSpc>
                <a:spcPct val="100000"/>
              </a:lnSpc>
              <a:spcBef>
                <a:spcPts val="400"/>
              </a:spcBef>
              <a:spcAft>
                <a:spcPts val="0"/>
              </a:spcAft>
              <a:buClr>
                <a:schemeClr val="dk1"/>
              </a:buClr>
              <a:buSzPts val="2000"/>
              <a:buFont typeface="Arial"/>
              <a:buNone/>
            </a:pPr>
            <a:r>
              <a:t/>
            </a:r>
            <a:endParaRPr b="1" i="0" sz="2000" u="none">
              <a:solidFill>
                <a:srgbClr val="262626"/>
              </a:solidFill>
              <a:latin typeface="Times New Roman"/>
              <a:ea typeface="Times New Roman"/>
              <a:cs typeface="Times New Roman"/>
              <a:sym typeface="Times New Roman"/>
            </a:endParaRPr>
          </a:p>
          <a:p>
            <a:pPr indent="-215900" lvl="0" marL="342900" marR="0" rtl="0" algn="l">
              <a:spcBef>
                <a:spcPts val="400"/>
              </a:spcBef>
              <a:spcAft>
                <a:spcPts val="0"/>
              </a:spcAft>
              <a:buClr>
                <a:schemeClr val="dk1"/>
              </a:buClr>
              <a:buSzPts val="2000"/>
              <a:buFont typeface="Arial"/>
              <a:buNone/>
            </a:pPr>
            <a:r>
              <a:t/>
            </a:r>
            <a:endParaRPr b="1" i="0" sz="2000" u="none">
              <a:solidFill>
                <a:srgbClr val="262626"/>
              </a:solidFill>
              <a:latin typeface="Times New Roman"/>
              <a:ea typeface="Times New Roman"/>
              <a:cs typeface="Times New Roman"/>
              <a:sym typeface="Times New Roman"/>
            </a:endParaRPr>
          </a:p>
        </p:txBody>
      </p:sp>
      <p:sp>
        <p:nvSpPr>
          <p:cNvPr id="439" name="Google Shape;439;p38"/>
          <p:cNvSpPr txBox="1"/>
          <p:nvPr>
            <p:ph type="title"/>
          </p:nvPr>
        </p:nvSpPr>
        <p:spPr>
          <a:xfrm>
            <a:off x="500062" y="28575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1"/>
              </a:solidFill>
              <a:latin typeface="Calibri"/>
              <a:ea typeface="Calibri"/>
              <a:cs typeface="Calibri"/>
              <a:sym typeface="Calibri"/>
            </a:endParaRPr>
          </a:p>
        </p:txBody>
      </p:sp>
      <p:pic>
        <p:nvPicPr>
          <p:cNvPr id="440" name="Google Shape;440;p38"/>
          <p:cNvPicPr preferRelativeResize="0"/>
          <p:nvPr/>
        </p:nvPicPr>
        <p:blipFill rotWithShape="1">
          <a:blip r:embed="rId4">
            <a:alphaModFix/>
          </a:blip>
          <a:srcRect b="0" l="0" r="0" t="0"/>
          <a:stretch/>
        </p:blipFill>
        <p:spPr>
          <a:xfrm>
            <a:off x="4214812" y="1214437"/>
            <a:ext cx="4600575" cy="40005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3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descr="Lovely Professional University - Wikipedia" id="446" name="Google Shape;446;p39"/>
          <p:cNvPicPr preferRelativeResize="0"/>
          <p:nvPr/>
        </p:nvPicPr>
        <p:blipFill rotWithShape="1">
          <a:blip r:embed="rId3">
            <a:alphaModFix/>
          </a:blip>
          <a:srcRect b="0" l="0" r="0" t="0"/>
          <a:stretch/>
        </p:blipFill>
        <p:spPr>
          <a:xfrm>
            <a:off x="8388350" y="74612"/>
            <a:ext cx="704850" cy="701675"/>
          </a:xfrm>
          <a:prstGeom prst="rect">
            <a:avLst/>
          </a:prstGeom>
          <a:noFill/>
          <a:ln>
            <a:noFill/>
          </a:ln>
        </p:spPr>
      </p:pic>
      <p:sp>
        <p:nvSpPr>
          <p:cNvPr id="447" name="Google Shape;447;p39"/>
          <p:cNvSpPr txBox="1"/>
          <p:nvPr/>
        </p:nvSpPr>
        <p:spPr>
          <a:xfrm>
            <a:off x="319087" y="6076950"/>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www.lpu.in                                    Lovely Professional University </a:t>
            </a:r>
            <a:endParaRPr/>
          </a:p>
        </p:txBody>
      </p:sp>
      <p:sp>
        <p:nvSpPr>
          <p:cNvPr id="448" name="Google Shape;448;p39"/>
          <p:cNvSpPr txBox="1"/>
          <p:nvPr>
            <p:ph idx="1" type="body"/>
          </p:nvPr>
        </p:nvSpPr>
        <p:spPr>
          <a:xfrm>
            <a:off x="357187" y="1214437"/>
            <a:ext cx="8229600" cy="50006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262626"/>
              </a:buClr>
              <a:buSzPts val="2000"/>
              <a:buFont typeface="Arial"/>
              <a:buNone/>
            </a:pPr>
            <a:r>
              <a:rPr b="0" i="0" lang="en-US" sz="2000" u="none">
                <a:solidFill>
                  <a:srgbClr val="262626"/>
                </a:solidFill>
                <a:latin typeface="Times New Roman"/>
                <a:ea typeface="Times New Roman"/>
                <a:cs typeface="Times New Roman"/>
                <a:sym typeface="Times New Roman"/>
              </a:rPr>
              <a:t>cp</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This command copies a file, preserving the original and creating an identical copy. </a:t>
            </a:r>
            <a:endParaRPr/>
          </a:p>
          <a:p>
            <a:pPr indent="-228600" lvl="2" marL="11430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cp -i oldfile newfile </a:t>
            </a:r>
            <a:endParaRPr/>
          </a:p>
          <a:p>
            <a:pPr indent="-342900" lvl="0" marL="34290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Times New Roman"/>
                <a:ea typeface="Times New Roman"/>
                <a:cs typeface="Times New Roman"/>
                <a:sym typeface="Times New Roman"/>
              </a:rPr>
              <a:t> mv</a:t>
            </a:r>
            <a:endParaRPr/>
          </a:p>
          <a:p>
            <a:pPr indent="-342900" lvl="0" marL="34290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Times New Roman"/>
                <a:ea typeface="Times New Roman"/>
                <a:cs typeface="Times New Roman"/>
                <a:sym typeface="Times New Roman"/>
              </a:rPr>
              <a:t>	mv stands for move. </a:t>
            </a:r>
            <a:endParaRPr/>
          </a:p>
          <a:p>
            <a:pPr indent="-342900" lvl="0" marL="34290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Times New Roman"/>
                <a:ea typeface="Times New Roman"/>
                <a:cs typeface="Times New Roman"/>
                <a:sym typeface="Times New Roman"/>
              </a:rPr>
              <a:t>	mv is used to move one or more files or directories from one place to another in a file system like UNIX. </a:t>
            </a:r>
            <a:endParaRPr/>
          </a:p>
          <a:p>
            <a:pPr indent="-342900" lvl="0" marL="34290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Times New Roman"/>
                <a:ea typeface="Times New Roman"/>
                <a:cs typeface="Times New Roman"/>
                <a:sym typeface="Times New Roman"/>
              </a:rPr>
              <a:t>	Use it as:</a:t>
            </a:r>
            <a:endParaRPr/>
          </a:p>
          <a:p>
            <a:pPr indent="-342900" lvl="0" marL="34290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Times New Roman"/>
                <a:ea typeface="Times New Roman"/>
                <a:cs typeface="Times New Roman"/>
                <a:sym typeface="Times New Roman"/>
              </a:rPr>
              <a:t>	mv [Option] source destination </a:t>
            </a:r>
            <a:endParaRPr/>
          </a:p>
          <a:p>
            <a:pPr indent="-342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Times New Roman"/>
                <a:ea typeface="Times New Roman"/>
                <a:cs typeface="Times New Roman"/>
                <a:sym typeface="Times New Roman"/>
              </a:rPr>
              <a:t>chmod</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This command changes the permission information associated with a file. </a:t>
            </a:r>
            <a:endParaRPr/>
          </a:p>
          <a:p>
            <a:pPr indent="-215900" lvl="0" marL="342900" marR="0" rtl="0" algn="l">
              <a:spcBef>
                <a:spcPts val="40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449" name="Google Shape;449;p3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pic>
        <p:nvPicPr>
          <p:cNvPr descr="Lovely Professional University - Wikipedia" id="116" name="Google Shape;116;p4"/>
          <p:cNvPicPr preferRelativeResize="0"/>
          <p:nvPr/>
        </p:nvPicPr>
        <p:blipFill rotWithShape="1">
          <a:blip r:embed="rId3">
            <a:alphaModFix/>
          </a:blip>
          <a:srcRect b="0" l="0" r="0" t="0"/>
          <a:stretch/>
        </p:blipFill>
        <p:spPr>
          <a:xfrm>
            <a:off x="8388350" y="74612"/>
            <a:ext cx="704850" cy="701675"/>
          </a:xfrm>
          <a:prstGeom prst="rect">
            <a:avLst/>
          </a:prstGeom>
          <a:noFill/>
          <a:ln>
            <a:noFill/>
          </a:ln>
        </p:spPr>
      </p:pic>
      <p:sp>
        <p:nvSpPr>
          <p:cNvPr id="117" name="Google Shape;117;p4"/>
          <p:cNvSpPr txBox="1"/>
          <p:nvPr/>
        </p:nvSpPr>
        <p:spPr>
          <a:xfrm>
            <a:off x="285750" y="6000750"/>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cap="none" strike="noStrike">
                <a:solidFill>
                  <a:schemeClr val="lt1"/>
                </a:solidFill>
                <a:latin typeface="Times New Roman"/>
                <a:ea typeface="Times New Roman"/>
                <a:cs typeface="Times New Roman"/>
                <a:sym typeface="Times New Roman"/>
              </a:rPr>
              <a:t>www.lpu.in                                    Lovely Professional University </a:t>
            </a:r>
            <a:endParaRPr/>
          </a:p>
        </p:txBody>
      </p:sp>
      <p:pic>
        <p:nvPicPr>
          <p:cNvPr descr="fs in os.jpg" id="118" name="Google Shape;118;p4"/>
          <p:cNvPicPr preferRelativeResize="0"/>
          <p:nvPr>
            <p:ph idx="1" type="body"/>
          </p:nvPr>
        </p:nvPicPr>
        <p:blipFill rotWithShape="1">
          <a:blip r:embed="rId4">
            <a:alphaModFix/>
          </a:blip>
          <a:srcRect b="0" l="0" r="0" t="0"/>
          <a:stretch/>
        </p:blipFill>
        <p:spPr>
          <a:xfrm>
            <a:off x="3000375" y="1000125"/>
            <a:ext cx="3498850" cy="4895850"/>
          </a:xfrm>
          <a:prstGeom prst="rect">
            <a:avLst/>
          </a:prstGeom>
          <a:noFill/>
          <a:ln>
            <a:noFill/>
          </a:ln>
        </p:spPr>
      </p:pic>
      <p:sp>
        <p:nvSpPr>
          <p:cNvPr id="119" name="Google Shape;119;p4"/>
          <p:cNvSpPr txBox="1"/>
          <p:nvPr/>
        </p:nvSpPr>
        <p:spPr>
          <a:xfrm>
            <a:off x="714375" y="357187"/>
            <a:ext cx="7572375" cy="7080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Times New Roman"/>
              <a:buNone/>
            </a:pPr>
            <a:r>
              <a:rPr b="1" i="0" lang="en-US" sz="4000" u="none" cap="none" strike="noStrike">
                <a:solidFill>
                  <a:srgbClr val="000000"/>
                </a:solidFill>
                <a:latin typeface="Times New Roman"/>
                <a:ea typeface="Times New Roman"/>
                <a:cs typeface="Times New Roman"/>
                <a:sym typeface="Times New Roman"/>
              </a:rPr>
              <a:t>Representation of File System</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4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descr="Lovely Professional University - Wikipedia" id="455" name="Google Shape;455;p40"/>
          <p:cNvPicPr preferRelativeResize="0"/>
          <p:nvPr/>
        </p:nvPicPr>
        <p:blipFill rotWithShape="1">
          <a:blip r:embed="rId3">
            <a:alphaModFix/>
          </a:blip>
          <a:srcRect b="0" l="0" r="0" t="0"/>
          <a:stretch/>
        </p:blipFill>
        <p:spPr>
          <a:xfrm>
            <a:off x="8388350" y="74612"/>
            <a:ext cx="704850" cy="701675"/>
          </a:xfrm>
          <a:prstGeom prst="rect">
            <a:avLst/>
          </a:prstGeom>
          <a:noFill/>
          <a:ln>
            <a:noFill/>
          </a:ln>
        </p:spPr>
      </p:pic>
      <p:sp>
        <p:nvSpPr>
          <p:cNvPr id="456" name="Google Shape;456;p40"/>
          <p:cNvSpPr txBox="1"/>
          <p:nvPr/>
        </p:nvSpPr>
        <p:spPr>
          <a:xfrm>
            <a:off x="319087" y="6076950"/>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www.lpu.in                                    Lovely Professional University </a:t>
            </a:r>
            <a:endParaRPr/>
          </a:p>
        </p:txBody>
      </p:sp>
      <p:sp>
        <p:nvSpPr>
          <p:cNvPr id="457" name="Google Shape;457;p40"/>
          <p:cNvSpPr txBox="1"/>
          <p:nvPr>
            <p:ph idx="1" type="body"/>
          </p:nvPr>
        </p:nvSpPr>
        <p:spPr>
          <a:xfrm>
            <a:off x="357187" y="1214437"/>
            <a:ext cx="8229600" cy="5000625"/>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Times New Roman"/>
                <a:ea typeface="Times New Roman"/>
                <a:cs typeface="Times New Roman"/>
                <a:sym typeface="Times New Roman"/>
              </a:rPr>
              <a:t>Mkdir</a:t>
            </a:r>
            <a:endParaRPr/>
          </a:p>
          <a:p>
            <a:pPr indent="-342900" lvl="0" marL="342900" marR="0" rtl="0" algn="just">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The mkdir command is used to create (or make) a directory.</a:t>
            </a:r>
            <a:endParaRPr/>
          </a:p>
          <a:p>
            <a:pPr indent="-342900" lvl="0" marL="342900" marR="0" rtl="0" algn="just">
              <a:lnSpc>
                <a:spcPct val="100000"/>
              </a:lnSpc>
              <a:spcBef>
                <a:spcPts val="400"/>
              </a:spcBef>
              <a:spcAft>
                <a:spcPts val="0"/>
              </a:spcAft>
              <a:buClr>
                <a:srgbClr val="262626"/>
              </a:buClr>
              <a:buSzPts val="2000"/>
              <a:buFont typeface="Arial"/>
              <a:buChar char="•"/>
            </a:pPr>
            <a:r>
              <a:rPr b="0" i="0" lang="en-US" sz="2000" u="none">
                <a:solidFill>
                  <a:srgbClr val="262626"/>
                </a:solidFill>
                <a:latin typeface="Times New Roman"/>
                <a:ea typeface="Times New Roman"/>
                <a:cs typeface="Times New Roman"/>
                <a:sym typeface="Times New Roman"/>
              </a:rPr>
              <a:t>Example:</a:t>
            </a:r>
            <a:endParaRPr/>
          </a:p>
          <a:p>
            <a:pPr indent="-342900" lvl="0" marL="342900" marR="0" rtl="0" algn="just">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 mkdir LPUCSE</a:t>
            </a:r>
            <a:endParaRPr/>
          </a:p>
          <a:p>
            <a:pPr indent="-342900" lvl="0" marL="342900" marR="0" rtl="0" algn="just">
              <a:lnSpc>
                <a:spcPct val="100000"/>
              </a:lnSpc>
              <a:spcBef>
                <a:spcPts val="400"/>
              </a:spcBef>
              <a:spcAft>
                <a:spcPts val="0"/>
              </a:spcAft>
              <a:buClr>
                <a:schemeClr val="dk1"/>
              </a:buClr>
              <a:buSzPts val="2000"/>
              <a:buFont typeface="Arial"/>
              <a:buNone/>
            </a:pPr>
            <a:r>
              <a:t/>
            </a:r>
            <a:endParaRPr b="0" i="0" sz="2000" u="none">
              <a:solidFill>
                <a:srgbClr val="262626"/>
              </a:solidFill>
              <a:latin typeface="Times New Roman"/>
              <a:ea typeface="Times New Roman"/>
              <a:cs typeface="Times New Roman"/>
              <a:sym typeface="Times New Roman"/>
            </a:endParaRPr>
          </a:p>
          <a:p>
            <a:pPr indent="-342900" lvl="0" marL="342900" marR="0" rtl="0" algn="just">
              <a:lnSpc>
                <a:spcPct val="100000"/>
              </a:lnSpc>
              <a:spcBef>
                <a:spcPts val="400"/>
              </a:spcBef>
              <a:spcAft>
                <a:spcPts val="0"/>
              </a:spcAft>
              <a:buClr>
                <a:srgbClr val="262626"/>
              </a:buClr>
              <a:buSzPts val="2000"/>
              <a:buFont typeface="Arial"/>
              <a:buNone/>
            </a:pPr>
            <a:r>
              <a:rPr b="0" i="0" lang="en-US" sz="2000" u="none">
                <a:solidFill>
                  <a:srgbClr val="262626"/>
                </a:solidFill>
                <a:latin typeface="Times New Roman"/>
                <a:ea typeface="Times New Roman"/>
                <a:cs typeface="Times New Roman"/>
                <a:sym typeface="Times New Roman"/>
              </a:rPr>
              <a:t>rmdir</a:t>
            </a:r>
            <a:endParaRPr/>
          </a:p>
          <a:p>
            <a:pPr indent="-342900" lvl="0" marL="342900" marR="0" rtl="0" algn="just">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The rmdir directory is used to remove directories, but only those that are empty (i.e., contain no files or subdirectories). In order to delete a directory with actual contents, you must use the </a:t>
            </a:r>
            <a:r>
              <a:rPr b="1" i="0" lang="en-US" sz="2000" u="none">
                <a:solidFill>
                  <a:schemeClr val="dk1"/>
                </a:solidFill>
                <a:latin typeface="Times New Roman"/>
                <a:ea typeface="Times New Roman"/>
                <a:cs typeface="Times New Roman"/>
                <a:sym typeface="Times New Roman"/>
              </a:rPr>
              <a:t>rm -R</a:t>
            </a:r>
            <a:r>
              <a:rPr b="0" i="0" lang="en-US" sz="2000" u="none">
                <a:solidFill>
                  <a:schemeClr val="dk1"/>
                </a:solidFill>
                <a:latin typeface="Times New Roman"/>
                <a:ea typeface="Times New Roman"/>
                <a:cs typeface="Times New Roman"/>
                <a:sym typeface="Times New Roman"/>
              </a:rPr>
              <a:t> command.</a:t>
            </a:r>
            <a:endParaRPr/>
          </a:p>
          <a:p>
            <a:pPr indent="-342900" lvl="0" marL="342900" marR="0" rtl="0" algn="just">
              <a:lnSpc>
                <a:spcPct val="100000"/>
              </a:lnSpc>
              <a:spcBef>
                <a:spcPts val="400"/>
              </a:spcBef>
              <a:spcAft>
                <a:spcPts val="0"/>
              </a:spcAft>
              <a:buClr>
                <a:srgbClr val="262626"/>
              </a:buClr>
              <a:buSzPts val="2000"/>
              <a:buFont typeface="Arial"/>
              <a:buChar char="•"/>
            </a:pPr>
            <a:r>
              <a:rPr b="0" i="0" lang="en-US" sz="2000" u="none">
                <a:solidFill>
                  <a:srgbClr val="262626"/>
                </a:solidFill>
                <a:latin typeface="Times New Roman"/>
                <a:ea typeface="Times New Roman"/>
                <a:cs typeface="Times New Roman"/>
                <a:sym typeface="Times New Roman"/>
              </a:rPr>
              <a:t>Example</a:t>
            </a:r>
            <a:endParaRPr/>
          </a:p>
          <a:p>
            <a:pPr indent="-342900" lvl="0" marL="342900" marR="0" rtl="0" algn="just">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To remove an empty directory:</a:t>
            </a:r>
            <a:endParaRPr/>
          </a:p>
          <a:p>
            <a:pPr indent="-342900" lvl="0" marL="342900" marR="0" rtl="0" algn="just">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 rmdir /mike </a:t>
            </a:r>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p:txBody>
      </p:sp>
      <p:sp>
        <p:nvSpPr>
          <p:cNvPr id="458" name="Google Shape;458;p4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4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descr="Lovely Professional University - Wikipedia" id="464" name="Google Shape;464;p41"/>
          <p:cNvPicPr preferRelativeResize="0"/>
          <p:nvPr/>
        </p:nvPicPr>
        <p:blipFill rotWithShape="1">
          <a:blip r:embed="rId3">
            <a:alphaModFix/>
          </a:blip>
          <a:srcRect b="0" l="0" r="0" t="0"/>
          <a:stretch/>
        </p:blipFill>
        <p:spPr>
          <a:xfrm>
            <a:off x="8388350" y="74612"/>
            <a:ext cx="704850" cy="701675"/>
          </a:xfrm>
          <a:prstGeom prst="rect">
            <a:avLst/>
          </a:prstGeom>
          <a:noFill/>
          <a:ln>
            <a:noFill/>
          </a:ln>
        </p:spPr>
      </p:pic>
      <p:sp>
        <p:nvSpPr>
          <p:cNvPr id="465" name="Google Shape;465;p41"/>
          <p:cNvSpPr txBox="1"/>
          <p:nvPr/>
        </p:nvSpPr>
        <p:spPr>
          <a:xfrm>
            <a:off x="319087" y="6076950"/>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www.lpu.in                                    Lovely Professional University </a:t>
            </a:r>
            <a:endParaRPr/>
          </a:p>
        </p:txBody>
      </p:sp>
      <p:sp>
        <p:nvSpPr>
          <p:cNvPr id="466" name="Google Shape;466;p41"/>
          <p:cNvSpPr txBox="1"/>
          <p:nvPr>
            <p:ph idx="1" type="body"/>
          </p:nvPr>
        </p:nvSpPr>
        <p:spPr>
          <a:xfrm>
            <a:off x="357187" y="1214437"/>
            <a:ext cx="8229600" cy="5000625"/>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262626"/>
              </a:buClr>
              <a:buSzPts val="2000"/>
              <a:buFont typeface="Arial"/>
              <a:buNone/>
            </a:pPr>
            <a:r>
              <a:rPr b="0" i="0" lang="en-US" sz="2000" u="none">
                <a:solidFill>
                  <a:srgbClr val="262626"/>
                </a:solidFill>
                <a:latin typeface="Times New Roman"/>
                <a:ea typeface="Times New Roman"/>
                <a:cs typeface="Times New Roman"/>
                <a:sym typeface="Times New Roman"/>
              </a:rPr>
              <a:t>Rm</a:t>
            </a:r>
            <a:endParaRPr/>
          </a:p>
          <a:p>
            <a:pPr indent="-342900" lvl="0" marL="342900" marR="0" rtl="0" algn="just">
              <a:lnSpc>
                <a:spcPct val="100000"/>
              </a:lnSpc>
              <a:spcBef>
                <a:spcPts val="400"/>
              </a:spcBef>
              <a:spcAft>
                <a:spcPts val="0"/>
              </a:spcAft>
              <a:buClr>
                <a:schemeClr val="dk1"/>
              </a:buClr>
              <a:buSzPts val="2000"/>
              <a:buFont typeface="Arial"/>
              <a:buNone/>
            </a:pPr>
            <a:r>
              <a:rPr b="0" i="0" lang="en-US" sz="2000" u="none">
                <a:solidFill>
                  <a:schemeClr val="dk1"/>
                </a:solidFill>
                <a:latin typeface="Times New Roman"/>
                <a:ea typeface="Times New Roman"/>
                <a:cs typeface="Times New Roman"/>
                <a:sym typeface="Times New Roman"/>
              </a:rPr>
              <a:t>Use the rm command to remove files you no longer need.</a:t>
            </a:r>
            <a:endParaRPr/>
          </a:p>
          <a:p>
            <a:pPr indent="-342900" lvl="0" marL="342900" marR="0" rtl="0" algn="just">
              <a:lnSpc>
                <a:spcPct val="100000"/>
              </a:lnSpc>
              <a:spcBef>
                <a:spcPts val="400"/>
              </a:spcBef>
              <a:spcAft>
                <a:spcPts val="0"/>
              </a:spcAft>
              <a:buClr>
                <a:srgbClr val="262626"/>
              </a:buClr>
              <a:buSzPts val="2000"/>
              <a:buFont typeface="Arial"/>
              <a:buNone/>
            </a:pPr>
            <a:r>
              <a:rPr b="0" i="0" lang="en-US" sz="2000" u="none">
                <a:solidFill>
                  <a:srgbClr val="262626"/>
                </a:solidFill>
                <a:latin typeface="Times New Roman"/>
                <a:ea typeface="Times New Roman"/>
                <a:cs typeface="Times New Roman"/>
                <a:sym typeface="Times New Roman"/>
              </a:rPr>
              <a:t>Example</a:t>
            </a:r>
            <a:endParaRPr/>
          </a:p>
          <a:p>
            <a:pPr indent="-342900" lvl="0" marL="342900" marR="0" rtl="0" algn="just">
              <a:lnSpc>
                <a:spcPct val="100000"/>
              </a:lnSpc>
              <a:spcBef>
                <a:spcPts val="400"/>
              </a:spcBef>
              <a:spcAft>
                <a:spcPts val="0"/>
              </a:spcAft>
              <a:buClr>
                <a:schemeClr val="dk1"/>
              </a:buClr>
              <a:buSzPts val="2000"/>
              <a:buFont typeface="Arial"/>
              <a:buNone/>
            </a:pPr>
            <a:r>
              <a:rPr b="0" i="0" lang="en-US" sz="2000" u="none">
                <a:solidFill>
                  <a:schemeClr val="dk1"/>
                </a:solidFill>
                <a:latin typeface="Times New Roman"/>
                <a:ea typeface="Times New Roman"/>
                <a:cs typeface="Times New Roman"/>
                <a:sym typeface="Times New Roman"/>
              </a:rPr>
              <a:t>Removing one file at a time </a:t>
            </a:r>
            <a:endParaRPr/>
          </a:p>
          <a:p>
            <a:pPr indent="-342900" lvl="0" marL="342900" marR="0" rtl="0" algn="just">
              <a:lnSpc>
                <a:spcPct val="100000"/>
              </a:lnSpc>
              <a:spcBef>
                <a:spcPts val="400"/>
              </a:spcBef>
              <a:spcAft>
                <a:spcPts val="0"/>
              </a:spcAft>
              <a:buClr>
                <a:schemeClr val="dk1"/>
              </a:buClr>
              <a:buSzPts val="2000"/>
              <a:buFont typeface="Arial"/>
              <a:buNone/>
            </a:pPr>
            <a:r>
              <a:rPr b="0" i="0" lang="en-US" sz="2000" u="none">
                <a:solidFill>
                  <a:schemeClr val="dk1"/>
                </a:solidFill>
                <a:latin typeface="Times New Roman"/>
                <a:ea typeface="Times New Roman"/>
                <a:cs typeface="Times New Roman"/>
                <a:sym typeface="Times New Roman"/>
              </a:rPr>
              <a:t>$ rm CSEA.txt</a:t>
            </a:r>
            <a:endParaRPr/>
          </a:p>
          <a:p>
            <a:pPr indent="-342900" lvl="0" marL="342900" marR="0" rtl="0" algn="just">
              <a:lnSpc>
                <a:spcPct val="100000"/>
              </a:lnSpc>
              <a:spcBef>
                <a:spcPts val="40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342900" lvl="0" marL="342900" marR="0" rtl="0" algn="just">
              <a:lnSpc>
                <a:spcPct val="100000"/>
              </a:lnSpc>
              <a:spcBef>
                <a:spcPts val="400"/>
              </a:spcBef>
              <a:spcAft>
                <a:spcPts val="0"/>
              </a:spcAft>
              <a:buClr>
                <a:schemeClr val="dk1"/>
              </a:buClr>
              <a:buSzPts val="2000"/>
              <a:buFont typeface="Arial"/>
              <a:buNone/>
            </a:pPr>
            <a:r>
              <a:rPr b="0" i="0" lang="en-US" sz="2000" u="none">
                <a:solidFill>
                  <a:schemeClr val="dk1"/>
                </a:solidFill>
                <a:latin typeface="Times New Roman"/>
                <a:ea typeface="Times New Roman"/>
                <a:cs typeface="Times New Roman"/>
                <a:sym typeface="Times New Roman"/>
              </a:rPr>
              <a:t>Pwd</a:t>
            </a:r>
            <a:endParaRPr/>
          </a:p>
          <a:p>
            <a:pPr indent="-342900" lvl="0" marL="342900" marR="0" rtl="0" algn="just">
              <a:lnSpc>
                <a:spcPct val="100000"/>
              </a:lnSpc>
              <a:spcBef>
                <a:spcPts val="400"/>
              </a:spcBef>
              <a:spcAft>
                <a:spcPts val="0"/>
              </a:spcAft>
              <a:buClr>
                <a:schemeClr val="dk1"/>
              </a:buClr>
              <a:buSzPts val="2000"/>
              <a:buFont typeface="Arial"/>
              <a:buNone/>
            </a:pPr>
            <a:r>
              <a:rPr b="0" i="0" lang="en-US" sz="2000" u="none">
                <a:solidFill>
                  <a:schemeClr val="dk1"/>
                </a:solidFill>
                <a:latin typeface="Times New Roman"/>
                <a:ea typeface="Times New Roman"/>
                <a:cs typeface="Times New Roman"/>
                <a:sym typeface="Times New Roman"/>
              </a:rPr>
              <a:t>Simply type pwd into your terminal, and the command will output the absolute path of your print working directory. </a:t>
            </a:r>
            <a:endParaRPr/>
          </a:p>
          <a:p>
            <a:pPr indent="-342900" lvl="0" marL="342900" marR="0" rtl="0" algn="just">
              <a:lnSpc>
                <a:spcPct val="100000"/>
              </a:lnSpc>
              <a:spcBef>
                <a:spcPts val="400"/>
              </a:spcBef>
              <a:spcAft>
                <a:spcPts val="0"/>
              </a:spcAft>
              <a:buClr>
                <a:schemeClr val="dk1"/>
              </a:buClr>
              <a:buSzPts val="2000"/>
              <a:buFont typeface="Arial"/>
              <a:buNone/>
            </a:pPr>
            <a:r>
              <a:rPr b="0" i="0" lang="en-US" sz="2000" u="none">
                <a:solidFill>
                  <a:schemeClr val="dk1"/>
                </a:solidFill>
                <a:latin typeface="Times New Roman"/>
                <a:ea typeface="Times New Roman"/>
                <a:cs typeface="Times New Roman"/>
                <a:sym typeface="Times New Roman"/>
              </a:rPr>
              <a:t>The pwd command writes to standard output the full path name of your current directory (from the root directory). All directories are separated by a / (slash). The root directory is represented by the first /, and the last directory named is your current directory.</a:t>
            </a:r>
            <a:endParaRPr/>
          </a:p>
          <a:p>
            <a:pPr indent="-342900" lvl="0" marL="342900" marR="0" rtl="0" algn="just">
              <a:lnSpc>
                <a:spcPct val="100000"/>
              </a:lnSpc>
              <a:spcBef>
                <a:spcPts val="400"/>
              </a:spcBef>
              <a:spcAft>
                <a:spcPts val="0"/>
              </a:spcAft>
              <a:buClr>
                <a:schemeClr val="dk1"/>
              </a:buClr>
              <a:buSzPts val="2000"/>
              <a:buFont typeface="Arial"/>
              <a:buNone/>
            </a:pPr>
            <a:r>
              <a:rPr b="0" i="0" lang="en-US" sz="2000" u="none">
                <a:solidFill>
                  <a:schemeClr val="dk1"/>
                </a:solidFill>
                <a:latin typeface="Times New Roman"/>
                <a:ea typeface="Times New Roman"/>
                <a:cs typeface="Times New Roman"/>
                <a:sym typeface="Times New Roman"/>
              </a:rPr>
              <a:t>The ps command, short for Process Status, is a command line utility that is used to display or view information related to the processes running in a Linux system.</a:t>
            </a:r>
            <a:endParaRPr/>
          </a:p>
        </p:txBody>
      </p:sp>
      <p:sp>
        <p:nvSpPr>
          <p:cNvPr id="467" name="Google Shape;467;p4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4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descr="Lovely Professional University - Wikipedia" id="473" name="Google Shape;473;p42"/>
          <p:cNvPicPr preferRelativeResize="0"/>
          <p:nvPr/>
        </p:nvPicPr>
        <p:blipFill rotWithShape="1">
          <a:blip r:embed="rId3">
            <a:alphaModFix/>
          </a:blip>
          <a:srcRect b="0" l="0" r="0" t="0"/>
          <a:stretch/>
        </p:blipFill>
        <p:spPr>
          <a:xfrm>
            <a:off x="8388350" y="74612"/>
            <a:ext cx="704850" cy="701675"/>
          </a:xfrm>
          <a:prstGeom prst="rect">
            <a:avLst/>
          </a:prstGeom>
          <a:noFill/>
          <a:ln>
            <a:noFill/>
          </a:ln>
        </p:spPr>
      </p:pic>
      <p:sp>
        <p:nvSpPr>
          <p:cNvPr id="474" name="Google Shape;474;p42"/>
          <p:cNvSpPr txBox="1"/>
          <p:nvPr/>
        </p:nvSpPr>
        <p:spPr>
          <a:xfrm>
            <a:off x="319087" y="6076950"/>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www.lpu.in                                    Lovely Professional University </a:t>
            </a:r>
            <a:endParaRPr/>
          </a:p>
        </p:txBody>
      </p:sp>
      <p:sp>
        <p:nvSpPr>
          <p:cNvPr id="475" name="Google Shape;475;p42"/>
          <p:cNvSpPr txBox="1"/>
          <p:nvPr>
            <p:ph idx="1" type="body"/>
          </p:nvPr>
        </p:nvSpPr>
        <p:spPr>
          <a:xfrm>
            <a:off x="357187" y="1214437"/>
            <a:ext cx="8229600" cy="5000625"/>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Times New Roman"/>
                <a:ea typeface="Times New Roman"/>
                <a:cs typeface="Times New Roman"/>
                <a:sym typeface="Times New Roman"/>
              </a:rPr>
              <a:t>ps</a:t>
            </a:r>
            <a:endParaRPr/>
          </a:p>
          <a:p>
            <a:pPr indent="-342900" lvl="0" marL="342900" marR="0" rtl="0" algn="just">
              <a:lnSpc>
                <a:spcPct val="100000"/>
              </a:lnSpc>
              <a:spcBef>
                <a:spcPts val="400"/>
              </a:spcBef>
              <a:spcAft>
                <a:spcPts val="0"/>
              </a:spcAft>
              <a:buClr>
                <a:schemeClr val="dk1"/>
              </a:buClr>
              <a:buSzPts val="2000"/>
              <a:buFont typeface="Arial"/>
              <a:buNone/>
            </a:pPr>
            <a:r>
              <a:rPr b="0" i="0" lang="en-US" sz="2000" u="none">
                <a:solidFill>
                  <a:schemeClr val="dk1"/>
                </a:solidFill>
                <a:latin typeface="Times New Roman"/>
                <a:ea typeface="Times New Roman"/>
                <a:cs typeface="Times New Roman"/>
                <a:sym typeface="Times New Roman"/>
              </a:rPr>
              <a:t>The ps command, short for </a:t>
            </a:r>
            <a:r>
              <a:rPr b="1" i="0" lang="en-US" sz="2000" u="none">
                <a:solidFill>
                  <a:schemeClr val="dk1"/>
                </a:solidFill>
                <a:latin typeface="Times New Roman"/>
                <a:ea typeface="Times New Roman"/>
                <a:cs typeface="Times New Roman"/>
                <a:sym typeface="Times New Roman"/>
              </a:rPr>
              <a:t>Process Status</a:t>
            </a:r>
            <a:r>
              <a:rPr b="0" i="0" lang="en-US" sz="2000" u="none">
                <a:solidFill>
                  <a:schemeClr val="dk1"/>
                </a:solidFill>
                <a:latin typeface="Times New Roman"/>
                <a:ea typeface="Times New Roman"/>
                <a:cs typeface="Times New Roman"/>
                <a:sym typeface="Times New Roman"/>
              </a:rPr>
              <a:t>, is a command line utility that is used to display or view information related to the processes running in a Linux system.</a:t>
            </a:r>
            <a:endParaRPr/>
          </a:p>
          <a:p>
            <a:pPr indent="-342900" lvl="0" marL="342900" marR="0" rtl="0" algn="just">
              <a:lnSpc>
                <a:spcPct val="100000"/>
              </a:lnSpc>
              <a:spcBef>
                <a:spcPts val="400"/>
              </a:spcBef>
              <a:spcAft>
                <a:spcPts val="0"/>
              </a:spcAft>
              <a:buClr>
                <a:schemeClr val="dk1"/>
              </a:buClr>
              <a:buSzPts val="2000"/>
              <a:buFont typeface="Arial"/>
              <a:buNone/>
            </a:pPr>
            <a:r>
              <a:t/>
            </a:r>
            <a:endParaRPr b="0" i="0" sz="2000" u="none">
              <a:solidFill>
                <a:srgbClr val="262626"/>
              </a:solidFill>
              <a:latin typeface="Times New Roman"/>
              <a:ea typeface="Times New Roman"/>
              <a:cs typeface="Times New Roman"/>
              <a:sym typeface="Times New Roman"/>
            </a:endParaRPr>
          </a:p>
          <a:p>
            <a:pPr indent="-342900" lvl="0" marL="342900" marR="0" rtl="0" algn="just">
              <a:lnSpc>
                <a:spcPct val="100000"/>
              </a:lnSpc>
              <a:spcBef>
                <a:spcPts val="400"/>
              </a:spcBef>
              <a:spcAft>
                <a:spcPts val="0"/>
              </a:spcAft>
              <a:buClr>
                <a:srgbClr val="262626"/>
              </a:buClr>
              <a:buSzPts val="2000"/>
              <a:buFont typeface="Arial"/>
              <a:buNone/>
            </a:pPr>
            <a:r>
              <a:rPr b="0" i="0" lang="en-US" sz="2000" u="none">
                <a:solidFill>
                  <a:srgbClr val="262626"/>
                </a:solidFill>
                <a:latin typeface="Times New Roman"/>
                <a:ea typeface="Times New Roman"/>
                <a:cs typeface="Times New Roman"/>
                <a:sym typeface="Times New Roman"/>
              </a:rPr>
              <a:t>kill</a:t>
            </a:r>
            <a:endParaRPr/>
          </a:p>
          <a:p>
            <a:pPr indent="-342900" lvl="0" marL="342900" marR="0" rtl="0" algn="just">
              <a:lnSpc>
                <a:spcPct val="100000"/>
              </a:lnSpc>
              <a:spcBef>
                <a:spcPts val="400"/>
              </a:spcBef>
              <a:spcAft>
                <a:spcPts val="0"/>
              </a:spcAft>
              <a:buClr>
                <a:schemeClr val="dk1"/>
              </a:buClr>
              <a:buSzPts val="2000"/>
              <a:buFont typeface="Arial"/>
              <a:buNone/>
            </a:pPr>
            <a:r>
              <a:rPr b="0" i="0" lang="en-US" sz="2000" u="none">
                <a:solidFill>
                  <a:schemeClr val="dk1"/>
                </a:solidFill>
                <a:latin typeface="Times New Roman"/>
                <a:ea typeface="Times New Roman"/>
                <a:cs typeface="Times New Roman"/>
                <a:sym typeface="Times New Roman"/>
              </a:rPr>
              <a:t>kill command in Linux (located in /bin/kill), is a built-in command which is used to </a:t>
            </a:r>
            <a:r>
              <a:rPr b="1" i="0" lang="en-US" sz="2000" u="none">
                <a:solidFill>
                  <a:schemeClr val="dk1"/>
                </a:solidFill>
                <a:latin typeface="Times New Roman"/>
                <a:ea typeface="Times New Roman"/>
                <a:cs typeface="Times New Roman"/>
                <a:sym typeface="Times New Roman"/>
              </a:rPr>
              <a:t>terminate processes manually</a:t>
            </a:r>
            <a:r>
              <a:rPr b="0" i="0" lang="en-US" sz="2000" u="none">
                <a:solidFill>
                  <a:schemeClr val="dk1"/>
                </a:solidFill>
                <a:latin typeface="Times New Roman"/>
                <a:ea typeface="Times New Roman"/>
                <a:cs typeface="Times New Roman"/>
                <a:sym typeface="Times New Roman"/>
              </a:rPr>
              <a:t>.</a:t>
            </a:r>
            <a:endParaRPr/>
          </a:p>
        </p:txBody>
      </p:sp>
      <p:sp>
        <p:nvSpPr>
          <p:cNvPr id="476" name="Google Shape;476;p4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4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1"/>
              </a:solidFill>
              <a:latin typeface="Calibri"/>
              <a:ea typeface="Calibri"/>
              <a:cs typeface="Calibri"/>
              <a:sym typeface="Calibri"/>
            </a:endParaRPr>
          </a:p>
        </p:txBody>
      </p:sp>
      <p:sp>
        <p:nvSpPr>
          <p:cNvPr id="482" name="Google Shape;482;p4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descr="Lovely Professional University - Wikipedia" id="483" name="Google Shape;483;p43"/>
          <p:cNvPicPr preferRelativeResize="0"/>
          <p:nvPr/>
        </p:nvPicPr>
        <p:blipFill rotWithShape="1">
          <a:blip r:embed="rId3">
            <a:alphaModFix/>
          </a:blip>
          <a:srcRect b="0" l="0" r="0" t="0"/>
          <a:stretch/>
        </p:blipFill>
        <p:spPr>
          <a:xfrm>
            <a:off x="8388350" y="74612"/>
            <a:ext cx="704850" cy="701675"/>
          </a:xfrm>
          <a:prstGeom prst="rect">
            <a:avLst/>
          </a:prstGeom>
          <a:noFill/>
          <a:ln>
            <a:noFill/>
          </a:ln>
        </p:spPr>
      </p:pic>
      <p:sp>
        <p:nvSpPr>
          <p:cNvPr id="484" name="Google Shape;484;p43"/>
          <p:cNvSpPr txBox="1"/>
          <p:nvPr/>
        </p:nvSpPr>
        <p:spPr>
          <a:xfrm>
            <a:off x="319087" y="6076950"/>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www.lpu.in                                    Lovely Professional University </a:t>
            </a:r>
            <a:endParaRPr/>
          </a:p>
        </p:txBody>
      </p:sp>
      <p:sp>
        <p:nvSpPr>
          <p:cNvPr id="485" name="Google Shape;485;p43"/>
          <p:cNvSpPr txBox="1"/>
          <p:nvPr>
            <p:ph idx="1" type="body"/>
          </p:nvPr>
        </p:nvSpPr>
        <p:spPr>
          <a:xfrm>
            <a:off x="285750" y="1143000"/>
            <a:ext cx="8229600" cy="5143500"/>
          </a:xfrm>
          <a:prstGeom prst="rect">
            <a:avLst/>
          </a:prstGeom>
          <a:noFill/>
          <a:ln>
            <a:noFill/>
          </a:ln>
        </p:spPr>
        <p:txBody>
          <a:bodyPr anchorCtr="0" anchor="t" bIns="45700" lIns="91425" spcFirstLastPara="1" rIns="91425" wrap="square" tIns="45700">
            <a:noAutofit/>
          </a:bodyPr>
          <a:lstStyle/>
          <a:p>
            <a:pPr indent="-215900" lvl="0" marL="342900" marR="0" rtl="0" algn="just">
              <a:lnSpc>
                <a:spcPct val="100000"/>
              </a:lnSpc>
              <a:spcBef>
                <a:spcPts val="0"/>
              </a:spcBef>
              <a:spcAft>
                <a:spcPts val="0"/>
              </a:spcAft>
              <a:buClr>
                <a:schemeClr val="dk1"/>
              </a:buClr>
              <a:buSzPts val="2000"/>
              <a:buFont typeface="Arial"/>
              <a:buNone/>
            </a:pPr>
            <a:r>
              <a:t/>
            </a:r>
            <a:endParaRPr b="0" i="0" sz="2000" u="none">
              <a:solidFill>
                <a:srgbClr val="262626"/>
              </a:solidFill>
              <a:latin typeface="Times New Roman"/>
              <a:ea typeface="Times New Roman"/>
              <a:cs typeface="Times New Roman"/>
              <a:sym typeface="Times New Roman"/>
            </a:endParaRPr>
          </a:p>
          <a:p>
            <a:pPr indent="-342900" lvl="0" marL="342900" marR="0" rtl="0" algn="just">
              <a:lnSpc>
                <a:spcPct val="100000"/>
              </a:lnSpc>
              <a:spcBef>
                <a:spcPts val="400"/>
              </a:spcBef>
              <a:spcAft>
                <a:spcPts val="0"/>
              </a:spcAft>
              <a:buClr>
                <a:srgbClr val="262626"/>
              </a:buClr>
              <a:buSzPts val="2000"/>
              <a:buFont typeface="Arial"/>
              <a:buChar char="•"/>
            </a:pPr>
            <a:r>
              <a:rPr b="0" i="0" lang="en-US" sz="2000" u="none">
                <a:solidFill>
                  <a:srgbClr val="262626"/>
                </a:solidFill>
                <a:latin typeface="Times New Roman"/>
                <a:ea typeface="Times New Roman"/>
                <a:cs typeface="Times New Roman"/>
                <a:sym typeface="Times New Roman"/>
              </a:rPr>
              <a:t>Activity</a:t>
            </a:r>
            <a:endParaRPr/>
          </a:p>
          <a:p>
            <a:pPr indent="-215900" lvl="0" marL="342900" marR="0" rtl="0" algn="just">
              <a:lnSpc>
                <a:spcPct val="100000"/>
              </a:lnSpc>
              <a:spcBef>
                <a:spcPts val="400"/>
              </a:spcBef>
              <a:spcAft>
                <a:spcPts val="0"/>
              </a:spcAft>
              <a:buClr>
                <a:schemeClr val="dk1"/>
              </a:buClr>
              <a:buSzPts val="2000"/>
              <a:buFont typeface="Arial"/>
              <a:buNone/>
            </a:pPr>
            <a:r>
              <a:t/>
            </a:r>
            <a:endParaRPr b="0" i="0" sz="2000" u="none">
              <a:solidFill>
                <a:srgbClr val="262626"/>
              </a:solidFill>
              <a:latin typeface="Times New Roman"/>
              <a:ea typeface="Times New Roman"/>
              <a:cs typeface="Times New Roman"/>
              <a:sym typeface="Times New Roman"/>
            </a:endParaRPr>
          </a:p>
          <a:p>
            <a:pPr indent="-215900" lvl="0" marL="342900" marR="0" rtl="0" algn="just">
              <a:lnSpc>
                <a:spcPct val="100000"/>
              </a:lnSpc>
              <a:spcBef>
                <a:spcPts val="400"/>
              </a:spcBef>
              <a:spcAft>
                <a:spcPts val="0"/>
              </a:spcAft>
              <a:buClr>
                <a:schemeClr val="dk1"/>
              </a:buClr>
              <a:buSzPts val="2000"/>
              <a:buFont typeface="Arial"/>
              <a:buNone/>
            </a:pPr>
            <a:r>
              <a:t/>
            </a:r>
            <a:endParaRPr b="0" i="0" sz="2000" u="none">
              <a:solidFill>
                <a:srgbClr val="262626"/>
              </a:solidFill>
              <a:latin typeface="Times New Roman"/>
              <a:ea typeface="Times New Roman"/>
              <a:cs typeface="Times New Roman"/>
              <a:sym typeface="Times New Roman"/>
            </a:endParaRPr>
          </a:p>
          <a:p>
            <a:pPr indent="-342900" lvl="0" marL="342900" marR="0" rtl="0" algn="just">
              <a:lnSpc>
                <a:spcPct val="100000"/>
              </a:lnSpc>
              <a:spcBef>
                <a:spcPts val="400"/>
              </a:spcBef>
              <a:spcAft>
                <a:spcPts val="0"/>
              </a:spcAft>
              <a:buClr>
                <a:srgbClr val="262626"/>
              </a:buClr>
              <a:buSzPts val="2000"/>
              <a:buFont typeface="Arial"/>
              <a:buChar char="•"/>
            </a:pPr>
            <a:r>
              <a:rPr b="0" i="0" lang="en-US" sz="2000" u="none">
                <a:solidFill>
                  <a:srgbClr val="262626"/>
                </a:solidFill>
                <a:latin typeface="Times New Roman"/>
                <a:ea typeface="Times New Roman"/>
                <a:cs typeface="Times New Roman"/>
                <a:sym typeface="Times New Roman"/>
              </a:rPr>
              <a:t>Execute various commands on Linux Operating System</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4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200"/>
              <a:buFont typeface="Times New Roman"/>
              <a:buNone/>
            </a:pPr>
            <a:r>
              <a:rPr b="1" i="0" lang="en-US" sz="4200" u="none">
                <a:solidFill>
                  <a:schemeClr val="dk1"/>
                </a:solidFill>
                <a:latin typeface="Times New Roman"/>
                <a:ea typeface="Times New Roman"/>
                <a:cs typeface="Times New Roman"/>
                <a:sym typeface="Times New Roman"/>
              </a:rPr>
              <a:t>Kernel and types of kernels</a:t>
            </a:r>
            <a:endParaRPr/>
          </a:p>
        </p:txBody>
      </p:sp>
      <p:sp>
        <p:nvSpPr>
          <p:cNvPr id="491" name="Google Shape;491;p4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descr="Lovely Professional University - Wikipedia" id="492" name="Google Shape;492;p44"/>
          <p:cNvPicPr preferRelativeResize="0"/>
          <p:nvPr/>
        </p:nvPicPr>
        <p:blipFill rotWithShape="1">
          <a:blip r:embed="rId3">
            <a:alphaModFix/>
          </a:blip>
          <a:srcRect b="0" l="0" r="0" t="0"/>
          <a:stretch/>
        </p:blipFill>
        <p:spPr>
          <a:xfrm>
            <a:off x="8388350" y="74612"/>
            <a:ext cx="704850" cy="701675"/>
          </a:xfrm>
          <a:prstGeom prst="rect">
            <a:avLst/>
          </a:prstGeom>
          <a:noFill/>
          <a:ln>
            <a:noFill/>
          </a:ln>
        </p:spPr>
      </p:pic>
      <p:sp>
        <p:nvSpPr>
          <p:cNvPr id="493" name="Google Shape;493;p44"/>
          <p:cNvSpPr txBox="1"/>
          <p:nvPr/>
        </p:nvSpPr>
        <p:spPr>
          <a:xfrm>
            <a:off x="319087" y="6076950"/>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www.lpu.in                                    Lovely Professional University </a:t>
            </a:r>
            <a:endParaRPr/>
          </a:p>
        </p:txBody>
      </p:sp>
      <p:sp>
        <p:nvSpPr>
          <p:cNvPr id="494" name="Google Shape;494;p44"/>
          <p:cNvSpPr txBox="1"/>
          <p:nvPr>
            <p:ph idx="1" type="body"/>
          </p:nvPr>
        </p:nvSpPr>
        <p:spPr>
          <a:xfrm>
            <a:off x="285750" y="1143000"/>
            <a:ext cx="8229600" cy="51435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A Kernel is an intermediary between applications and hardware.</a:t>
            </a:r>
            <a:endParaRPr/>
          </a:p>
          <a:p>
            <a:pPr indent="-342900" lvl="0" marL="342900" marR="0" rtl="0" algn="just">
              <a:lnSpc>
                <a:spcPct val="100000"/>
              </a:lnSpc>
              <a:spcBef>
                <a:spcPts val="400"/>
              </a:spcBef>
              <a:spcAft>
                <a:spcPts val="0"/>
              </a:spcAft>
              <a:buClr>
                <a:schemeClr val="dk1"/>
              </a:buClr>
              <a:buSzPts val="2000"/>
              <a:buFont typeface="Arial"/>
              <a:buChar char="•"/>
            </a:pPr>
            <a:r>
              <a:rPr b="1" i="0" lang="en-US" sz="2000" u="none">
                <a:solidFill>
                  <a:schemeClr val="dk1"/>
                </a:solidFill>
                <a:latin typeface="Times New Roman"/>
                <a:ea typeface="Times New Roman"/>
                <a:cs typeface="Times New Roman"/>
                <a:sym typeface="Times New Roman"/>
              </a:rPr>
              <a:t>Functions of a Kernel</a:t>
            </a:r>
            <a:endParaRPr/>
          </a:p>
          <a:p>
            <a:pPr indent="-342900" lvl="0" marL="342900" marR="0" rtl="0" algn="just">
              <a:lnSpc>
                <a:spcPct val="100000"/>
              </a:lnSpc>
              <a:spcBef>
                <a:spcPts val="400"/>
              </a:spcBef>
              <a:spcAft>
                <a:spcPts val="0"/>
              </a:spcAft>
              <a:buClr>
                <a:schemeClr val="dk1"/>
              </a:buClr>
              <a:buSzPts val="2000"/>
              <a:buFont typeface="Arial"/>
              <a:buNone/>
            </a:pPr>
            <a:r>
              <a:rPr b="0" i="0" lang="en-US" sz="2000" u="none">
                <a:solidFill>
                  <a:schemeClr val="dk1"/>
                </a:solidFill>
                <a:latin typeface="Times New Roman"/>
                <a:ea typeface="Times New Roman"/>
                <a:cs typeface="Times New Roman"/>
                <a:sym typeface="Times New Roman"/>
              </a:rPr>
              <a:t>	A Kernel in an operating system performs the following functions:</a:t>
            </a:r>
            <a:endParaRPr/>
          </a:p>
          <a:p>
            <a:pPr indent="-342900" lvl="0" marL="342900" marR="0" rtl="0" algn="just">
              <a:lnSpc>
                <a:spcPct val="100000"/>
              </a:lnSpc>
              <a:spcBef>
                <a:spcPts val="400"/>
              </a:spcBef>
              <a:spcAft>
                <a:spcPts val="0"/>
              </a:spcAft>
              <a:buClr>
                <a:schemeClr val="dk1"/>
              </a:buClr>
              <a:buSzPts val="2000"/>
              <a:buFont typeface="Arial"/>
              <a:buChar char="•"/>
            </a:pPr>
            <a:r>
              <a:rPr b="1" i="0" lang="en-US" sz="2000" u="none">
                <a:solidFill>
                  <a:schemeClr val="dk1"/>
                </a:solidFill>
                <a:latin typeface="Times New Roman"/>
                <a:ea typeface="Times New Roman"/>
                <a:cs typeface="Times New Roman"/>
                <a:sym typeface="Times New Roman"/>
              </a:rPr>
              <a:t>Device Management:</a:t>
            </a:r>
            <a:r>
              <a:rPr b="0" i="0" lang="en-US" sz="2000" u="none">
                <a:solidFill>
                  <a:schemeClr val="dk1"/>
                </a:solidFill>
                <a:latin typeface="Times New Roman"/>
                <a:ea typeface="Times New Roman"/>
                <a:cs typeface="Times New Roman"/>
                <a:sym typeface="Times New Roman"/>
              </a:rPr>
              <a:t> Processes require various peripheral devices such as a mouse and keyboard connected to the computer to perform various tasks. The Kernel manages the allocation of the peripheral devices.</a:t>
            </a:r>
            <a:endParaRPr/>
          </a:p>
          <a:p>
            <a:pPr indent="-342900" lvl="0" marL="342900" marR="0" rtl="0" algn="just">
              <a:lnSpc>
                <a:spcPct val="100000"/>
              </a:lnSpc>
              <a:spcBef>
                <a:spcPts val="400"/>
              </a:spcBef>
              <a:spcAft>
                <a:spcPts val="0"/>
              </a:spcAft>
              <a:buClr>
                <a:schemeClr val="dk1"/>
              </a:buClr>
              <a:buSzPts val="2000"/>
              <a:buFont typeface="Arial"/>
              <a:buChar char="•"/>
            </a:pPr>
            <a:r>
              <a:rPr b="1" i="0" lang="en-US" sz="2000" u="none">
                <a:solidFill>
                  <a:schemeClr val="dk1"/>
                </a:solidFill>
                <a:latin typeface="Times New Roman"/>
                <a:ea typeface="Times New Roman"/>
                <a:cs typeface="Times New Roman"/>
                <a:sym typeface="Times New Roman"/>
              </a:rPr>
              <a:t>Resource Management:</a:t>
            </a:r>
            <a:r>
              <a:rPr b="0" i="0" lang="en-US" sz="2000" u="none">
                <a:solidFill>
                  <a:schemeClr val="dk1"/>
                </a:solidFill>
                <a:latin typeface="Times New Roman"/>
                <a:ea typeface="Times New Roman"/>
                <a:cs typeface="Times New Roman"/>
                <a:sym typeface="Times New Roman"/>
              </a:rPr>
              <a:t> Kernel shares the resources between different processes while ensuring that every process has uniform access to the resources.</a:t>
            </a:r>
            <a:endParaRPr/>
          </a:p>
          <a:p>
            <a:pPr indent="-342900" lvl="0" marL="342900" marR="0" rtl="0" algn="just">
              <a:lnSpc>
                <a:spcPct val="100000"/>
              </a:lnSpc>
              <a:spcBef>
                <a:spcPts val="400"/>
              </a:spcBef>
              <a:spcAft>
                <a:spcPts val="0"/>
              </a:spcAft>
              <a:buClr>
                <a:schemeClr val="dk1"/>
              </a:buClr>
              <a:buSzPts val="2000"/>
              <a:buFont typeface="Arial"/>
              <a:buChar char="•"/>
            </a:pPr>
            <a:r>
              <a:rPr b="1" i="0" lang="en-US" sz="2000" u="none">
                <a:solidFill>
                  <a:schemeClr val="dk1"/>
                </a:solidFill>
                <a:latin typeface="Times New Roman"/>
                <a:ea typeface="Times New Roman"/>
                <a:cs typeface="Times New Roman"/>
                <a:sym typeface="Times New Roman"/>
              </a:rPr>
              <a:t>Memory Management:</a:t>
            </a:r>
            <a:r>
              <a:rPr b="0" i="0" lang="en-US" sz="2000" u="none">
                <a:solidFill>
                  <a:schemeClr val="dk1"/>
                </a:solidFill>
                <a:latin typeface="Times New Roman"/>
                <a:ea typeface="Times New Roman"/>
                <a:cs typeface="Times New Roman"/>
                <a:sym typeface="Times New Roman"/>
              </a:rPr>
              <a:t> Every process requires some memory to execute. The Kernel allows the processes to access the memory safely. </a:t>
            </a:r>
            <a:endParaRPr/>
          </a:p>
          <a:p>
            <a:pPr indent="-342900" lvl="0" marL="342900" marR="0" rtl="0" algn="just">
              <a:lnSpc>
                <a:spcPct val="100000"/>
              </a:lnSpc>
              <a:spcBef>
                <a:spcPts val="400"/>
              </a:spcBef>
              <a:spcAft>
                <a:spcPts val="0"/>
              </a:spcAft>
              <a:buClr>
                <a:schemeClr val="dk1"/>
              </a:buClr>
              <a:buSzPts val="2000"/>
              <a:buFont typeface="Arial"/>
              <a:buChar char="•"/>
            </a:pPr>
            <a:r>
              <a:rPr b="1" i="0" lang="en-US" sz="2000" u="none">
                <a:solidFill>
                  <a:schemeClr val="dk1"/>
                </a:solidFill>
                <a:latin typeface="Times New Roman"/>
                <a:ea typeface="Times New Roman"/>
                <a:cs typeface="Times New Roman"/>
                <a:sym typeface="Times New Roman"/>
              </a:rPr>
              <a:t>Access Computer Resource:</a:t>
            </a:r>
            <a:r>
              <a:rPr b="0" i="0" lang="en-US" sz="2000" u="none">
                <a:solidFill>
                  <a:schemeClr val="dk1"/>
                </a:solidFill>
                <a:latin typeface="Times New Roman"/>
                <a:ea typeface="Times New Roman"/>
                <a:cs typeface="Times New Roman"/>
                <a:sym typeface="Times New Roman"/>
              </a:rPr>
              <a:t> A kernel can access different computer resources such as RAM, CPU, I/O devices, and other resources. The Kernel decides which memory each process will use, and the action is taken if memory is unavailable. </a:t>
            </a:r>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4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200"/>
              <a:buFont typeface="Times New Roman"/>
              <a:buNone/>
            </a:pPr>
            <a:r>
              <a:rPr b="1" i="0" lang="en-US" sz="4200" u="none">
                <a:solidFill>
                  <a:schemeClr val="dk1"/>
                </a:solidFill>
                <a:latin typeface="Times New Roman"/>
                <a:ea typeface="Times New Roman"/>
                <a:cs typeface="Times New Roman"/>
                <a:sym typeface="Times New Roman"/>
              </a:rPr>
              <a:t>More about Linux Kernel</a:t>
            </a:r>
            <a:endParaRPr/>
          </a:p>
        </p:txBody>
      </p:sp>
      <p:sp>
        <p:nvSpPr>
          <p:cNvPr id="500" name="Google Shape;500;p4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descr="Lovely Professional University - Wikipedia" id="501" name="Google Shape;501;p45"/>
          <p:cNvPicPr preferRelativeResize="0"/>
          <p:nvPr/>
        </p:nvPicPr>
        <p:blipFill rotWithShape="1">
          <a:blip r:embed="rId3">
            <a:alphaModFix/>
          </a:blip>
          <a:srcRect b="0" l="0" r="0" t="0"/>
          <a:stretch/>
        </p:blipFill>
        <p:spPr>
          <a:xfrm>
            <a:off x="8388350" y="74612"/>
            <a:ext cx="704850" cy="701675"/>
          </a:xfrm>
          <a:prstGeom prst="rect">
            <a:avLst/>
          </a:prstGeom>
          <a:noFill/>
          <a:ln>
            <a:noFill/>
          </a:ln>
        </p:spPr>
      </p:pic>
      <p:sp>
        <p:nvSpPr>
          <p:cNvPr id="502" name="Google Shape;502;p45"/>
          <p:cNvSpPr txBox="1"/>
          <p:nvPr/>
        </p:nvSpPr>
        <p:spPr>
          <a:xfrm>
            <a:off x="319087" y="6076950"/>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www.lpu.in                                    Lovely Professional University </a:t>
            </a:r>
            <a:endParaRPr/>
          </a:p>
        </p:txBody>
      </p:sp>
      <p:pic>
        <p:nvPicPr>
          <p:cNvPr id="503" name="Google Shape;503;p45"/>
          <p:cNvPicPr preferRelativeResize="0"/>
          <p:nvPr>
            <p:ph idx="1" type="body"/>
          </p:nvPr>
        </p:nvPicPr>
        <p:blipFill rotWithShape="1">
          <a:blip r:embed="rId4">
            <a:alphaModFix/>
          </a:blip>
          <a:srcRect b="0" l="0" r="0" t="0"/>
          <a:stretch/>
        </p:blipFill>
        <p:spPr>
          <a:xfrm>
            <a:off x="2087562" y="1571625"/>
            <a:ext cx="4768850" cy="4525962"/>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4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200"/>
              <a:buFont typeface="Times New Roman"/>
              <a:buNone/>
            </a:pPr>
            <a:r>
              <a:rPr b="1" i="0" lang="en-US" sz="4200" u="none">
                <a:solidFill>
                  <a:schemeClr val="dk1"/>
                </a:solidFill>
                <a:latin typeface="Times New Roman"/>
                <a:ea typeface="Times New Roman"/>
                <a:cs typeface="Times New Roman"/>
                <a:sym typeface="Times New Roman"/>
              </a:rPr>
              <a:t>More about Linux Kernel	</a:t>
            </a:r>
            <a:endParaRPr/>
          </a:p>
        </p:txBody>
      </p:sp>
      <p:sp>
        <p:nvSpPr>
          <p:cNvPr id="509" name="Google Shape;509;p4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descr="Lovely Professional University - Wikipedia" id="510" name="Google Shape;510;p46"/>
          <p:cNvPicPr preferRelativeResize="0"/>
          <p:nvPr/>
        </p:nvPicPr>
        <p:blipFill rotWithShape="1">
          <a:blip r:embed="rId3">
            <a:alphaModFix/>
          </a:blip>
          <a:srcRect b="0" l="0" r="0" t="0"/>
          <a:stretch/>
        </p:blipFill>
        <p:spPr>
          <a:xfrm>
            <a:off x="8388350" y="74612"/>
            <a:ext cx="704850" cy="701675"/>
          </a:xfrm>
          <a:prstGeom prst="rect">
            <a:avLst/>
          </a:prstGeom>
          <a:noFill/>
          <a:ln>
            <a:noFill/>
          </a:ln>
        </p:spPr>
      </p:pic>
      <p:sp>
        <p:nvSpPr>
          <p:cNvPr id="511" name="Google Shape;511;p46"/>
          <p:cNvSpPr txBox="1"/>
          <p:nvPr/>
        </p:nvSpPr>
        <p:spPr>
          <a:xfrm>
            <a:off x="319087" y="6076950"/>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www.lpu.in                                    Lovely Professional University </a:t>
            </a:r>
            <a:endParaRPr/>
          </a:p>
        </p:txBody>
      </p:sp>
      <p:pic>
        <p:nvPicPr>
          <p:cNvPr id="512" name="Google Shape;512;p46"/>
          <p:cNvPicPr preferRelativeResize="0"/>
          <p:nvPr>
            <p:ph idx="1" type="body"/>
          </p:nvPr>
        </p:nvPicPr>
        <p:blipFill rotWithShape="1">
          <a:blip r:embed="rId4">
            <a:alphaModFix/>
          </a:blip>
          <a:srcRect b="1898" l="0" r="0" t="1400"/>
          <a:stretch/>
        </p:blipFill>
        <p:spPr>
          <a:xfrm>
            <a:off x="1571625" y="1143000"/>
            <a:ext cx="6338887" cy="4929187"/>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4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200"/>
              <a:buFont typeface="Times New Roman"/>
              <a:buNone/>
            </a:pPr>
            <a:r>
              <a:rPr b="1" i="0" lang="en-US" sz="4200" u="none">
                <a:solidFill>
                  <a:schemeClr val="dk1"/>
                </a:solidFill>
                <a:latin typeface="Times New Roman"/>
                <a:ea typeface="Times New Roman"/>
                <a:cs typeface="Times New Roman"/>
                <a:sym typeface="Times New Roman"/>
              </a:rPr>
              <a:t>Basic types of kernels</a:t>
            </a:r>
            <a:endParaRPr/>
          </a:p>
        </p:txBody>
      </p:sp>
      <p:sp>
        <p:nvSpPr>
          <p:cNvPr id="518" name="Google Shape;518;p4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descr="Lovely Professional University - Wikipedia" id="519" name="Google Shape;519;p47"/>
          <p:cNvPicPr preferRelativeResize="0"/>
          <p:nvPr/>
        </p:nvPicPr>
        <p:blipFill rotWithShape="1">
          <a:blip r:embed="rId3">
            <a:alphaModFix/>
          </a:blip>
          <a:srcRect b="0" l="0" r="0" t="0"/>
          <a:stretch/>
        </p:blipFill>
        <p:spPr>
          <a:xfrm>
            <a:off x="8388350" y="74612"/>
            <a:ext cx="704850" cy="701675"/>
          </a:xfrm>
          <a:prstGeom prst="rect">
            <a:avLst/>
          </a:prstGeom>
          <a:noFill/>
          <a:ln>
            <a:noFill/>
          </a:ln>
        </p:spPr>
      </p:pic>
      <p:sp>
        <p:nvSpPr>
          <p:cNvPr id="520" name="Google Shape;520;p47"/>
          <p:cNvSpPr txBox="1"/>
          <p:nvPr/>
        </p:nvSpPr>
        <p:spPr>
          <a:xfrm>
            <a:off x="319087" y="6076950"/>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www.lpu.in                                    Lovely Professional University </a:t>
            </a:r>
            <a:endParaRPr/>
          </a:p>
        </p:txBody>
      </p:sp>
      <p:sp>
        <p:nvSpPr>
          <p:cNvPr id="521" name="Google Shape;521;p47"/>
          <p:cNvSpPr txBox="1"/>
          <p:nvPr>
            <p:ph idx="1" type="body"/>
          </p:nvPr>
        </p:nvSpPr>
        <p:spPr>
          <a:xfrm>
            <a:off x="285750" y="1143000"/>
            <a:ext cx="8229600" cy="51435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262626"/>
              </a:buClr>
              <a:buSzPts val="2000"/>
              <a:buFont typeface="Arial"/>
              <a:buChar char="•"/>
            </a:pPr>
            <a:r>
              <a:rPr b="0" i="0" lang="en-US" sz="2000" u="none">
                <a:solidFill>
                  <a:srgbClr val="262626"/>
                </a:solidFill>
                <a:latin typeface="Times New Roman"/>
                <a:ea typeface="Times New Roman"/>
                <a:cs typeface="Times New Roman"/>
                <a:sym typeface="Times New Roman"/>
              </a:rPr>
              <a:t>3 basic types of kernels as below:</a:t>
            </a:r>
            <a:endParaRPr/>
          </a:p>
          <a:p>
            <a:pPr indent="-215900" lvl="0" marL="342900" marR="0" rtl="0" algn="just">
              <a:lnSpc>
                <a:spcPct val="100000"/>
              </a:lnSpc>
              <a:spcBef>
                <a:spcPts val="400"/>
              </a:spcBef>
              <a:spcAft>
                <a:spcPts val="0"/>
              </a:spcAft>
              <a:buClr>
                <a:schemeClr val="dk1"/>
              </a:buClr>
              <a:buSzPts val="2000"/>
              <a:buFont typeface="Arial"/>
              <a:buNone/>
            </a:pPr>
            <a:r>
              <a:t/>
            </a:r>
            <a:endParaRPr b="0" i="0" sz="2000" u="none">
              <a:solidFill>
                <a:srgbClr val="262626"/>
              </a:solidFill>
              <a:latin typeface="Times New Roman"/>
              <a:ea typeface="Times New Roman"/>
              <a:cs typeface="Times New Roman"/>
              <a:sym typeface="Times New Roman"/>
            </a:endParaRPr>
          </a:p>
          <a:p>
            <a:pPr indent="-342900" lvl="0" marL="342900" marR="0" rtl="0" algn="just">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Monolithic</a:t>
            </a:r>
            <a:endParaRPr/>
          </a:p>
          <a:p>
            <a:pPr indent="-342900" lvl="0" marL="342900" marR="0" rtl="0" algn="just">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Microkernel</a:t>
            </a:r>
            <a:endParaRPr/>
          </a:p>
          <a:p>
            <a:pPr indent="-342900" lvl="0" marL="342900" marR="0" rtl="0" algn="just">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Hybrid</a:t>
            </a:r>
            <a:endParaRPr/>
          </a:p>
          <a:p>
            <a:pPr indent="-215900" lvl="0" marL="342900" marR="0" rtl="0" algn="just">
              <a:lnSpc>
                <a:spcPct val="100000"/>
              </a:lnSpc>
              <a:spcBef>
                <a:spcPts val="400"/>
              </a:spcBef>
              <a:spcAft>
                <a:spcPts val="0"/>
              </a:spcAft>
              <a:buClr>
                <a:schemeClr val="dk1"/>
              </a:buClr>
              <a:buSzPts val="2000"/>
              <a:buFont typeface="Arial"/>
              <a:buNone/>
            </a:pPr>
            <a:r>
              <a:t/>
            </a:r>
            <a:endParaRPr b="0" i="0" sz="2000" u="none">
              <a:solidFill>
                <a:srgbClr val="262626"/>
              </a:solidFill>
              <a:latin typeface="Times New Roman"/>
              <a:ea typeface="Times New Roman"/>
              <a:cs typeface="Times New Roman"/>
              <a:sym typeface="Times New Roman"/>
            </a:endParaRPr>
          </a:p>
          <a:p>
            <a:pPr indent="-342900" lvl="0" marL="342900" marR="0" rtl="0" algn="just">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A monolithic kernel is a type of kernel in which the complete OS runs in the kernel space.</a:t>
            </a:r>
            <a:endParaRPr/>
          </a:p>
          <a:p>
            <a:pPr indent="-342900" lvl="0" marL="342900" marR="0" rtl="0" algn="just">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A microkernel is a kernel type that implements an operating system by providing methods, including low-level address space management, IPC, and thread management. </a:t>
            </a:r>
            <a:endParaRPr/>
          </a:p>
          <a:p>
            <a:pPr indent="-342900" lvl="0" marL="342900" marR="0" rtl="0" algn="just">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A hybrid kernel is an operating system kernel architecture that attempts to combine aspects and benefits of microkernel and monolithic kernel architectures used in computer operating systems.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4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200"/>
              <a:buFont typeface="Times New Roman"/>
              <a:buNone/>
            </a:pPr>
            <a:r>
              <a:rPr b="1" i="0" lang="en-US" sz="4200" u="none">
                <a:solidFill>
                  <a:schemeClr val="dk1"/>
                </a:solidFill>
                <a:latin typeface="Times New Roman"/>
                <a:ea typeface="Times New Roman"/>
                <a:cs typeface="Times New Roman"/>
                <a:sym typeface="Times New Roman"/>
              </a:rPr>
              <a:t>Basic types of kernels</a:t>
            </a:r>
            <a:endParaRPr/>
          </a:p>
        </p:txBody>
      </p:sp>
      <p:sp>
        <p:nvSpPr>
          <p:cNvPr id="528" name="Google Shape;528;p4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descr="Lovely Professional University - Wikipedia" id="529" name="Google Shape;529;p48"/>
          <p:cNvPicPr preferRelativeResize="0"/>
          <p:nvPr/>
        </p:nvPicPr>
        <p:blipFill rotWithShape="1">
          <a:blip r:embed="rId3">
            <a:alphaModFix/>
          </a:blip>
          <a:srcRect b="0" l="0" r="0" t="0"/>
          <a:stretch/>
        </p:blipFill>
        <p:spPr>
          <a:xfrm>
            <a:off x="8388350" y="74612"/>
            <a:ext cx="704850" cy="701675"/>
          </a:xfrm>
          <a:prstGeom prst="rect">
            <a:avLst/>
          </a:prstGeom>
          <a:noFill/>
          <a:ln>
            <a:noFill/>
          </a:ln>
        </p:spPr>
      </p:pic>
      <p:sp>
        <p:nvSpPr>
          <p:cNvPr id="530" name="Google Shape;530;p48"/>
          <p:cNvSpPr txBox="1"/>
          <p:nvPr/>
        </p:nvSpPr>
        <p:spPr>
          <a:xfrm>
            <a:off x="319087" y="6076950"/>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www.lpu.in                                    Lovely Professional University </a:t>
            </a:r>
            <a:endParaRPr/>
          </a:p>
        </p:txBody>
      </p:sp>
      <p:pic>
        <p:nvPicPr>
          <p:cNvPr descr="mmh.png" id="531" name="Google Shape;531;p48"/>
          <p:cNvPicPr preferRelativeResize="0"/>
          <p:nvPr>
            <p:ph idx="1" type="body"/>
          </p:nvPr>
        </p:nvPicPr>
        <p:blipFill rotWithShape="1">
          <a:blip r:embed="rId4">
            <a:alphaModFix/>
          </a:blip>
          <a:srcRect b="0" l="0" r="0" t="0"/>
          <a:stretch/>
        </p:blipFill>
        <p:spPr>
          <a:xfrm>
            <a:off x="357187" y="1500187"/>
            <a:ext cx="8056562" cy="4572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5"/>
          <p:cNvSpPr txBox="1"/>
          <p:nvPr>
            <p:ph idx="1" type="body"/>
          </p:nvPr>
        </p:nvSpPr>
        <p:spPr>
          <a:xfrm>
            <a:off x="500062" y="500062"/>
            <a:ext cx="8229600" cy="56499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Arial"/>
              <a:buNone/>
            </a:pPr>
            <a:r>
              <a:rPr b="1" i="0" lang="en-US" sz="4000" u="none">
                <a:solidFill>
                  <a:schemeClr val="dk1"/>
                </a:solidFill>
                <a:latin typeface="Times New Roman"/>
                <a:ea typeface="Times New Roman"/>
                <a:cs typeface="Times New Roman"/>
                <a:sym typeface="Times New Roman"/>
              </a:rPr>
              <a:t>File can be..</a:t>
            </a:r>
            <a:endParaRPr/>
          </a:p>
        </p:txBody>
      </p:sp>
      <p:sp>
        <p:nvSpPr>
          <p:cNvPr id="125" name="Google Shape;125;p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126" name="Google Shape;126;p5"/>
          <p:cNvSpPr txBox="1"/>
          <p:nvPr/>
        </p:nvSpPr>
        <p:spPr>
          <a:xfrm>
            <a:off x="642937" y="1285875"/>
            <a:ext cx="7632700" cy="3292475"/>
          </a:xfrm>
          <a:prstGeom prst="rect">
            <a:avLst/>
          </a:prstGeom>
          <a:noFill/>
          <a:ln>
            <a:noFill/>
          </a:ln>
        </p:spPr>
        <p:txBody>
          <a:bodyPr anchorCtr="0" anchor="t" bIns="45700" lIns="91425" spcFirstLastPara="1" rIns="91425" wrap="square" tIns="45700">
            <a:spAutoFit/>
          </a:bodyPr>
          <a:lstStyle/>
          <a:p>
            <a:pPr indent="-514350" lvl="0" marL="514350" marR="0" rtl="0" algn="just">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Regular files</a:t>
            </a:r>
            <a:endParaRPr/>
          </a:p>
          <a:p>
            <a:pPr indent="-514350" lvl="0" marL="514350" marR="0" rtl="0" algn="just">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Directory Files</a:t>
            </a:r>
            <a:endParaRPr/>
          </a:p>
          <a:p>
            <a:pPr indent="-514350" lvl="0" marL="514350" marR="0" rtl="0" algn="just">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Device Files or Special  Files</a:t>
            </a:r>
            <a:endParaRPr/>
          </a:p>
          <a:p>
            <a:pPr indent="-387350" lvl="0" marL="514350" marR="0" rtl="0" algn="just">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p>
            <a:pPr indent="-387350" lvl="0" marL="514350" marR="0" rtl="0" algn="just">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p>
            <a:pPr indent="-514350" lvl="0" marL="514350" marR="0" rtl="0" algn="just">
              <a:lnSpc>
                <a:spcPct val="100000"/>
              </a:lnSpc>
              <a:spcBef>
                <a:spcPts val="0"/>
              </a:spcBef>
              <a:spcAft>
                <a:spcPts val="0"/>
              </a:spcAft>
              <a:buClr>
                <a:schemeClr val="dk1"/>
              </a:buClr>
              <a:buSzPts val="2000"/>
              <a:buFont typeface="Arial"/>
              <a:buChar char="•"/>
            </a:pPr>
            <a:r>
              <a:rPr b="1" i="0" lang="en-US" sz="2000" u="none" cap="none" strike="noStrike">
                <a:solidFill>
                  <a:schemeClr val="dk1"/>
                </a:solidFill>
                <a:latin typeface="Times New Roman"/>
                <a:ea typeface="Times New Roman"/>
                <a:cs typeface="Times New Roman"/>
                <a:sym typeface="Times New Roman"/>
              </a:rPr>
              <a:t>Regular Files </a:t>
            </a:r>
            <a:r>
              <a:rPr b="0" i="0" lang="en-US" sz="2000" u="none" cap="none" strike="noStrike">
                <a:solidFill>
                  <a:schemeClr val="dk1"/>
                </a:solidFill>
                <a:latin typeface="Times New Roman"/>
                <a:ea typeface="Times New Roman"/>
                <a:cs typeface="Times New Roman"/>
                <a:sym typeface="Times New Roman"/>
              </a:rPr>
              <a:t>stores data (text, binary, and executable)</a:t>
            </a:r>
            <a:endParaRPr/>
          </a:p>
          <a:p>
            <a:pPr indent="-514350" lvl="0" marL="514350" marR="0" rtl="0" algn="just">
              <a:lnSpc>
                <a:spcPct val="100000"/>
              </a:lnSpc>
              <a:spcBef>
                <a:spcPts val="0"/>
              </a:spcBef>
              <a:spcAft>
                <a:spcPts val="0"/>
              </a:spcAft>
              <a:buClr>
                <a:schemeClr val="dk1"/>
              </a:buClr>
              <a:buSzPts val="2000"/>
              <a:buFont typeface="Arial"/>
              <a:buChar char="•"/>
            </a:pPr>
            <a:r>
              <a:rPr b="1" i="0" lang="en-US" sz="2000" u="none" cap="none" strike="noStrike">
                <a:solidFill>
                  <a:schemeClr val="dk1"/>
                </a:solidFill>
                <a:latin typeface="Times New Roman"/>
                <a:ea typeface="Times New Roman"/>
                <a:cs typeface="Times New Roman"/>
                <a:sym typeface="Times New Roman"/>
              </a:rPr>
              <a:t>Directory files </a:t>
            </a:r>
            <a:r>
              <a:rPr b="0" i="0" lang="en-US" sz="2000" u="none" cap="none" strike="noStrike">
                <a:solidFill>
                  <a:schemeClr val="dk1"/>
                </a:solidFill>
                <a:latin typeface="Times New Roman"/>
                <a:ea typeface="Times New Roman"/>
                <a:cs typeface="Times New Roman"/>
                <a:sym typeface="Times New Roman"/>
              </a:rPr>
              <a:t>contains information used to access other files.</a:t>
            </a:r>
            <a:endParaRPr/>
          </a:p>
          <a:p>
            <a:pPr indent="-514350" lvl="0" marL="514350" marR="0" rtl="0" algn="just">
              <a:lnSpc>
                <a:spcPct val="100000"/>
              </a:lnSpc>
              <a:spcBef>
                <a:spcPts val="0"/>
              </a:spcBef>
              <a:spcAft>
                <a:spcPts val="0"/>
              </a:spcAft>
              <a:buClr>
                <a:schemeClr val="dk1"/>
              </a:buClr>
              <a:buSzPts val="2000"/>
              <a:buFont typeface="Arial"/>
              <a:buChar char="•"/>
            </a:pPr>
            <a:r>
              <a:rPr b="1" i="0" lang="en-US" sz="2000" u="none" cap="none" strike="noStrike">
                <a:solidFill>
                  <a:schemeClr val="dk1"/>
                </a:solidFill>
                <a:latin typeface="Times New Roman"/>
                <a:ea typeface="Times New Roman"/>
                <a:cs typeface="Times New Roman"/>
                <a:sym typeface="Times New Roman"/>
              </a:rPr>
              <a:t>Device Files</a:t>
            </a:r>
            <a:r>
              <a:rPr b="0" i="0" lang="en-US" sz="2000" u="none" cap="none" strike="noStrike">
                <a:solidFill>
                  <a:schemeClr val="dk1"/>
                </a:solidFill>
                <a:latin typeface="Times New Roman"/>
                <a:ea typeface="Times New Roman"/>
                <a:cs typeface="Times New Roman"/>
                <a:sym typeface="Times New Roman"/>
              </a:rPr>
              <a:t> defines a FIFO (first-in, first-out) pipe file or a physical device</a:t>
            </a:r>
            <a:endParaRPr/>
          </a:p>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pic>
        <p:nvPicPr>
          <p:cNvPr descr="Lovely Professional University - Wikipedia" id="127" name="Google Shape;127;p5"/>
          <p:cNvPicPr preferRelativeResize="0"/>
          <p:nvPr/>
        </p:nvPicPr>
        <p:blipFill rotWithShape="1">
          <a:blip r:embed="rId3">
            <a:alphaModFix/>
          </a:blip>
          <a:srcRect b="0" l="0" r="0" t="0"/>
          <a:stretch/>
        </p:blipFill>
        <p:spPr>
          <a:xfrm>
            <a:off x="8388350" y="74612"/>
            <a:ext cx="704850" cy="701675"/>
          </a:xfrm>
          <a:prstGeom prst="rect">
            <a:avLst/>
          </a:prstGeom>
          <a:noFill/>
          <a:ln>
            <a:noFill/>
          </a:ln>
        </p:spPr>
      </p:pic>
      <p:sp>
        <p:nvSpPr>
          <p:cNvPr id="128" name="Google Shape;128;p5"/>
          <p:cNvSpPr txBox="1"/>
          <p:nvPr/>
        </p:nvSpPr>
        <p:spPr>
          <a:xfrm>
            <a:off x="285750" y="6000750"/>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Times New Roman"/>
              <a:buNone/>
            </a:pPr>
            <a:r>
              <a:rPr b="1" i="0" lang="en-US" sz="4000" u="none">
                <a:solidFill>
                  <a:schemeClr val="dk1"/>
                </a:solidFill>
                <a:latin typeface="Times New Roman"/>
                <a:ea typeface="Times New Roman"/>
                <a:cs typeface="Times New Roman"/>
                <a:sym typeface="Times New Roman"/>
              </a:rPr>
              <a:t>File System Representation</a:t>
            </a:r>
            <a:endParaRPr/>
          </a:p>
        </p:txBody>
      </p:sp>
      <p:sp>
        <p:nvSpPr>
          <p:cNvPr id="134" name="Google Shape;134;p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descr="Lovely Professional University - Wikipedia" id="135" name="Google Shape;135;p6"/>
          <p:cNvPicPr preferRelativeResize="0"/>
          <p:nvPr/>
        </p:nvPicPr>
        <p:blipFill rotWithShape="1">
          <a:blip r:embed="rId3">
            <a:alphaModFix/>
          </a:blip>
          <a:srcRect b="0" l="0" r="0" t="0"/>
          <a:stretch/>
        </p:blipFill>
        <p:spPr>
          <a:xfrm>
            <a:off x="8388350" y="74612"/>
            <a:ext cx="704850" cy="701675"/>
          </a:xfrm>
          <a:prstGeom prst="rect">
            <a:avLst/>
          </a:prstGeom>
          <a:noFill/>
          <a:ln>
            <a:noFill/>
          </a:ln>
        </p:spPr>
      </p:pic>
      <p:sp>
        <p:nvSpPr>
          <p:cNvPr id="136" name="Google Shape;136;p6"/>
          <p:cNvSpPr txBox="1"/>
          <p:nvPr/>
        </p:nvSpPr>
        <p:spPr>
          <a:xfrm>
            <a:off x="319087" y="6076950"/>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www.lpu.in                                    Lovely Professional University </a:t>
            </a:r>
            <a:endParaRPr/>
          </a:p>
        </p:txBody>
      </p:sp>
      <p:pic>
        <p:nvPicPr>
          <p:cNvPr descr="zosb025.gif" id="137" name="Google Shape;137;p6"/>
          <p:cNvPicPr preferRelativeResize="0"/>
          <p:nvPr/>
        </p:nvPicPr>
        <p:blipFill rotWithShape="1">
          <a:blip r:embed="rId4">
            <a:alphaModFix/>
          </a:blip>
          <a:srcRect b="0" l="0" r="0" t="0"/>
          <a:stretch/>
        </p:blipFill>
        <p:spPr>
          <a:xfrm>
            <a:off x="1285875" y="1785937"/>
            <a:ext cx="5665787" cy="4000500"/>
          </a:xfrm>
          <a:prstGeom prst="rect">
            <a:avLst/>
          </a:prstGeom>
          <a:noFill/>
          <a:ln>
            <a:noFill/>
          </a:ln>
        </p:spPr>
      </p:pic>
      <p:sp>
        <p:nvSpPr>
          <p:cNvPr id="138" name="Google Shape;138;p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Times New Roman"/>
              <a:buNone/>
            </a:pPr>
            <a:r>
              <a:rPr b="1" i="0" lang="en-US" sz="4000" u="none">
                <a:solidFill>
                  <a:schemeClr val="dk1"/>
                </a:solidFill>
                <a:latin typeface="Times New Roman"/>
                <a:ea typeface="Times New Roman"/>
                <a:cs typeface="Times New Roman"/>
                <a:sym typeface="Times New Roman"/>
              </a:rPr>
              <a:t>Popular File System</a:t>
            </a:r>
            <a:endParaRPr/>
          </a:p>
        </p:txBody>
      </p:sp>
      <p:sp>
        <p:nvSpPr>
          <p:cNvPr id="144" name="Google Shape;144;p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descr="Lovely Professional University - Wikipedia" id="145" name="Google Shape;145;p7"/>
          <p:cNvPicPr preferRelativeResize="0"/>
          <p:nvPr/>
        </p:nvPicPr>
        <p:blipFill rotWithShape="1">
          <a:blip r:embed="rId3">
            <a:alphaModFix/>
          </a:blip>
          <a:srcRect b="0" l="0" r="0" t="0"/>
          <a:stretch/>
        </p:blipFill>
        <p:spPr>
          <a:xfrm>
            <a:off x="8388350" y="74612"/>
            <a:ext cx="704850" cy="701675"/>
          </a:xfrm>
          <a:prstGeom prst="rect">
            <a:avLst/>
          </a:prstGeom>
          <a:noFill/>
          <a:ln>
            <a:noFill/>
          </a:ln>
        </p:spPr>
      </p:pic>
      <p:sp>
        <p:nvSpPr>
          <p:cNvPr id="146" name="Google Shape;146;p7"/>
          <p:cNvSpPr txBox="1"/>
          <p:nvPr/>
        </p:nvSpPr>
        <p:spPr>
          <a:xfrm>
            <a:off x="319087" y="6076950"/>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www.lpu.in                                    Lovely Professional University </a:t>
            </a:r>
            <a:endParaRPr/>
          </a:p>
        </p:txBody>
      </p:sp>
      <p:pic>
        <p:nvPicPr>
          <p:cNvPr descr="File-Systems-12.png" id="147" name="Google Shape;147;p7"/>
          <p:cNvPicPr preferRelativeResize="0"/>
          <p:nvPr>
            <p:ph idx="1" type="body"/>
          </p:nvPr>
        </p:nvPicPr>
        <p:blipFill rotWithShape="1">
          <a:blip r:embed="rId4">
            <a:alphaModFix/>
          </a:blip>
          <a:srcRect b="0" l="0" r="0" t="0"/>
          <a:stretch/>
        </p:blipFill>
        <p:spPr>
          <a:xfrm>
            <a:off x="1643062" y="1357312"/>
            <a:ext cx="5072062" cy="452596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descr="Lovely Professional University - Wikipedia" id="153" name="Google Shape;153;p8"/>
          <p:cNvPicPr preferRelativeResize="0"/>
          <p:nvPr/>
        </p:nvPicPr>
        <p:blipFill rotWithShape="1">
          <a:blip r:embed="rId3">
            <a:alphaModFix/>
          </a:blip>
          <a:srcRect b="0" l="0" r="0" t="0"/>
          <a:stretch/>
        </p:blipFill>
        <p:spPr>
          <a:xfrm>
            <a:off x="8388350" y="74612"/>
            <a:ext cx="704850" cy="701675"/>
          </a:xfrm>
          <a:prstGeom prst="rect">
            <a:avLst/>
          </a:prstGeom>
          <a:noFill/>
          <a:ln>
            <a:noFill/>
          </a:ln>
        </p:spPr>
      </p:pic>
      <p:sp>
        <p:nvSpPr>
          <p:cNvPr id="154" name="Google Shape;154;p8"/>
          <p:cNvSpPr txBox="1"/>
          <p:nvPr/>
        </p:nvSpPr>
        <p:spPr>
          <a:xfrm>
            <a:off x="285750" y="6000750"/>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www.lpu.in                                    Lovely Professional University </a:t>
            </a:r>
            <a:endParaRPr/>
          </a:p>
        </p:txBody>
      </p:sp>
      <p:pic>
        <p:nvPicPr>
          <p:cNvPr id="155" name="Google Shape;155;p8"/>
          <p:cNvPicPr preferRelativeResize="0"/>
          <p:nvPr>
            <p:ph idx="1" type="body"/>
          </p:nvPr>
        </p:nvPicPr>
        <p:blipFill rotWithShape="1">
          <a:blip r:embed="rId4">
            <a:alphaModFix/>
          </a:blip>
          <a:srcRect b="6085" l="20831" r="21873" t="26011"/>
          <a:stretch/>
        </p:blipFill>
        <p:spPr>
          <a:xfrm>
            <a:off x="1143000" y="1571625"/>
            <a:ext cx="6323012" cy="4214812"/>
          </a:xfrm>
          <a:prstGeom prst="rect">
            <a:avLst/>
          </a:prstGeom>
          <a:noFill/>
          <a:ln>
            <a:noFill/>
          </a:ln>
        </p:spPr>
      </p:pic>
      <p:sp>
        <p:nvSpPr>
          <p:cNvPr id="156" name="Google Shape;156;p8"/>
          <p:cNvSpPr txBox="1"/>
          <p:nvPr/>
        </p:nvSpPr>
        <p:spPr>
          <a:xfrm>
            <a:off x="857250" y="714375"/>
            <a:ext cx="7572375" cy="7080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4000"/>
              <a:buFont typeface="Times New Roman"/>
              <a:buNone/>
            </a:pPr>
            <a:r>
              <a:rPr b="1" i="0" lang="en-US" sz="4000" u="none">
                <a:solidFill>
                  <a:schemeClr val="dk1"/>
                </a:solidFill>
                <a:latin typeface="Times New Roman"/>
                <a:ea typeface="Times New Roman"/>
                <a:cs typeface="Times New Roman"/>
                <a:sym typeface="Times New Roman"/>
              </a:rPr>
              <a:t>Useful Symbols for Files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Times New Roman"/>
              <a:buNone/>
            </a:pPr>
            <a:r>
              <a:rPr b="1" i="0" lang="en-US" sz="4000" u="none">
                <a:solidFill>
                  <a:schemeClr val="dk1"/>
                </a:solidFill>
                <a:latin typeface="Times New Roman"/>
                <a:ea typeface="Times New Roman"/>
                <a:cs typeface="Times New Roman"/>
                <a:sym typeface="Times New Roman"/>
              </a:rPr>
              <a:t>Types of File Sy</a:t>
            </a:r>
            <a:r>
              <a:rPr b="1" i="0" lang="en-US" sz="4200" u="none">
                <a:solidFill>
                  <a:schemeClr val="dk1"/>
                </a:solidFill>
                <a:latin typeface="Times New Roman"/>
                <a:ea typeface="Times New Roman"/>
                <a:cs typeface="Times New Roman"/>
                <a:sym typeface="Times New Roman"/>
              </a:rPr>
              <a:t>stems</a:t>
            </a:r>
            <a:endParaRPr/>
          </a:p>
        </p:txBody>
      </p:sp>
      <p:sp>
        <p:nvSpPr>
          <p:cNvPr id="162" name="Google Shape;162;p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descr="Lovely Professional University - Wikipedia" id="163" name="Google Shape;163;p9"/>
          <p:cNvPicPr preferRelativeResize="0"/>
          <p:nvPr/>
        </p:nvPicPr>
        <p:blipFill rotWithShape="1">
          <a:blip r:embed="rId3">
            <a:alphaModFix/>
          </a:blip>
          <a:srcRect b="0" l="0" r="0" t="0"/>
          <a:stretch/>
        </p:blipFill>
        <p:spPr>
          <a:xfrm>
            <a:off x="8388350" y="74612"/>
            <a:ext cx="704850" cy="701675"/>
          </a:xfrm>
          <a:prstGeom prst="rect">
            <a:avLst/>
          </a:prstGeom>
          <a:noFill/>
          <a:ln>
            <a:noFill/>
          </a:ln>
        </p:spPr>
      </p:pic>
      <p:sp>
        <p:nvSpPr>
          <p:cNvPr id="164" name="Google Shape;164;p9"/>
          <p:cNvSpPr txBox="1"/>
          <p:nvPr/>
        </p:nvSpPr>
        <p:spPr>
          <a:xfrm>
            <a:off x="319087" y="6076950"/>
            <a:ext cx="8505825" cy="461962"/>
          </a:xfrm>
          <a:prstGeom prst="rect">
            <a:avLst/>
          </a:prstGeom>
          <a:solidFill>
            <a:srgbClr val="F7964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www.lpu.in                                    Lovely Professional University </a:t>
            </a:r>
            <a:endParaRPr/>
          </a:p>
        </p:txBody>
      </p:sp>
      <p:sp>
        <p:nvSpPr>
          <p:cNvPr id="165" name="Google Shape;165;p9"/>
          <p:cNvSpPr txBox="1"/>
          <p:nvPr>
            <p:ph idx="1" type="body"/>
          </p:nvPr>
        </p:nvSpPr>
        <p:spPr>
          <a:xfrm>
            <a:off x="457200" y="1357312"/>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Following are the various file system in a device:</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FAT</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GIF</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HDFS</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DFS</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UDF</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Extended file system</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NTFS</a:t>
            </a:r>
            <a:endParaRPr/>
          </a:p>
          <a:p>
            <a:pPr indent="-215900" lvl="0" marL="342900" marR="0" rtl="0" algn="l">
              <a:spcBef>
                <a:spcPts val="40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Deepak</dc:creator>
</cp:coreProperties>
</file>

<file path=docProps/custom.xml><?xml version="1.0" encoding="utf-8"?>
<Properties xmlns="http://schemas.openxmlformats.org/officeDocument/2006/custom-properties" xmlns:vt="http://schemas.openxmlformats.org/officeDocument/2006/docPropsVTypes"/>
</file>