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9" r:id="rId2"/>
    <p:sldId id="261" r:id="rId3"/>
    <p:sldId id="262" r:id="rId4"/>
    <p:sldId id="272" r:id="rId5"/>
    <p:sldId id="263" r:id="rId6"/>
    <p:sldId id="273" r:id="rId7"/>
    <p:sldId id="27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Lst>
        </p14:section>
        <p14:section name="Status Update" id="{521DEF98-8796-4632-831A-16252E9A6054}">
          <p14:sldIdLst>
            <p14:sldId id="262"/>
            <p14:sldId id="272"/>
            <p14:sldId id="263"/>
            <p14:sldId id="273"/>
            <p14:sldId id="274"/>
          </p14:sldIdLst>
        </p14:section>
        <p14:section name="Timeline" id="{CF24EBA6-C924-424D-AC31-A4B9992A87E0}">
          <p14:sldIdLst/>
        </p14:section>
        <p14:section name="Next Steps and Action Items" id="{C24C98EC-938D-4034-8DB8-5E8DBF16E3CB}">
          <p14:sldIdLst/>
        </p14:section>
        <p14:section name="Appendix" id="{E35CCD6A-2288-476E-BC93-C75323AE1F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65" d="100"/>
          <a:sy n="65" d="100"/>
        </p:scale>
        <p:origin x="-1302" y="-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10/8/2023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2202910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Duplicate this slide as necessary if there is more than one issue.</a:t>
            </a:r>
          </a:p>
          <a:p>
            <a:r>
              <a:rPr lang="en-US" dirty="0" smtClean="0"/>
              <a:t>This and related slides</a:t>
            </a:r>
            <a:r>
              <a:rPr lang="en-US" baseline="0" dirty="0" smtClean="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Duplicate this slide as necessary if there is more than one issue.</a:t>
            </a:r>
          </a:p>
          <a:p>
            <a:r>
              <a:rPr lang="en-US" dirty="0" smtClean="0"/>
              <a:t>This and related slides</a:t>
            </a:r>
            <a:r>
              <a:rPr lang="en-US" baseline="0" dirty="0" smtClean="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10" Type="http://schemas.openxmlformats.org/officeDocument/2006/relationships/image" Target="../media/image10.jpeg"/><Relationship Id="rId4" Type="http://schemas.openxmlformats.org/officeDocument/2006/relationships/tags" Target="../tags/tag4.xml"/><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4.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6.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5.jpeg"/><Relationship Id="rId5" Type="http://schemas.openxmlformats.org/officeDocument/2006/relationships/image" Target="../media/image12.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699792" y="2636912"/>
            <a:ext cx="2888503" cy="432048"/>
          </a:xfrm>
          <a:solidFill>
            <a:schemeClr val="accent4">
              <a:lumMod val="60000"/>
              <a:lumOff val="40000"/>
            </a:schemeClr>
          </a:solidFill>
        </p:spPr>
        <p:txBody>
          <a:bodyPr>
            <a:noAutofit/>
          </a:bodyPr>
          <a:lstStyle/>
          <a:p>
            <a:r>
              <a:rPr lang="en-US" sz="2400" dirty="0" smtClean="0"/>
              <a:t>Track : Health Care</a:t>
            </a:r>
            <a:br>
              <a:rPr lang="en-US" sz="2400" dirty="0" smtClean="0"/>
            </a:br>
            <a:endParaRPr lang="en-US" sz="2400" dirty="0"/>
          </a:p>
        </p:txBody>
      </p:sp>
      <p:sp>
        <p:nvSpPr>
          <p:cNvPr id="3" name="Subtitle 2"/>
          <p:cNvSpPr>
            <a:spLocks noGrp="1"/>
          </p:cNvSpPr>
          <p:nvPr>
            <p:ph type="subTitle" idx="1"/>
            <p:custDataLst>
              <p:tags r:id="rId3"/>
            </p:custDataLst>
          </p:nvPr>
        </p:nvSpPr>
        <p:spPr>
          <a:xfrm>
            <a:off x="6516216" y="5229200"/>
            <a:ext cx="2484099" cy="1295400"/>
          </a:xfrm>
        </p:spPr>
        <p:txBody>
          <a:bodyPr/>
          <a:lstStyle/>
          <a:p>
            <a:r>
              <a:rPr lang="en-US" dirty="0" smtClean="0"/>
              <a:t>Team :</a:t>
            </a:r>
          </a:p>
          <a:p>
            <a:pPr marL="342900" indent="-342900">
              <a:buAutoNum type="arabicParenR"/>
            </a:pPr>
            <a:r>
              <a:rPr lang="en-US" dirty="0" err="1" smtClean="0"/>
              <a:t>Sanjana</a:t>
            </a:r>
            <a:r>
              <a:rPr lang="en-US" dirty="0" smtClean="0"/>
              <a:t> N</a:t>
            </a:r>
          </a:p>
          <a:p>
            <a:pPr marL="342900" indent="-342900">
              <a:buAutoNum type="arabicParenR"/>
            </a:pPr>
            <a:r>
              <a:rPr lang="en-US" dirty="0" err="1" smtClean="0"/>
              <a:t>Priyanka</a:t>
            </a:r>
            <a:r>
              <a:rPr lang="en-US" dirty="0" smtClean="0"/>
              <a:t> M</a:t>
            </a:r>
          </a:p>
          <a:p>
            <a:pPr marL="342900" indent="-342900">
              <a:buAutoNum type="arabicParenR"/>
            </a:pPr>
            <a:r>
              <a:rPr lang="en-US" dirty="0" err="1" smtClean="0"/>
              <a:t>Varsha</a:t>
            </a:r>
            <a:r>
              <a:rPr lang="en-US" dirty="0" smtClean="0"/>
              <a:t> P</a:t>
            </a:r>
            <a:endParaRPr lang="en-US" dirty="0"/>
          </a:p>
        </p:txBody>
      </p:sp>
      <p:pic>
        <p:nvPicPr>
          <p:cNvPr id="7" name="Picture 6"/>
          <p:cNvPicPr>
            <a:picLocks noChangeAspect="1"/>
          </p:cNvPicPr>
          <p:nvPr/>
        </p:nvPicPr>
        <p:blipFill rotWithShape="1">
          <a:blip r:embed="rId8" cstate="email">
            <a:extLst>
              <a:ext uri="{28A0092B-C50C-407E-A947-70E740481C1C}">
                <a14:useLocalDpi xmlns:a14="http://schemas.microsoft.com/office/drawing/2010/main" val="0"/>
              </a:ext>
            </a:extLst>
          </a:blip>
          <a:srcRect t="30028" b="34986"/>
          <a:stretch/>
        </p:blipFill>
        <p:spPr>
          <a:xfrm>
            <a:off x="155575" y="66714"/>
            <a:ext cx="2277616" cy="796847"/>
          </a:xfrm>
          <a:prstGeom prst="rect">
            <a:avLst/>
          </a:prstGeom>
        </p:spPr>
      </p:pic>
      <p:pic>
        <p:nvPicPr>
          <p:cNvPr id="1029" name="Picture 5"/>
          <p:cNvPicPr>
            <a:picLocks noChangeAspect="1" noChangeArrowheads="1"/>
          </p:cNvPicPr>
          <p:nvPr/>
        </p:nvPicPr>
        <p:blipFill rotWithShape="1">
          <a:blip r:embed="rId9" cstate="email">
            <a:extLst>
              <a:ext uri="{28A0092B-C50C-407E-A947-70E740481C1C}">
                <a14:useLocalDpi xmlns:a14="http://schemas.microsoft.com/office/drawing/2010/main" val="0"/>
              </a:ext>
            </a:extLst>
          </a:blip>
          <a:srcRect/>
          <a:stretch/>
        </p:blipFill>
        <p:spPr bwMode="auto">
          <a:xfrm>
            <a:off x="2699792" y="160337"/>
            <a:ext cx="2339752" cy="1073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7" descr="blob:https://web.whatsapp.com/ea9a7aad-1e3a-4608-b06b-dc061bc7f5f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9" descr="blob:https://web.whatsapp.com/ea9a7aad-1e3a-4608-b06b-dc061bc7f5f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1" descr="blob:https://web.whatsapp.com/ea9a7aad-1e3a-4608-b06b-dc061bc7f5f4"/>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C:\Users\Sanju\Desktop\1.jfif"/>
          <p:cNvPicPr>
            <a:picLocks noChangeAspect="1" noChangeArrowheads="1"/>
          </p:cNvPicPr>
          <p:nvPr/>
        </p:nvPicPr>
        <p:blipFill rotWithShape="1">
          <a:blip r:embed="rId10" cstate="email">
            <a:extLst>
              <a:ext uri="{28A0092B-C50C-407E-A947-70E740481C1C}">
                <a14:useLocalDpi xmlns:a14="http://schemas.microsoft.com/office/drawing/2010/main" val="0"/>
              </a:ext>
            </a:extLst>
          </a:blip>
          <a:srcRect/>
          <a:stretch/>
        </p:blipFill>
        <p:spPr bwMode="auto">
          <a:xfrm>
            <a:off x="5356067" y="0"/>
            <a:ext cx="3807086" cy="10734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Title 1"/>
          <p:cNvSpPr txBox="1">
            <a:spLocks/>
          </p:cNvSpPr>
          <p:nvPr>
            <p:custDataLst>
              <p:tags r:id="rId4"/>
            </p:custDataLst>
          </p:nvPr>
        </p:nvSpPr>
        <p:spPr>
          <a:xfrm>
            <a:off x="129558" y="5157192"/>
            <a:ext cx="4703834" cy="761999"/>
          </a:xfrm>
          <a:prstGeom prst="rect">
            <a:avLst/>
          </a:prstGeom>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algn="ctr"/>
            <a:r>
              <a:rPr lang="en-US" sz="2400" u="sng" dirty="0" smtClean="0"/>
              <a:t>Project Title</a:t>
            </a:r>
          </a:p>
          <a:p>
            <a:pPr algn="ctr"/>
            <a:r>
              <a:rPr lang="en-US" sz="4800" b="1" dirty="0" smtClean="0"/>
              <a:t>W</a:t>
            </a:r>
            <a:r>
              <a:rPr lang="en-US" sz="2400" dirty="0" smtClean="0"/>
              <a:t>ellness  </a:t>
            </a:r>
            <a:r>
              <a:rPr lang="en-US" sz="4800" b="1" dirty="0" smtClean="0"/>
              <a:t>P</a:t>
            </a:r>
            <a:r>
              <a:rPr lang="en-US" sz="2400" dirty="0" smtClean="0"/>
              <a:t>assport</a:t>
            </a:r>
            <a:endParaRPr lang="en-US" sz="2400" dirty="0"/>
          </a:p>
        </p:txBody>
      </p:sp>
      <p:sp>
        <p:nvSpPr>
          <p:cNvPr id="14" name="Title 1"/>
          <p:cNvSpPr txBox="1">
            <a:spLocks/>
          </p:cNvSpPr>
          <p:nvPr>
            <p:custDataLst>
              <p:tags r:id="rId5"/>
            </p:custDataLst>
          </p:nvPr>
        </p:nvSpPr>
        <p:spPr>
          <a:xfrm>
            <a:off x="2115129" y="1251529"/>
            <a:ext cx="3281676" cy="432048"/>
          </a:xfrm>
          <a:prstGeom prst="rect">
            <a:avLst/>
          </a:prstGeom>
          <a:noFill/>
        </p:spPr>
        <p:txBody>
          <a:bodyPr vert="horz" lIns="91440" tIns="45720" rIns="91440" bIns="45720" rtlCol="0" anchor="t">
            <a:no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pPr algn="ctr"/>
            <a:r>
              <a:rPr lang="en-US" sz="1400" b="1" dirty="0" smtClean="0">
                <a:latin typeface="Arial" pitchFamily="34" charset="0"/>
                <a:cs typeface="Arial" pitchFamily="34" charset="0"/>
              </a:rPr>
              <a:t>Bangalore Section</a:t>
            </a:r>
          </a:p>
          <a:p>
            <a:pPr algn="ctr"/>
            <a:r>
              <a:rPr lang="en-US" sz="1400" b="1" dirty="0" smtClean="0">
                <a:latin typeface="Arial" pitchFamily="34" charset="0"/>
                <a:cs typeface="Arial" pitchFamily="34" charset="0"/>
              </a:rPr>
              <a:t>IEEE </a:t>
            </a:r>
            <a:r>
              <a:rPr lang="en-US" sz="1400" b="1" dirty="0">
                <a:latin typeface="Arial" pitchFamily="34" charset="0"/>
                <a:cs typeface="Arial" pitchFamily="34" charset="0"/>
              </a:rPr>
              <a:t>Student Branch STB60213367</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pic>
        <p:nvPicPr>
          <p:cNvPr id="6" name="Picture 12" descr="C:\Users\Sanju\Desktop\1.jfif"/>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6193887" y="0"/>
            <a:ext cx="2967512" cy="8367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fontScale="85000" lnSpcReduction="10000"/>
          </a:bodyPr>
          <a:lstStyle/>
          <a:p>
            <a:r>
              <a:rPr lang="en-US" dirty="0" smtClean="0"/>
              <a:t>Wellness Passport is an application software designed to facilitate the Women and BPL sectors with best healthcare at minimized cost by authenticating the patient record with Wellness application request and there by providing the discount on medical cost.</a:t>
            </a:r>
          </a:p>
          <a:p>
            <a:r>
              <a:rPr lang="en-US" dirty="0" smtClean="0"/>
              <a:t>This application will be maintained by third party agency which is authorized by the Ministry of Women and Child so that the application data are verified internally by the Govt. organization.</a:t>
            </a:r>
          </a:p>
          <a:p>
            <a:r>
              <a:rPr lang="en-US" dirty="0" smtClean="0"/>
              <a:t>The application is divided into two major component, THE PATIENT who is solely responsible for uploading the patient history and the application request.</a:t>
            </a:r>
          </a:p>
          <a:p>
            <a:r>
              <a:rPr lang="en-US" dirty="0" smtClean="0"/>
              <a:t>Wellness Passport agency responsible for verifying the application data with the patient history. </a:t>
            </a:r>
            <a:endParaRPr lang="en-IN" dirty="0"/>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67544" y="451520"/>
            <a:ext cx="8229600" cy="914400"/>
          </a:xfrm>
        </p:spPr>
        <p:txBody>
          <a:bodyPr/>
          <a:lstStyle/>
          <a:p>
            <a:r>
              <a:rPr lang="en-US" dirty="0" smtClean="0"/>
              <a:t>Project Flow : (Patient Module)</a:t>
            </a:r>
            <a:endParaRPr lang="en-US" dirty="0"/>
          </a:p>
        </p:txBody>
      </p:sp>
      <p:sp>
        <p:nvSpPr>
          <p:cNvPr id="3" name="Content Placeholder 2"/>
          <p:cNvSpPr>
            <a:spLocks noGrp="1"/>
          </p:cNvSpPr>
          <p:nvPr>
            <p:ph idx="1"/>
          </p:nvPr>
        </p:nvSpPr>
        <p:spPr>
          <a:xfrm>
            <a:off x="467544" y="1268760"/>
            <a:ext cx="5184576" cy="4297363"/>
          </a:xfrm>
        </p:spPr>
        <p:txBody>
          <a:bodyPr>
            <a:noAutofit/>
          </a:bodyPr>
          <a:lstStyle/>
          <a:p>
            <a:r>
              <a:rPr lang="en-US" sz="1600" dirty="0" smtClean="0"/>
              <a:t>Patient download the W-PASS application from the open source</a:t>
            </a:r>
          </a:p>
          <a:p>
            <a:r>
              <a:rPr lang="en-US" sz="1600" dirty="0" smtClean="0"/>
              <a:t>Patient register to the application and there by WPASS ID will be generated (Ex : S/K/BLR/WB/XXXXXX/01 [ South region/ State/ Bangalore city/</a:t>
            </a:r>
            <a:r>
              <a:rPr lang="en-US" sz="1600" dirty="0" err="1" smtClean="0"/>
              <a:t>Women+BPL</a:t>
            </a:r>
            <a:r>
              <a:rPr lang="en-US" sz="1600" dirty="0" smtClean="0"/>
              <a:t>/</a:t>
            </a:r>
            <a:r>
              <a:rPr lang="en-US" sz="1600" dirty="0" err="1" smtClean="0"/>
              <a:t>Adhar</a:t>
            </a:r>
            <a:r>
              <a:rPr lang="en-US" sz="1600" dirty="0" smtClean="0"/>
              <a:t> no/Count)</a:t>
            </a:r>
          </a:p>
          <a:p>
            <a:r>
              <a:rPr lang="en-US" sz="1600" dirty="0" smtClean="0"/>
              <a:t>Upload the medical records</a:t>
            </a:r>
          </a:p>
          <a:p>
            <a:r>
              <a:rPr lang="en-US" sz="1600" dirty="0" smtClean="0"/>
              <a:t>Update the information (optional)</a:t>
            </a:r>
          </a:p>
          <a:p>
            <a:r>
              <a:rPr lang="en-US" sz="1600" dirty="0" smtClean="0"/>
              <a:t>Send the Application Request for Discount to W-PASS</a:t>
            </a:r>
          </a:p>
          <a:p>
            <a:r>
              <a:rPr lang="en-US" sz="1600" dirty="0" smtClean="0"/>
              <a:t>Download the Approved/Rejected status form from W-PASS</a:t>
            </a:r>
          </a:p>
          <a:p>
            <a:r>
              <a:rPr lang="en-US" sz="1600" dirty="0" smtClean="0"/>
              <a:t>Submit the downloaded status form to the Hospital to claim the discount.</a:t>
            </a:r>
            <a:endParaRPr lang="en-IN" sz="1600" dirty="0"/>
          </a:p>
        </p:txBody>
      </p:sp>
      <p:pic>
        <p:nvPicPr>
          <p:cNvPr id="5" name="Picture 12" descr="C:\Users\Sanju\Desktop\1.jfif"/>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5938501" y="0"/>
            <a:ext cx="3222898" cy="9087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6293329" y="1021067"/>
            <a:ext cx="2513241" cy="3096344"/>
          </a:xfrm>
          <a:prstGeom prst="rect">
            <a:avLst/>
          </a:prstGeom>
        </p:spPr>
      </p:pic>
      <p:pic>
        <p:nvPicPr>
          <p:cNvPr id="7" name="Picture 6"/>
          <p:cNvPicPr>
            <a:picLocks noChangeAspect="1"/>
          </p:cNvPicPr>
          <p:nvPr/>
        </p:nvPicPr>
        <p:blipFill rotWithShape="1">
          <a:blip r:embed="rId7" cstate="email">
            <a:extLst>
              <a:ext uri="{28A0092B-C50C-407E-A947-70E740481C1C}">
                <a14:useLocalDpi xmlns:a14="http://schemas.microsoft.com/office/drawing/2010/main" val="0"/>
              </a:ext>
            </a:extLst>
          </a:blip>
          <a:srcRect l="-1644"/>
          <a:stretch/>
        </p:blipFill>
        <p:spPr>
          <a:xfrm>
            <a:off x="6283024" y="4293096"/>
            <a:ext cx="2390166" cy="2448272"/>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Project Flow : (W-Pass Module)</a:t>
            </a:r>
            <a:endParaRPr lang="en-US" dirty="0"/>
          </a:p>
        </p:txBody>
      </p:sp>
      <p:sp>
        <p:nvSpPr>
          <p:cNvPr id="3" name="Content Placeholder 2"/>
          <p:cNvSpPr>
            <a:spLocks noGrp="1"/>
          </p:cNvSpPr>
          <p:nvPr>
            <p:ph idx="1"/>
          </p:nvPr>
        </p:nvSpPr>
        <p:spPr>
          <a:xfrm>
            <a:off x="467544" y="1628800"/>
            <a:ext cx="4906888" cy="4297363"/>
          </a:xfrm>
        </p:spPr>
        <p:txBody>
          <a:bodyPr>
            <a:normAutofit fontScale="85000" lnSpcReduction="10000"/>
          </a:bodyPr>
          <a:lstStyle/>
          <a:p>
            <a:r>
              <a:rPr lang="en-US" dirty="0" smtClean="0"/>
              <a:t>W-Pass Bill Board has 4 component</a:t>
            </a:r>
          </a:p>
          <a:p>
            <a:pPr lvl="1"/>
            <a:r>
              <a:rPr lang="en-US" dirty="0" smtClean="0"/>
              <a:t>Women</a:t>
            </a:r>
          </a:p>
          <a:p>
            <a:pPr lvl="1"/>
            <a:r>
              <a:rPr lang="en-US" dirty="0" smtClean="0"/>
              <a:t>BPL</a:t>
            </a:r>
          </a:p>
          <a:p>
            <a:pPr lvl="1"/>
            <a:r>
              <a:rPr lang="en-US" dirty="0" smtClean="0"/>
              <a:t>General</a:t>
            </a:r>
          </a:p>
          <a:p>
            <a:pPr lvl="1"/>
            <a:r>
              <a:rPr lang="en-US" dirty="0" smtClean="0"/>
              <a:t>Application</a:t>
            </a:r>
          </a:p>
          <a:p>
            <a:r>
              <a:rPr lang="en-US" dirty="0" smtClean="0"/>
              <a:t>Women / BPL / General  will reflect the Registration details of  above categories </a:t>
            </a:r>
          </a:p>
          <a:p>
            <a:r>
              <a:rPr lang="en-US" dirty="0" smtClean="0"/>
              <a:t>Admin reviews the application details and approves or rejects the application based on the medical history and authentication of category they have claimed</a:t>
            </a:r>
          </a:p>
          <a:p>
            <a:pPr marL="0" indent="0">
              <a:buNone/>
            </a:pPr>
            <a:endParaRPr lang="en-US" dirty="0" smtClean="0"/>
          </a:p>
        </p:txBody>
      </p:sp>
      <p:pic>
        <p:nvPicPr>
          <p:cNvPr id="4" name="Picture 12" descr="C:\Users\Sanju\Desktop\1.jfif"/>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5938501" y="0"/>
            <a:ext cx="3222898" cy="9087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6157492" y="952068"/>
            <a:ext cx="2477933" cy="2608352"/>
          </a:xfrm>
          <a:prstGeom prst="rect">
            <a:avLst/>
          </a:prstGeom>
        </p:spPr>
      </p:pic>
      <p:pic>
        <p:nvPicPr>
          <p:cNvPr id="6" name="Picture 5"/>
          <p:cNvPicPr>
            <a:picLocks noChangeAspect="1"/>
          </p:cNvPicPr>
          <p:nvPr/>
        </p:nvPicPr>
        <p:blipFill rotWithShape="1">
          <a:blip r:embed="rId7" cstate="email">
            <a:extLst>
              <a:ext uri="{28A0092B-C50C-407E-A947-70E740481C1C}">
                <a14:useLocalDpi xmlns:a14="http://schemas.microsoft.com/office/drawing/2010/main" val="0"/>
              </a:ext>
            </a:extLst>
          </a:blip>
          <a:srcRect/>
          <a:stretch/>
        </p:blipFill>
        <p:spPr>
          <a:xfrm>
            <a:off x="5938501" y="3596035"/>
            <a:ext cx="2915916" cy="3141866"/>
          </a:xfrm>
          <a:prstGeom prst="rect">
            <a:avLst/>
          </a:prstGeom>
        </p:spPr>
      </p:pic>
    </p:spTree>
    <p:custDataLst>
      <p:tags r:id="rId1"/>
    </p:custDataLst>
    <p:extLst>
      <p:ext uri="{BB962C8B-B14F-4D97-AF65-F5344CB8AC3E}">
        <p14:creationId xmlns:p14="http://schemas.microsoft.com/office/powerpoint/2010/main" val="240526511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Project</a:t>
            </a:r>
            <a:endParaRPr lang="en-US" dirty="0"/>
          </a:p>
        </p:txBody>
      </p:sp>
      <p:sp>
        <p:nvSpPr>
          <p:cNvPr id="5" name="Content Placeholder 4"/>
          <p:cNvSpPr>
            <a:spLocks noGrp="1"/>
          </p:cNvSpPr>
          <p:nvPr>
            <p:ph idx="1"/>
          </p:nvPr>
        </p:nvSpPr>
        <p:spPr/>
        <p:txBody>
          <a:bodyPr/>
          <a:lstStyle/>
          <a:p>
            <a:pPr>
              <a:lnSpc>
                <a:spcPct val="150000"/>
              </a:lnSpc>
            </a:pPr>
            <a:r>
              <a:rPr lang="en-US" dirty="0" smtClean="0"/>
              <a:t>Since WPASS aims to work in association with Ministry of Women and Child to facilitate the Women and BPL section, the scalability of the application is Huge.</a:t>
            </a:r>
          </a:p>
          <a:p>
            <a:pPr>
              <a:lnSpc>
                <a:spcPct val="150000"/>
              </a:lnSpc>
            </a:pPr>
            <a:r>
              <a:rPr lang="en-US" dirty="0" smtClean="0"/>
              <a:t>The introduction of Third party (WPASS) act as bridge between the Govt. sector and the public there by authenticating the medical records and the category claim to provide the best of benefits under one platform.</a:t>
            </a: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5" name="Content Placeholder 4"/>
          <p:cNvSpPr>
            <a:spLocks noGrp="1"/>
          </p:cNvSpPr>
          <p:nvPr>
            <p:ph idx="1"/>
          </p:nvPr>
        </p:nvSpPr>
        <p:spPr/>
        <p:txBody>
          <a:bodyPr/>
          <a:lstStyle/>
          <a:p>
            <a:pPr>
              <a:lnSpc>
                <a:spcPct val="150000"/>
              </a:lnSpc>
            </a:pPr>
            <a:r>
              <a:rPr lang="en-US" dirty="0" smtClean="0"/>
              <a:t>WPASS can act a verifying agencies to many authentication process during the medical treatment such as claiming insurance, issue of death certificates etc.</a:t>
            </a:r>
            <a:endParaRPr lang="en-US" dirty="0"/>
          </a:p>
        </p:txBody>
      </p:sp>
    </p:spTree>
    <p:custDataLst>
      <p:tags r:id="rId1"/>
    </p:custDataLst>
    <p:extLst>
      <p:ext uri="{BB962C8B-B14F-4D97-AF65-F5344CB8AC3E}">
        <p14:creationId xmlns:p14="http://schemas.microsoft.com/office/powerpoint/2010/main" val="187572796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08920"/>
            <a:ext cx="8229600" cy="914400"/>
          </a:xfrm>
        </p:spPr>
        <p:txBody>
          <a:bodyPr>
            <a:normAutofit/>
          </a:bodyPr>
          <a:lstStyle/>
          <a:p>
            <a:r>
              <a:rPr lang="en-US" sz="4000" dirty="0" smtClean="0"/>
              <a:t>                   </a:t>
            </a:r>
            <a:r>
              <a:rPr lang="en-US" sz="4000" b="1" dirty="0" smtClean="0">
                <a:latin typeface="+mn-lt"/>
              </a:rPr>
              <a:t>THANK YOU</a:t>
            </a:r>
            <a:endParaRPr lang="en-IN" sz="4000" b="1" dirty="0">
              <a:latin typeface="+mn-lt"/>
            </a:endParaRPr>
          </a:p>
        </p:txBody>
      </p:sp>
    </p:spTree>
    <p:extLst>
      <p:ext uri="{BB962C8B-B14F-4D97-AF65-F5344CB8AC3E}">
        <p14:creationId xmlns:p14="http://schemas.microsoft.com/office/powerpoint/2010/main" val="2675868813"/>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1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5.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6.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7.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8.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9.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696</Words>
  <Application>Microsoft Office PowerPoint</Application>
  <PresentationFormat>On-screen Show (4:3)</PresentationFormat>
  <Paragraphs>71</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Project Status Report</vt:lpstr>
      <vt:lpstr>Track : Health Care </vt:lpstr>
      <vt:lpstr>Project Overview</vt:lpstr>
      <vt:lpstr>Project Flow : (Patient Module)</vt:lpstr>
      <vt:lpstr>Project Flow : (W-Pass Module)</vt:lpstr>
      <vt:lpstr>Scope of the Project</vt:lpstr>
      <vt:lpstr>Future Enhancement</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2023-10-08T12:04:55Z</dcterms:created>
  <dcterms:modified xsi:type="dcterms:W3CDTF">2023-10-08T15:10:19Z</dcterms:modified>
</cp:coreProperties>
</file>