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410" r:id="rId5"/>
    <p:sldId id="383" r:id="rId6"/>
    <p:sldId id="391" r:id="rId7"/>
    <p:sldId id="411" r:id="rId8"/>
    <p:sldId id="412" r:id="rId9"/>
    <p:sldId id="413" r:id="rId10"/>
    <p:sldId id="414" r:id="rId11"/>
    <p:sldId id="415" r:id="rId12"/>
    <p:sldId id="416" r:id="rId13"/>
    <p:sldId id="417" r:id="rId14"/>
    <p:sldId id="40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27" autoAdjust="0"/>
  </p:normalViewPr>
  <p:slideViewPr>
    <p:cSldViewPr snapToGrid="0">
      <p:cViewPr varScale="1">
        <p:scale>
          <a:sx n="82" d="100"/>
          <a:sy n="82" d="100"/>
        </p:scale>
        <p:origin x="72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10/6/2025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10/6/2025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D6482-8F47-0EE3-8157-6168D9F44D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9BDB54-0754-D1CA-AD6D-A38C2A149D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6C9912-9CA1-9056-67BA-9CA77D382A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AB43AA-D08B-D683-9153-D0155767E084}"/>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05557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4722C-8F1D-5AE7-E5AC-5FCE3743D1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4F0BEB-F9E5-4DB4-19AD-D303B38F41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D44470-D3A5-AB04-B52D-1452C65CC9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2B32D2-A45E-ABE8-961B-31AE4DC7788C}"/>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42252601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386183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akshaya2704@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altLang="en-US" sz="3600" i="1" dirty="0">
                <a:latin typeface="Arial" panose="020B0604020202020204" pitchFamily="34" charset="0"/>
              </a:rPr>
              <a:t>Global Electric Vehicles Analysis using Big Data Analytics (</a:t>
            </a:r>
            <a:r>
              <a:rPr lang="en-US" altLang="en-US" sz="3600" i="1" dirty="0" err="1">
                <a:latin typeface="Arial" panose="020B0604020202020204" pitchFamily="34" charset="0"/>
              </a:rPr>
              <a:t>PySpark</a:t>
            </a:r>
            <a:r>
              <a:rPr lang="en-US" altLang="en-US" sz="3600" i="1" dirty="0">
                <a:latin typeface="Arial" panose="020B0604020202020204" pitchFamily="34" charset="0"/>
              </a:rPr>
              <a:t>)</a:t>
            </a:r>
            <a:br>
              <a:rPr lang="en-US" altLang="en-US" sz="3600" b="0" dirty="0">
                <a:latin typeface="Arial" panose="020B0604020202020204" pitchFamily="34" charset="0"/>
              </a:rPr>
            </a:br>
            <a:endParaRPr lang="en-US" sz="3600" dirty="0"/>
          </a:p>
        </p:txBody>
      </p:sp>
      <p:sp>
        <p:nvSpPr>
          <p:cNvPr id="5" name="TextBox 4">
            <a:extLst>
              <a:ext uri="{FF2B5EF4-FFF2-40B4-BE49-F238E27FC236}">
                <a16:creationId xmlns:a16="http://schemas.microsoft.com/office/drawing/2014/main" id="{FD257AB2-F1E2-870F-362D-E22DE714E800}"/>
              </a:ext>
            </a:extLst>
          </p:cNvPr>
          <p:cNvSpPr txBox="1"/>
          <p:nvPr/>
        </p:nvSpPr>
        <p:spPr>
          <a:xfrm>
            <a:off x="6309904" y="4415040"/>
            <a:ext cx="5882096" cy="1446550"/>
          </a:xfrm>
          <a:prstGeom prst="rect">
            <a:avLst/>
          </a:prstGeom>
          <a:noFill/>
        </p:spPr>
        <p:txBody>
          <a:bodyPr wrap="square">
            <a:spAutoFit/>
          </a:bodyPr>
          <a:lstStyle/>
          <a:p>
            <a:r>
              <a:rPr lang="en-IN" sz="1400" i="1" dirty="0">
                <a:solidFill>
                  <a:schemeClr val="bg1"/>
                </a:solidFill>
                <a:latin typeface="Arial" panose="020B0604020202020204" pitchFamily="34" charset="0"/>
                <a:cs typeface="Arial" panose="020B0604020202020204" pitchFamily="34" charset="0"/>
              </a:rPr>
              <a:t>Name: M.SANJANA</a:t>
            </a:r>
          </a:p>
          <a:p>
            <a:r>
              <a:rPr lang="en-IN" sz="1400" i="1" dirty="0">
                <a:solidFill>
                  <a:schemeClr val="bg1"/>
                </a:solidFill>
                <a:latin typeface="Arial" panose="020B0604020202020204" pitchFamily="34" charset="0"/>
                <a:cs typeface="Arial" panose="020B0604020202020204" pitchFamily="34" charset="0"/>
              </a:rPr>
              <a:t>Roll No: 2211CS010154 (S1)</a:t>
            </a:r>
          </a:p>
          <a:p>
            <a:r>
              <a:rPr lang="en-IN" sz="1400" i="1" dirty="0">
                <a:solidFill>
                  <a:schemeClr val="bg1"/>
                </a:solidFill>
                <a:latin typeface="Arial" panose="020B0604020202020204" pitchFamily="34" charset="0"/>
                <a:cs typeface="Arial" panose="020B0604020202020204" pitchFamily="34" charset="0"/>
              </a:rPr>
              <a:t>Dataset: Electric Vehicle Analysis</a:t>
            </a:r>
            <a:r>
              <a:rPr lang="en-IN" sz="1400" i="1" dirty="0">
                <a:latin typeface="Arial" panose="020B0604020202020204" pitchFamily="34" charset="0"/>
                <a:cs typeface="Arial" panose="020B0604020202020204" pitchFamily="34" charset="0"/>
              </a:rPr>
              <a:t>)</a:t>
            </a:r>
            <a:r>
              <a:rPr lang="en-IN" sz="1400" i="1" dirty="0">
                <a:solidFill>
                  <a:schemeClr val="bg1"/>
                </a:solidFill>
                <a:latin typeface="Arial" panose="020B0604020202020204" pitchFamily="34" charset="0"/>
                <a:cs typeface="Arial" panose="020B0604020202020204" pitchFamily="34" charset="0"/>
              </a:rPr>
              <a:t>Dataset(Kaggle)</a:t>
            </a:r>
          </a:p>
          <a:p>
            <a:r>
              <a:rPr lang="en-IN" sz="1400" i="1" dirty="0">
                <a:solidFill>
                  <a:schemeClr val="bg1"/>
                </a:solidFill>
                <a:latin typeface="Arial" panose="020B0604020202020204" pitchFamily="34" charset="0"/>
                <a:cs typeface="Arial" panose="020B0604020202020204" pitchFamily="34" charset="0"/>
              </a:rPr>
              <a:t>Email:sanjanamadishetti27@gmail.com</a:t>
            </a:r>
          </a:p>
          <a:p>
            <a:r>
              <a:rPr lang="en-IN" sz="1400" i="1" dirty="0">
                <a:solidFill>
                  <a:schemeClr val="bg1"/>
                </a:solidFill>
                <a:latin typeface="Arial" panose="020B0604020202020204" pitchFamily="34" charset="0"/>
                <a:cs typeface="Arial" panose="020B0604020202020204" pitchFamily="34" charset="0"/>
              </a:rPr>
              <a:t>LinkedIn: https://www.linkedin.com/in/sanjana-madishetti-759939336</a:t>
            </a:r>
            <a:r>
              <a:rPr lang="en-IN" sz="1800" b="1" dirty="0">
                <a:latin typeface="Agency FB" panose="020B0503020202020204" pitchFamily="34" charset="0"/>
              </a:rPr>
              <a:t>Email: vattikondasreeja4</a:t>
            </a:r>
            <a:r>
              <a:rPr lang="en-IN" sz="1800" b="1" dirty="0">
                <a:latin typeface="Agency FB" panose="020B0503020202020204" pitchFamily="34" charset="0"/>
                <a:hlinkClick r:id="rId3">
                  <a:extLst>
                    <a:ext uri="{A12FA001-AC4F-418D-AE19-62706E023703}">
                      <ahyp:hlinkClr xmlns:ahyp="http://schemas.microsoft.com/office/drawing/2018/hyperlinkcolor" val="tx"/>
                    </a:ext>
                  </a:extLst>
                </a:hlinkClick>
              </a:rPr>
              <a:t>@gmail.com</a:t>
            </a:r>
            <a:endParaRPr lang="en-IN" sz="1800" b="1" dirty="0">
              <a:latin typeface="Agency FB" panose="020B0503020202020204" pitchFamily="34" charset="0"/>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7D750-9071-F107-4DC4-CB6AB6B7CD7A}"/>
              </a:ext>
            </a:extLst>
          </p:cNvPr>
          <p:cNvSpPr>
            <a:spLocks noGrp="1"/>
          </p:cNvSpPr>
          <p:nvPr>
            <p:ph type="title"/>
          </p:nvPr>
        </p:nvSpPr>
        <p:spPr/>
        <p:txBody>
          <a:bodyPr/>
          <a:lstStyle/>
          <a:p>
            <a:endParaRPr lang="en-IN" dirty="0"/>
          </a:p>
        </p:txBody>
      </p:sp>
      <p:pic>
        <p:nvPicPr>
          <p:cNvPr id="6" name="Content Placeholder 5">
            <a:extLst>
              <a:ext uri="{FF2B5EF4-FFF2-40B4-BE49-F238E27FC236}">
                <a16:creationId xmlns:a16="http://schemas.microsoft.com/office/drawing/2014/main" id="{182C378C-FCF4-53AF-A63D-753DF241C9B6}"/>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1786946" y="457200"/>
            <a:ext cx="2831671" cy="2305050"/>
          </a:xfrm>
        </p:spPr>
      </p:pic>
      <p:pic>
        <p:nvPicPr>
          <p:cNvPr id="8" name="Content Placeholder 7">
            <a:extLst>
              <a:ext uri="{FF2B5EF4-FFF2-40B4-BE49-F238E27FC236}">
                <a16:creationId xmlns:a16="http://schemas.microsoft.com/office/drawing/2014/main" id="{4C43B491-8AE8-13F7-8960-6521B9E31F57}"/>
              </a:ext>
            </a:extLst>
          </p:cNvPr>
          <p:cNvPicPr>
            <a:picLocks noGrp="1" noChangeAspect="1"/>
          </p:cNvPicPr>
          <p:nvPr>
            <p:ph sz="quarter" idx="15"/>
          </p:nvPr>
        </p:nvPicPr>
        <p:blipFill>
          <a:blip r:embed="rId3">
            <a:extLst>
              <a:ext uri="{28A0092B-C50C-407E-A947-70E740481C1C}">
                <a14:useLocalDpi xmlns:a14="http://schemas.microsoft.com/office/drawing/2010/main" val="0"/>
              </a:ext>
            </a:extLst>
          </a:blip>
          <a:stretch>
            <a:fillRect/>
          </a:stretch>
        </p:blipFill>
        <p:spPr>
          <a:xfrm>
            <a:off x="593725" y="3110632"/>
            <a:ext cx="5199063" cy="2717948"/>
          </a:xfrm>
        </p:spPr>
      </p:pic>
      <p:pic>
        <p:nvPicPr>
          <p:cNvPr id="10" name="Picture 9">
            <a:extLst>
              <a:ext uri="{FF2B5EF4-FFF2-40B4-BE49-F238E27FC236}">
                <a16:creationId xmlns:a16="http://schemas.microsoft.com/office/drawing/2014/main" id="{7D2FE215-08CD-5F98-3F5E-7FF9F2D616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07357" y="3429000"/>
            <a:ext cx="5362721" cy="2717948"/>
          </a:xfrm>
          <a:prstGeom prst="rect">
            <a:avLst/>
          </a:prstGeom>
        </p:spPr>
      </p:pic>
    </p:spTree>
    <p:extLst>
      <p:ext uri="{BB962C8B-B14F-4D97-AF65-F5344CB8AC3E}">
        <p14:creationId xmlns:p14="http://schemas.microsoft.com/office/powerpoint/2010/main" val="2732955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dirty="0"/>
              <a:t>Conclusion</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36763" y="2314419"/>
            <a:ext cx="11118474" cy="4265452"/>
          </a:xfrm>
        </p:spPr>
        <p:txBody>
          <a:bodyPr>
            <a:noAutofit/>
          </a:bodyPr>
          <a:lstStyle/>
          <a:p>
            <a:pPr algn="just"/>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Findings:</a:t>
            </a:r>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EV adoption has accelerated rapidly since 2015, led by BEVs with longer driving ranges.</a:t>
            </a:r>
          </a:p>
          <a:p>
            <a:pPr algn="just"/>
            <a:r>
              <a:rPr lang="en-US" sz="1600" dirty="0">
                <a:latin typeface="Arial" panose="020B0604020202020204" pitchFamily="34" charset="0"/>
                <a:cs typeface="Arial" panose="020B0604020202020204" pitchFamily="34" charset="0"/>
              </a:rPr>
              <a:t>Tesla dominates the market, while Nissan, Chevrolet, Toyota, and Ford play strong roles in mid-range and PHEV segments.</a:t>
            </a:r>
          </a:p>
          <a:p>
            <a:pPr algn="just"/>
            <a:r>
              <a:rPr lang="en-US" sz="1600" dirty="0">
                <a:latin typeface="Arial" panose="020B0604020202020204" pitchFamily="34" charset="0"/>
                <a:cs typeface="Arial" panose="020B0604020202020204" pitchFamily="34" charset="0"/>
              </a:rPr>
              <a:t>Government incentives (CAFV eligibility) and charging infrastructure strongly influence EV adoption.</a:t>
            </a:r>
          </a:p>
          <a:p>
            <a:pPr algn="just"/>
            <a:r>
              <a:rPr lang="en-US" sz="1600" dirty="0">
                <a:latin typeface="Arial" panose="020B0604020202020204" pitchFamily="34" charset="0"/>
                <a:cs typeface="Arial" panose="020B0604020202020204" pitchFamily="34" charset="0"/>
              </a:rPr>
              <a:t>EV registrations are highly concentrated in supportive states like California, Washington, and New York.</a:t>
            </a:r>
          </a:p>
          <a:p>
            <a:pPr algn="just"/>
            <a:r>
              <a:rPr lang="en-US" sz="1600"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Future Scope:</a:t>
            </a:r>
            <a:endParaRPr lang="en-US" sz="1600" dirty="0">
              <a:latin typeface="Arial" panose="020B0604020202020204" pitchFamily="34" charset="0"/>
              <a:cs typeface="Arial" panose="020B0604020202020204" pitchFamily="34" charset="0"/>
            </a:endParaRPr>
          </a:p>
          <a:p>
            <a:pPr algn="just"/>
            <a:r>
              <a:rPr lang="en-US" sz="1600" dirty="0">
                <a:latin typeface="Arial" panose="020B0604020202020204" pitchFamily="34" charset="0"/>
                <a:cs typeface="Arial" panose="020B0604020202020204" pitchFamily="34" charset="0"/>
              </a:rPr>
              <a:t>Apply predictive models (e.g., Regression, Time-Series Forecasting) using </a:t>
            </a:r>
            <a:r>
              <a:rPr lang="en-US" sz="1600" dirty="0" err="1">
                <a:latin typeface="Arial" panose="020B0604020202020204" pitchFamily="34" charset="0"/>
                <a:cs typeface="Arial" panose="020B0604020202020204" pitchFamily="34" charset="0"/>
              </a:rPr>
              <a:t>PySpark</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MLlib</a:t>
            </a:r>
            <a:r>
              <a:rPr lang="en-US" sz="1600" dirty="0">
                <a:latin typeface="Arial" panose="020B0604020202020204" pitchFamily="34" charset="0"/>
                <a:cs typeface="Arial" panose="020B0604020202020204" pitchFamily="34" charset="0"/>
              </a:rPr>
              <a:t> to estimate future EV adoption.</a:t>
            </a:r>
          </a:p>
          <a:p>
            <a:pPr algn="just"/>
            <a:r>
              <a:rPr lang="en-US" sz="1600" dirty="0">
                <a:latin typeface="Arial" panose="020B0604020202020204" pitchFamily="34" charset="0"/>
                <a:cs typeface="Arial" panose="020B0604020202020204" pitchFamily="34" charset="0"/>
              </a:rPr>
              <a:t>Expand analysis with real-time EV sales, charging infrastructure, and policy datasets for global insights.</a:t>
            </a:r>
          </a:p>
          <a:p>
            <a:pPr algn="just"/>
            <a:r>
              <a:rPr lang="en-US" sz="1600" dirty="0">
                <a:latin typeface="Arial" panose="020B0604020202020204" pitchFamily="34" charset="0"/>
                <a:cs typeface="Arial" panose="020B0604020202020204" pitchFamily="34" charset="0"/>
              </a:rPr>
              <a:t>Study the link between EV adoption and carbon emission reductions to support sustainability goals.</a:t>
            </a:r>
          </a:p>
        </p:txBody>
      </p:sp>
    </p:spTree>
    <p:extLst>
      <p:ext uri="{BB962C8B-B14F-4D97-AF65-F5344CB8AC3E}">
        <p14:creationId xmlns:p14="http://schemas.microsoft.com/office/powerpoint/2010/main" val="88848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t>Introduction</a:t>
            </a:r>
          </a:p>
          <a:p>
            <a:r>
              <a:rPr lang="en-US" dirty="0"/>
              <a:t>Initial Analysis of Dataset</a:t>
            </a:r>
          </a:p>
          <a:p>
            <a:r>
              <a:rPr lang="en-US" dirty="0"/>
              <a:t>Dataset Observations</a:t>
            </a:r>
          </a:p>
          <a:p>
            <a:r>
              <a:rPr lang="en-US" dirty="0"/>
              <a:t>Graphs</a:t>
            </a:r>
          </a:p>
          <a:p>
            <a:r>
              <a:rPr lang="en-US" dirty="0"/>
              <a:t>Conclusion</a:t>
            </a:r>
          </a:p>
          <a:p>
            <a:endParaRPr lang="en-US" dirty="0"/>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dirty="0"/>
              <a:t>The dataset contains information about the growth of electric vehicles (EVs) around the world. It includes details such as the number of EVs sold each year, their market share compared to traditional vehicles, the types of EVs (Battery EVs and Plug-in Hybrid EVs), and how different countries and regions are adopting them. It also provides insights into the availability of charging infrastructure and how government policies support EV adoption.</a:t>
            </a:r>
          </a:p>
          <a:p>
            <a:r>
              <a:rPr lang="en-US" dirty="0"/>
              <a:t>In short, this dataset helps us understand how EVs are growing globally, which regions are leading, and what factors are influencing this growth.</a:t>
            </a:r>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16996-17AD-8FAB-DCB0-0BE20A371D2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BD67801-6E2B-16E6-7C42-DFFC9D7AF6DA}"/>
              </a:ext>
            </a:extLst>
          </p:cNvPr>
          <p:cNvSpPr>
            <a:spLocks noGrp="1"/>
          </p:cNvSpPr>
          <p:nvPr>
            <p:ph type="title"/>
          </p:nvPr>
        </p:nvSpPr>
        <p:spPr>
          <a:xfrm>
            <a:off x="594360" y="102875"/>
            <a:ext cx="10873740" cy="1680205"/>
          </a:xfrm>
        </p:spPr>
        <p:txBody>
          <a:bodyPr/>
          <a:lstStyle/>
          <a:p>
            <a:r>
              <a:rPr lang="en-US" dirty="0"/>
              <a:t>Initial Analysis of the Dataset</a:t>
            </a:r>
          </a:p>
        </p:txBody>
      </p:sp>
      <p:sp>
        <p:nvSpPr>
          <p:cNvPr id="7" name="Text Placeholder 6">
            <a:extLst>
              <a:ext uri="{FF2B5EF4-FFF2-40B4-BE49-F238E27FC236}">
                <a16:creationId xmlns:a16="http://schemas.microsoft.com/office/drawing/2014/main" id="{F77C9CCB-2646-B93C-424F-861AF0ACA866}"/>
              </a:ext>
            </a:extLst>
          </p:cNvPr>
          <p:cNvSpPr>
            <a:spLocks noGrp="1"/>
          </p:cNvSpPr>
          <p:nvPr>
            <p:ph sz="quarter" idx="13"/>
          </p:nvPr>
        </p:nvSpPr>
        <p:spPr>
          <a:xfrm>
            <a:off x="3657600" y="2281238"/>
            <a:ext cx="7810500" cy="3700462"/>
          </a:xfrm>
        </p:spPr>
        <p:txBody>
          <a:bodyPr>
            <a:normAutofit fontScale="92500" lnSpcReduction="10000"/>
          </a:bodyPr>
          <a:lstStyle/>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Dataset Size:</a:t>
            </a:r>
            <a:r>
              <a:rPr lang="en-US" altLang="en-US" dirty="0">
                <a:latin typeface="Arial" panose="020B0604020202020204" pitchFamily="34" charset="0"/>
              </a:rPr>
              <a:t> ~130,000 vehicle records covering EV registrations up to 2023.</a:t>
            </a: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Key Columns:</a:t>
            </a: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dirty="0">
                <a:latin typeface="Arial" panose="020B0604020202020204" pitchFamily="34" charset="0"/>
              </a:rPr>
              <a:t>Vehicle details: </a:t>
            </a:r>
            <a:r>
              <a:rPr lang="en-US" altLang="en-US" i="1" dirty="0">
                <a:latin typeface="Arial" panose="020B0604020202020204" pitchFamily="34" charset="0"/>
              </a:rPr>
              <a:t>VIN, Make, Model, Model Year, EV Type (BEV/PHEV)</a:t>
            </a: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dirty="0">
                <a:latin typeface="Arial" panose="020B0604020202020204" pitchFamily="34" charset="0"/>
              </a:rPr>
              <a:t>Performance attributes: </a:t>
            </a:r>
            <a:r>
              <a:rPr lang="en-US" altLang="en-US" i="1" dirty="0">
                <a:latin typeface="Arial" panose="020B0604020202020204" pitchFamily="34" charset="0"/>
              </a:rPr>
              <a:t>Electric Range, Base MSRP</a:t>
            </a: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dirty="0">
                <a:latin typeface="Arial" panose="020B0604020202020204" pitchFamily="34" charset="0"/>
              </a:rPr>
              <a:t>Policy data: </a:t>
            </a:r>
            <a:r>
              <a:rPr lang="en-US" altLang="en-US" i="1" dirty="0">
                <a:latin typeface="Arial" panose="020B0604020202020204" pitchFamily="34" charset="0"/>
              </a:rPr>
              <a:t>CAFV Eligibility (Clean Alternative Fuel Vehicle incentives)</a:t>
            </a: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dirty="0">
                <a:latin typeface="Arial" panose="020B0604020202020204" pitchFamily="34" charset="0"/>
              </a:rPr>
              <a:t>Geographic info: </a:t>
            </a:r>
            <a:r>
              <a:rPr lang="en-US" altLang="en-US" i="1" dirty="0">
                <a:latin typeface="Arial" panose="020B0604020202020204" pitchFamily="34" charset="0"/>
              </a:rPr>
              <a:t>County, State, Legislative District</a:t>
            </a: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Missing Values:</a:t>
            </a:r>
            <a:r>
              <a:rPr lang="en-US" altLang="en-US" dirty="0">
                <a:latin typeface="Arial" panose="020B0604020202020204" pitchFamily="34" charset="0"/>
              </a:rPr>
              <a:t> Some missing entries in </a:t>
            </a:r>
            <a:r>
              <a:rPr lang="en-US" altLang="en-US" i="1" dirty="0">
                <a:latin typeface="Arial" panose="020B0604020202020204" pitchFamily="34" charset="0"/>
              </a:rPr>
              <a:t>Base MSRP</a:t>
            </a:r>
            <a:r>
              <a:rPr lang="en-US" altLang="en-US" dirty="0">
                <a:latin typeface="Arial" panose="020B0604020202020204" pitchFamily="34" charset="0"/>
              </a:rPr>
              <a:t> and </a:t>
            </a:r>
            <a:r>
              <a:rPr lang="en-US" altLang="en-US" i="1" dirty="0">
                <a:latin typeface="Arial" panose="020B0604020202020204" pitchFamily="34" charset="0"/>
              </a:rPr>
              <a:t>CAFV Eligibility</a:t>
            </a:r>
            <a:r>
              <a:rPr lang="en-US" altLang="en-US" dirty="0">
                <a:latin typeface="Arial" panose="020B0604020202020204" pitchFamily="34" charset="0"/>
              </a:rPr>
              <a:t>. Occasional blanks in geographic fields.</a:t>
            </a: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Duplicates:</a:t>
            </a:r>
            <a:r>
              <a:rPr lang="en-US" altLang="en-US" dirty="0">
                <a:latin typeface="Arial" panose="020B0604020202020204" pitchFamily="34" charset="0"/>
              </a:rPr>
              <a:t> No duplicates in analysis, since VINs are unique identifiers.</a:t>
            </a: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Outliers:</a:t>
            </a:r>
            <a:r>
              <a:rPr lang="en-US" altLang="en-US" dirty="0">
                <a:latin typeface="Arial" panose="020B0604020202020204" pitchFamily="34" charset="0"/>
              </a:rPr>
              <a:t> Outliers appear in </a:t>
            </a:r>
            <a:r>
              <a:rPr lang="en-US" altLang="en-US" i="1" dirty="0">
                <a:latin typeface="Arial" panose="020B0604020202020204" pitchFamily="34" charset="0"/>
              </a:rPr>
              <a:t>Electric Range</a:t>
            </a:r>
            <a:r>
              <a:rPr lang="en-US" altLang="en-US" dirty="0">
                <a:latin typeface="Arial" panose="020B0604020202020204" pitchFamily="34" charset="0"/>
              </a:rPr>
              <a:t> (very low &lt;20 miles for</a:t>
            </a:r>
            <a:r>
              <a:rPr lang="en-US" altLang="en-US" dirty="0">
                <a:solidFill>
                  <a:schemeClr val="tx1"/>
                </a:solidFill>
                <a:latin typeface="Arial" panose="020B0604020202020204" pitchFamily="34" charset="0"/>
              </a:rPr>
              <a:t> </a:t>
            </a:r>
            <a:r>
              <a:rPr lang="en-US" altLang="en-US" dirty="0">
                <a:latin typeface="Arial" panose="020B0604020202020204" pitchFamily="34" charset="0"/>
              </a:rPr>
              <a:t>early PHEVs, very high</a:t>
            </a:r>
            <a:r>
              <a:rPr lang="en-US" altLang="en-US" dirty="0">
                <a:solidFill>
                  <a:schemeClr val="tx1"/>
                </a:solidFill>
                <a:latin typeface="Arial" panose="020B0604020202020204" pitchFamily="34" charset="0"/>
              </a:rPr>
              <a:t> &gt;</a:t>
            </a:r>
            <a:r>
              <a:rPr lang="en-US" altLang="en-US" dirty="0">
                <a:latin typeface="Arial" panose="020B0604020202020204" pitchFamily="34" charset="0"/>
              </a:rPr>
              <a:t>350 miles for modern BEVs). MSRP also shows extreme values for luxury EVs.</a:t>
            </a:r>
          </a:p>
          <a:p>
            <a:endParaRPr lang="en-US" dirty="0"/>
          </a:p>
        </p:txBody>
      </p:sp>
      <p:grpSp>
        <p:nvGrpSpPr>
          <p:cNvPr id="19" name="Group 18">
            <a:extLst>
              <a:ext uri="{FF2B5EF4-FFF2-40B4-BE49-F238E27FC236}">
                <a16:creationId xmlns:a16="http://schemas.microsoft.com/office/drawing/2014/main" id="{07EF1C23-56D7-1D34-6E5F-9AFF698CA2C8}"/>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D3FF398-25AC-844F-680A-6C0461145FEE}"/>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B3C46868-EFEA-E012-291F-93643AECC82A}"/>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4905E941-98E4-8259-A517-C15D75510148}"/>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478523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40D30-E487-984A-1B3C-996EA6D0931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7EC1B8-1160-CE7C-8E37-3C603E8C679C}"/>
              </a:ext>
            </a:extLst>
          </p:cNvPr>
          <p:cNvSpPr>
            <a:spLocks noGrp="1"/>
          </p:cNvSpPr>
          <p:nvPr>
            <p:ph type="title"/>
          </p:nvPr>
        </p:nvSpPr>
        <p:spPr>
          <a:xfrm>
            <a:off x="594360" y="102875"/>
            <a:ext cx="10873740" cy="1680205"/>
          </a:xfrm>
        </p:spPr>
        <p:txBody>
          <a:bodyPr/>
          <a:lstStyle/>
          <a:p>
            <a:r>
              <a:rPr lang="en-US" dirty="0"/>
              <a:t>Initial Analysis of the Dataset</a:t>
            </a:r>
          </a:p>
        </p:txBody>
      </p:sp>
      <p:grpSp>
        <p:nvGrpSpPr>
          <p:cNvPr id="19" name="Group 18">
            <a:extLst>
              <a:ext uri="{FF2B5EF4-FFF2-40B4-BE49-F238E27FC236}">
                <a16:creationId xmlns:a16="http://schemas.microsoft.com/office/drawing/2014/main" id="{75E46C81-FD97-D2B1-73D1-25480FB15A94}"/>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76A5E73-FAF6-0756-5B55-087AC001A73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FA43BF8-F8FE-0754-B902-E9D28F3CE727}"/>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928DA631-2ACC-F6D9-8CCD-C798A455D856}"/>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Content Placeholder 1">
            <a:extLst>
              <a:ext uri="{FF2B5EF4-FFF2-40B4-BE49-F238E27FC236}">
                <a16:creationId xmlns:a16="http://schemas.microsoft.com/office/drawing/2014/main" id="{48F95EE6-AE5A-2810-3A4D-92A9A190FFDC}"/>
              </a:ext>
            </a:extLst>
          </p:cNvPr>
          <p:cNvSpPr>
            <a:spLocks noGrp="1" noChangeArrowheads="1"/>
          </p:cNvSpPr>
          <p:nvPr>
            <p:ph sz="quarter" idx="13"/>
          </p:nvPr>
        </p:nvSpPr>
        <p:spPr bwMode="auto">
          <a:xfrm>
            <a:off x="3657600" y="2700308"/>
            <a:ext cx="836530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Basic Statistics:</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Model Years:</a:t>
            </a:r>
            <a:r>
              <a:rPr kumimoji="0" lang="en-US" altLang="en-US" sz="1800" b="0" i="0" u="none" strike="noStrike" cap="none" normalizeH="0" baseline="0" dirty="0">
                <a:ln>
                  <a:noFill/>
                </a:ln>
                <a:effectLst/>
                <a:latin typeface="Arial" panose="020B0604020202020204" pitchFamily="34" charset="0"/>
              </a:rPr>
              <a:t> 1997–2023, with a sharp rise in EV registrations post-2015.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Electric Range:</a:t>
            </a:r>
            <a:r>
              <a:rPr kumimoji="0" lang="en-US" altLang="en-US" sz="1800" b="0" i="0" u="none" strike="noStrike" cap="none" normalizeH="0" baseline="0" dirty="0">
                <a:ln>
                  <a:noFill/>
                </a:ln>
                <a:effectLst/>
                <a:latin typeface="Arial" panose="020B0604020202020204" pitchFamily="34" charset="0"/>
              </a:rPr>
              <a:t> Wide variation, from &lt;20 miles to &gt;350 miles.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Dominant Brands:</a:t>
            </a:r>
            <a:r>
              <a:rPr kumimoji="0" lang="en-US" altLang="en-US" sz="1800" b="0" i="0" u="none" strike="noStrike" cap="none" normalizeH="0" baseline="0" dirty="0">
                <a:ln>
                  <a:noFill/>
                </a:ln>
                <a:effectLst/>
                <a:latin typeface="Arial" panose="020B0604020202020204" pitchFamily="34" charset="0"/>
              </a:rPr>
              <a:t> Tesla, Nissan, Chevrolet, Toyota, Ford.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EV Types:</a:t>
            </a:r>
            <a:r>
              <a:rPr kumimoji="0" lang="en-US" altLang="en-US" sz="1800" b="0" i="0" u="none" strike="noStrike" cap="none" normalizeH="0" baseline="0" dirty="0">
                <a:ln>
                  <a:noFill/>
                </a:ln>
                <a:effectLst/>
                <a:latin typeface="Arial" panose="020B0604020202020204" pitchFamily="34" charset="0"/>
              </a:rPr>
              <a:t> BEVs dominate in recent years; PHEVs more common before 2015.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Categorical Distributions:</a:t>
            </a: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EV Type:</a:t>
            </a:r>
            <a:r>
              <a:rPr kumimoji="0" lang="en-US" altLang="en-US" sz="1800" b="0" i="0" u="none" strike="noStrike" cap="none" normalizeH="0" baseline="0" dirty="0">
                <a:ln>
                  <a:noFill/>
                </a:ln>
                <a:effectLst/>
                <a:latin typeface="Arial" panose="020B0604020202020204" pitchFamily="34" charset="0"/>
              </a:rPr>
              <a:t> BEVs growing faster than PHEVs.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Geography:</a:t>
            </a:r>
            <a:r>
              <a:rPr kumimoji="0" lang="en-US" altLang="en-US" sz="1800" b="0" i="0" u="none" strike="noStrike" cap="none" normalizeH="0" baseline="0" dirty="0">
                <a:ln>
                  <a:noFill/>
                </a:ln>
                <a:effectLst/>
                <a:latin typeface="Arial" panose="020B0604020202020204" pitchFamily="34" charset="0"/>
              </a:rPr>
              <a:t> Registrations concentrated in </a:t>
            </a:r>
            <a:r>
              <a:rPr kumimoji="0" lang="en-US" altLang="en-US" sz="1800" b="0" i="1" u="none" strike="noStrike" cap="none" normalizeH="0" baseline="0" dirty="0">
                <a:ln>
                  <a:noFill/>
                </a:ln>
                <a:effectLst/>
                <a:latin typeface="Arial" panose="020B0604020202020204" pitchFamily="34" charset="0"/>
              </a:rPr>
              <a:t>California, Washington, New York</a:t>
            </a:r>
            <a:r>
              <a:rPr kumimoji="0" lang="en-US" altLang="en-US" sz="1800" b="0" i="0" u="none" strike="noStrike" cap="none" normalizeH="0" baseline="0" dirty="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CAFV Eligibility:</a:t>
            </a:r>
            <a:r>
              <a:rPr kumimoji="0" lang="en-US" altLang="en-US" sz="1800" b="0" i="0" u="none" strike="noStrike" cap="none" normalizeH="0" baseline="0" dirty="0">
                <a:ln>
                  <a:noFill/>
                </a:ln>
                <a:effectLst/>
                <a:latin typeface="Arial" panose="020B0604020202020204" pitchFamily="34" charset="0"/>
              </a:rPr>
              <a:t> Vehicles with incentive </a:t>
            </a:r>
            <a:r>
              <a:rPr kumimoji="0" lang="en-US" altLang="en-US" sz="1800" b="0" i="0" u="none" strike="noStrike" cap="none" normalizeH="0" baseline="0" dirty="0">
                <a:ln>
                  <a:noFill/>
                </a:ln>
                <a:solidFill>
                  <a:schemeClr val="tx1"/>
                </a:solidFill>
                <a:effectLst/>
                <a:latin typeface="Arial" panose="020B0604020202020204" pitchFamily="34" charset="0"/>
              </a:rPr>
              <a:t>eligibility show higher adoption.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7865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3E42D-85A1-9842-92BF-8FD43E12E1BE}"/>
              </a:ext>
            </a:extLst>
          </p:cNvPr>
          <p:cNvSpPr>
            <a:spLocks noGrp="1"/>
          </p:cNvSpPr>
          <p:nvPr>
            <p:ph type="title"/>
          </p:nvPr>
        </p:nvSpPr>
        <p:spPr/>
        <p:txBody>
          <a:bodyPr/>
          <a:lstStyle/>
          <a:p>
            <a:r>
              <a:rPr lang="en-US" dirty="0"/>
              <a:t>Dataset Observations</a:t>
            </a:r>
            <a:endParaRPr lang="en-IN" dirty="0"/>
          </a:p>
        </p:txBody>
      </p:sp>
      <p:sp>
        <p:nvSpPr>
          <p:cNvPr id="4" name="Rectangle 1">
            <a:extLst>
              <a:ext uri="{FF2B5EF4-FFF2-40B4-BE49-F238E27FC236}">
                <a16:creationId xmlns:a16="http://schemas.microsoft.com/office/drawing/2014/main" id="{A8FEB59F-20C0-6630-8BB8-AEB13921C38A}"/>
              </a:ext>
            </a:extLst>
          </p:cNvPr>
          <p:cNvSpPr>
            <a:spLocks noGrp="1" noChangeArrowheads="1"/>
          </p:cNvSpPr>
          <p:nvPr>
            <p:ph sz="quarter" idx="13"/>
          </p:nvPr>
        </p:nvSpPr>
        <p:spPr bwMode="auto">
          <a:xfrm>
            <a:off x="454401" y="2532599"/>
            <a:ext cx="727134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Total records:</a:t>
            </a:r>
            <a:r>
              <a:rPr kumimoji="0" lang="en-US" altLang="en-US" sz="1600" b="0" i="0" u="none" strike="noStrike" cap="none" normalizeH="0" baseline="0" dirty="0">
                <a:ln>
                  <a:noFill/>
                </a:ln>
                <a:solidFill>
                  <a:schemeClr val="bg1"/>
                </a:solidFill>
                <a:effectLst/>
                <a:latin typeface="Arial" panose="020B0604020202020204" pitchFamily="34" charset="0"/>
              </a:rPr>
              <a:t> ~130,000 vehicle entries.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Main target variable:</a:t>
            </a:r>
            <a:r>
              <a:rPr kumimoji="0" lang="en-US" altLang="en-US" sz="1600" b="0" i="0" u="none" strike="noStrike" cap="none" normalizeH="0" baseline="0" dirty="0">
                <a:ln>
                  <a:noFill/>
                </a:ln>
                <a:solidFill>
                  <a:schemeClr val="bg1"/>
                </a:solidFill>
                <a:effectLst/>
                <a:latin typeface="Arial" panose="020B0604020202020204" pitchFamily="34" charset="0"/>
              </a:rPr>
              <a:t> Electric Vehicle adoption trends (measured by registrations, type, and range).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Key factors influencing EV adoption:</a:t>
            </a:r>
            <a:r>
              <a:rPr kumimoji="0" lang="en-US" altLang="en-US" sz="1600" b="0" i="0" u="none" strike="noStrike" cap="none" normalizeH="0" baseline="0" dirty="0">
                <a:ln>
                  <a:noFill/>
                </a:ln>
                <a:solidFill>
                  <a:schemeClr val="bg1"/>
                </a:solidFill>
                <a:effectLst/>
                <a:latin typeface="Arial" panose="020B0604020202020204" pitchFamily="34" charset="0"/>
              </a:rPr>
              <a:t> Model Year, EV Type (BEV/PHEV), Electric Range, and CAFV Incentive Eligibility.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Other important columns:</a:t>
            </a:r>
            <a:r>
              <a:rPr kumimoji="0" lang="en-US" altLang="en-US" sz="1600" b="0" i="0" u="none" strike="noStrike" cap="none" normalizeH="0" baseline="0" dirty="0">
                <a:ln>
                  <a:noFill/>
                </a:ln>
                <a:solidFill>
                  <a:schemeClr val="bg1"/>
                </a:solidFill>
                <a:effectLst/>
                <a:latin typeface="Arial" panose="020B0604020202020204" pitchFamily="34" charset="0"/>
              </a:rPr>
              <a:t> Make, Model, Base MSRP, and Geographic Location (State/County).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Geographical data:</a:t>
            </a:r>
            <a:r>
              <a:rPr kumimoji="0" lang="en-US" altLang="en-US" sz="1600" b="0" i="0" u="none" strike="noStrike" cap="none" normalizeH="0" baseline="0" dirty="0">
                <a:ln>
                  <a:noFill/>
                </a:ln>
                <a:solidFill>
                  <a:schemeClr val="bg1"/>
                </a:solidFill>
                <a:effectLst/>
                <a:latin typeface="Arial" panose="020B0604020202020204" pitchFamily="34" charset="0"/>
              </a:rPr>
              <a:t> Registrations are concentrated in states such as </a:t>
            </a:r>
            <a:r>
              <a:rPr kumimoji="0" lang="en-US" altLang="en-US" sz="1600" b="0" i="1" u="none" strike="noStrike" cap="none" normalizeH="0" baseline="0" dirty="0">
                <a:ln>
                  <a:noFill/>
                </a:ln>
                <a:solidFill>
                  <a:schemeClr val="bg1"/>
                </a:solidFill>
                <a:effectLst/>
                <a:latin typeface="Arial" panose="020B0604020202020204" pitchFamily="34" charset="0"/>
              </a:rPr>
              <a:t>California, Washington, and New York</a:t>
            </a:r>
            <a:r>
              <a:rPr kumimoji="0" lang="en-US" altLang="en-US" sz="1600" b="0" i="0" u="none" strike="noStrike" cap="none" normalizeH="0" baseline="0" dirty="0">
                <a:ln>
                  <a:noFill/>
                </a:ln>
                <a:solidFill>
                  <a:schemeClr val="bg1"/>
                </a:solidFill>
                <a:effectLst/>
                <a:latin typeface="Arial" panose="020B0604020202020204" pitchFamily="34" charset="0"/>
              </a:rPr>
              <a:t>, which have supportive EV policies and infrastructure.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Trends over time:</a:t>
            </a:r>
            <a:r>
              <a:rPr kumimoji="0" lang="en-US" altLang="en-US" sz="1600" b="0" i="0" u="none" strike="noStrike" cap="none" normalizeH="0" baseline="0" dirty="0">
                <a:ln>
                  <a:noFill/>
                </a:ln>
                <a:solidFill>
                  <a:schemeClr val="bg1"/>
                </a:solidFill>
                <a:effectLst/>
                <a:latin typeface="Arial" panose="020B0604020202020204" pitchFamily="34" charset="0"/>
              </a:rPr>
              <a:t> Significant growth in EV adoption after 2015, with BEVs rapidly outpacing PHEVs.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No duplicate records:</a:t>
            </a:r>
            <a:r>
              <a:rPr kumimoji="0" lang="en-US" altLang="en-US" sz="1600" b="0" i="0" u="none" strike="noStrike" cap="none" normalizeH="0" baseline="0" dirty="0">
                <a:ln>
                  <a:noFill/>
                </a:ln>
                <a:solidFill>
                  <a:schemeClr val="bg1"/>
                </a:solidFill>
                <a:effectLst/>
                <a:latin typeface="Arial" panose="020B0604020202020204" pitchFamily="34" charset="0"/>
              </a:rPr>
              <a:t> VINs ensure uniqueness.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Outliers:</a:t>
            </a:r>
            <a:r>
              <a:rPr kumimoji="0" lang="en-US" altLang="en-US" sz="1600" b="0" i="0" u="none" strike="noStrike" cap="none" normalizeH="0" baseline="0" dirty="0">
                <a:ln>
                  <a:noFill/>
                </a:ln>
                <a:solidFill>
                  <a:schemeClr val="bg1"/>
                </a:solidFill>
                <a:effectLst/>
                <a:latin typeface="Arial" panose="020B0604020202020204" pitchFamily="34" charset="0"/>
              </a:rPr>
              <a:t> Observed in Electric Range (very low early PHEVs vs. &gt;350-mile BEVs) and MSRP (luxury EVs vs. affordable EVs).</a:t>
            </a:r>
          </a:p>
        </p:txBody>
      </p:sp>
    </p:spTree>
    <p:extLst>
      <p:ext uri="{BB962C8B-B14F-4D97-AF65-F5344CB8AC3E}">
        <p14:creationId xmlns:p14="http://schemas.microsoft.com/office/powerpoint/2010/main" val="293348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079B4-0D24-8177-E04F-75F9ED1E5D84}"/>
              </a:ext>
            </a:extLst>
          </p:cNvPr>
          <p:cNvSpPr>
            <a:spLocks noGrp="1"/>
          </p:cNvSpPr>
          <p:nvPr>
            <p:ph type="title"/>
          </p:nvPr>
        </p:nvSpPr>
        <p:spPr/>
        <p:txBody>
          <a:bodyPr/>
          <a:lstStyle/>
          <a:p>
            <a:r>
              <a:rPr lang="en-US" dirty="0"/>
              <a:t>Graphs</a:t>
            </a:r>
            <a:endParaRPr lang="en-IN" dirty="0"/>
          </a:p>
        </p:txBody>
      </p:sp>
      <p:sp>
        <p:nvSpPr>
          <p:cNvPr id="3" name="Content Placeholder 2">
            <a:extLst>
              <a:ext uri="{FF2B5EF4-FFF2-40B4-BE49-F238E27FC236}">
                <a16:creationId xmlns:a16="http://schemas.microsoft.com/office/drawing/2014/main" id="{54F23540-6851-015C-AB93-1998ACF20CE0}"/>
              </a:ext>
            </a:extLst>
          </p:cNvPr>
          <p:cNvSpPr>
            <a:spLocks noGrp="1"/>
          </p:cNvSpPr>
          <p:nvPr>
            <p:ph sz="quarter" idx="14"/>
          </p:nvPr>
        </p:nvSpPr>
        <p:spPr/>
        <p:txBody>
          <a:bodyPr>
            <a:normAutofit lnSpcReduction="10000"/>
          </a:bodyPr>
          <a:lstStyle/>
          <a:p>
            <a:r>
              <a:rPr lang="en-US" b="1" dirty="0"/>
              <a:t>Scatter Plot: EV Range Distribution by Manufacturer</a:t>
            </a:r>
            <a:br>
              <a:rPr lang="en-US" dirty="0"/>
            </a:br>
            <a:r>
              <a:rPr lang="en-US" dirty="0"/>
              <a:t>Most manufacturers have EVs below the 110-mile benchmark, but Tesla, Porsche, and Lucid consistently produce long-range vehicles above 250 miles. This shows the technological gap between premium and traditional automakers.</a:t>
            </a:r>
          </a:p>
        </p:txBody>
      </p:sp>
      <p:pic>
        <p:nvPicPr>
          <p:cNvPr id="6" name="Content Placeholder 5">
            <a:extLst>
              <a:ext uri="{FF2B5EF4-FFF2-40B4-BE49-F238E27FC236}">
                <a16:creationId xmlns:a16="http://schemas.microsoft.com/office/drawing/2014/main" id="{34A99D35-E70C-EBA7-CE43-464BA4988EB0}"/>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593725" y="2997225"/>
            <a:ext cx="5199063" cy="2944763"/>
          </a:xfrm>
        </p:spPr>
      </p:pic>
    </p:spTree>
    <p:extLst>
      <p:ext uri="{BB962C8B-B14F-4D97-AF65-F5344CB8AC3E}">
        <p14:creationId xmlns:p14="http://schemas.microsoft.com/office/powerpoint/2010/main" val="3629558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8C4AD-9573-734E-E1D6-8AC6B99829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F77C2E-AA80-E4EE-6A4B-C3648289CC6D}"/>
              </a:ext>
            </a:extLst>
          </p:cNvPr>
          <p:cNvSpPr>
            <a:spLocks noGrp="1"/>
          </p:cNvSpPr>
          <p:nvPr>
            <p:ph type="title"/>
          </p:nvPr>
        </p:nvSpPr>
        <p:spPr/>
        <p:txBody>
          <a:bodyPr/>
          <a:lstStyle/>
          <a:p>
            <a:r>
              <a:rPr lang="en-US" dirty="0"/>
              <a:t>Graphs</a:t>
            </a:r>
            <a:endParaRPr lang="en-IN" dirty="0"/>
          </a:p>
        </p:txBody>
      </p:sp>
      <p:sp>
        <p:nvSpPr>
          <p:cNvPr id="3" name="Content Placeholder 2">
            <a:extLst>
              <a:ext uri="{FF2B5EF4-FFF2-40B4-BE49-F238E27FC236}">
                <a16:creationId xmlns:a16="http://schemas.microsoft.com/office/drawing/2014/main" id="{B160DE49-640B-9FAC-1A05-BCBAB0FABAC0}"/>
              </a:ext>
            </a:extLst>
          </p:cNvPr>
          <p:cNvSpPr>
            <a:spLocks noGrp="1"/>
          </p:cNvSpPr>
          <p:nvPr>
            <p:ph sz="quarter" idx="14"/>
          </p:nvPr>
        </p:nvSpPr>
        <p:spPr/>
        <p:txBody>
          <a:bodyPr/>
          <a:lstStyle/>
          <a:p>
            <a:pPr marL="0" indent="0">
              <a:buNone/>
            </a:pPr>
            <a:r>
              <a:rPr lang="en-US" b="1" dirty="0"/>
              <a:t>2.Bar Chart: EVs by Manufacturer</a:t>
            </a:r>
            <a:br>
              <a:rPr lang="en-US" dirty="0"/>
            </a:br>
            <a:r>
              <a:rPr lang="en-US" b="1" dirty="0"/>
              <a:t>Observation:</a:t>
            </a:r>
            <a:r>
              <a:rPr lang="en-US" dirty="0"/>
              <a:t> Tesla leads with the highest number of registered EVs, followed by Nissan and Chevrolet. Indicates Tesla’s dominance in the EV market.</a:t>
            </a:r>
            <a:endParaRPr lang="en-IN" dirty="0"/>
          </a:p>
        </p:txBody>
      </p:sp>
      <p:pic>
        <p:nvPicPr>
          <p:cNvPr id="8" name="Content Placeholder 7">
            <a:extLst>
              <a:ext uri="{FF2B5EF4-FFF2-40B4-BE49-F238E27FC236}">
                <a16:creationId xmlns:a16="http://schemas.microsoft.com/office/drawing/2014/main" id="{F6E27BBA-3FD4-589F-163C-2B7D4CB6D312}"/>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1294558" y="2809875"/>
            <a:ext cx="3797396" cy="3319463"/>
          </a:xfrm>
        </p:spPr>
      </p:pic>
    </p:spTree>
    <p:extLst>
      <p:ext uri="{BB962C8B-B14F-4D97-AF65-F5344CB8AC3E}">
        <p14:creationId xmlns:p14="http://schemas.microsoft.com/office/powerpoint/2010/main" val="3762096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46989-8B45-3CC4-DCAF-1CA8A19F27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1213F7-514E-57D0-4B77-4AE1475E74D2}"/>
              </a:ext>
            </a:extLst>
          </p:cNvPr>
          <p:cNvSpPr>
            <a:spLocks noGrp="1"/>
          </p:cNvSpPr>
          <p:nvPr>
            <p:ph type="title"/>
          </p:nvPr>
        </p:nvSpPr>
        <p:spPr/>
        <p:txBody>
          <a:bodyPr/>
          <a:lstStyle/>
          <a:p>
            <a:r>
              <a:rPr lang="en-US" dirty="0"/>
              <a:t>Graphs</a:t>
            </a:r>
            <a:endParaRPr lang="en-IN" dirty="0"/>
          </a:p>
        </p:txBody>
      </p:sp>
      <p:sp>
        <p:nvSpPr>
          <p:cNvPr id="3" name="Content Placeholder 2">
            <a:extLst>
              <a:ext uri="{FF2B5EF4-FFF2-40B4-BE49-F238E27FC236}">
                <a16:creationId xmlns:a16="http://schemas.microsoft.com/office/drawing/2014/main" id="{BAABCBD2-6E82-FFBD-831B-F8344238B73E}"/>
              </a:ext>
            </a:extLst>
          </p:cNvPr>
          <p:cNvSpPr>
            <a:spLocks noGrp="1"/>
          </p:cNvSpPr>
          <p:nvPr>
            <p:ph sz="quarter" idx="14"/>
          </p:nvPr>
        </p:nvSpPr>
        <p:spPr/>
        <p:txBody>
          <a:bodyPr/>
          <a:lstStyle/>
          <a:p>
            <a:pPr marL="0" indent="0">
              <a:buNone/>
            </a:pPr>
            <a:r>
              <a:rPr lang="en-US" b="1" dirty="0"/>
              <a:t>3.Bar Chart: EV Sales by Model Year</a:t>
            </a:r>
            <a:br>
              <a:rPr lang="en-US" dirty="0"/>
            </a:br>
            <a:r>
              <a:rPr lang="en-US" dirty="0"/>
              <a:t>EV sales remained low until 2015 but increased rapidly afterward, with the highest registrations in 2022–2023. This trend shows accelerating adoption driven by technology improvements and policy support.</a:t>
            </a:r>
            <a:endParaRPr lang="en-IN" dirty="0"/>
          </a:p>
        </p:txBody>
      </p:sp>
      <p:pic>
        <p:nvPicPr>
          <p:cNvPr id="14" name="Content Placeholder 13">
            <a:extLst>
              <a:ext uri="{FF2B5EF4-FFF2-40B4-BE49-F238E27FC236}">
                <a16:creationId xmlns:a16="http://schemas.microsoft.com/office/drawing/2014/main" id="{DA393933-80FC-12D5-813D-B85901E79F79}"/>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593725" y="3074152"/>
            <a:ext cx="5199063" cy="2790908"/>
          </a:xfrm>
        </p:spPr>
      </p:pic>
    </p:spTree>
    <p:extLst>
      <p:ext uri="{BB962C8B-B14F-4D97-AF65-F5344CB8AC3E}">
        <p14:creationId xmlns:p14="http://schemas.microsoft.com/office/powerpoint/2010/main" val="2832504220"/>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45</TotalTime>
  <Words>825</Words>
  <Application>Microsoft Office PowerPoint</Application>
  <PresentationFormat>Widescreen</PresentationFormat>
  <Paragraphs>66</Paragraphs>
  <Slides>11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Agency FB</vt:lpstr>
      <vt:lpstr>Arial</vt:lpstr>
      <vt:lpstr>Calibri</vt:lpstr>
      <vt:lpstr>Franklin Gothic Book</vt:lpstr>
      <vt:lpstr>Franklin Gothic Demi</vt:lpstr>
      <vt:lpstr>Custom</vt:lpstr>
      <vt:lpstr>Global Electric Vehicles Analysis using Big Data Analytics (PySpark) </vt:lpstr>
      <vt:lpstr>Agenda</vt:lpstr>
      <vt:lpstr>Introduction</vt:lpstr>
      <vt:lpstr>Initial Analysis of the Dataset</vt:lpstr>
      <vt:lpstr>Initial Analysis of the Dataset</vt:lpstr>
      <vt:lpstr>Dataset Observations</vt:lpstr>
      <vt:lpstr>Graphs</vt:lpstr>
      <vt:lpstr>Graphs</vt:lpstr>
      <vt:lpstr>Graphs</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madishettisanjana@outlook.com</dc:creator>
  <cp:lastModifiedBy>madishettisanjana@outlook.com</cp:lastModifiedBy>
  <cp:revision>1</cp:revision>
  <dcterms:created xsi:type="dcterms:W3CDTF">2025-10-06T09:54:00Z</dcterms:created>
  <dcterms:modified xsi:type="dcterms:W3CDTF">2025-10-06T10:39:32Z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