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61" r:id="rId4"/>
    <p:sldId id="257" r:id="rId5"/>
    <p:sldId id="263" r:id="rId6"/>
    <p:sldId id="258" r:id="rId7"/>
    <p:sldId id="259" r:id="rId8"/>
    <p:sldId id="260"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E48F-B5BE-4C1C-AEA8-5D0DB47C158B}" type="datetimeFigureOut">
              <a:rPr lang="en-IN" smtClean="0"/>
              <a:t>16-12-2024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E047C-ADE1-4F55-8B79-648345EA0649}" type="slidenum">
              <a:rPr lang="en-IN" smtClean="0"/>
              <a:t>‹#›</a:t>
            </a:fld>
            <a:endParaRPr lang="en-IN"/>
          </a:p>
        </p:txBody>
      </p:sp>
    </p:spTree>
    <p:extLst>
      <p:ext uri="{BB962C8B-B14F-4D97-AF65-F5344CB8AC3E}">
        <p14:creationId xmlns:p14="http://schemas.microsoft.com/office/powerpoint/2010/main" val="225427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OD for </a:t>
            </a:r>
            <a:r>
              <a:rPr lang="en-IN" dirty="0" err="1"/>
              <a:t>uncertainity</a:t>
            </a:r>
            <a:r>
              <a:rPr lang="en-IN" dirty="0"/>
              <a:t> and IR for diversity?</a:t>
            </a:r>
            <a:br>
              <a:rPr lang="en-IN" dirty="0"/>
            </a:br>
            <a:endParaRPr lang="en-IN" dirty="0"/>
          </a:p>
          <a:p>
            <a:r>
              <a:rPr lang="en-US" dirty="0"/>
              <a:t>Uncertainty-based methods focus on selecting samples where the model is least confident. This helps refine predictions in areas with high ambiguity (e.g., detecting small or occluded objects).</a:t>
            </a:r>
            <a:endParaRPr lang="en-IN" dirty="0"/>
          </a:p>
          <a:p>
            <a:endParaRPr lang="en-IN" dirty="0"/>
          </a:p>
          <a:p>
            <a:r>
              <a:rPr lang="en-US" dirty="0"/>
              <a:t>Diversity-based methods prioritize selecting samples that cover a broad range of features, ensuring that the dataset represents different scenarios (e.g., lighting conditions, backgrounds).</a:t>
            </a:r>
            <a:endParaRPr lang="en-IN" dirty="0"/>
          </a:p>
        </p:txBody>
      </p:sp>
      <p:sp>
        <p:nvSpPr>
          <p:cNvPr id="4" name="Slide Number Placeholder 3"/>
          <p:cNvSpPr>
            <a:spLocks noGrp="1"/>
          </p:cNvSpPr>
          <p:nvPr>
            <p:ph type="sldNum" sz="quarter" idx="5"/>
          </p:nvPr>
        </p:nvSpPr>
        <p:spPr/>
        <p:txBody>
          <a:bodyPr/>
          <a:lstStyle/>
          <a:p>
            <a:fld id="{8A5E047C-ADE1-4F55-8B79-648345EA0649}" type="slidenum">
              <a:rPr lang="en-IN" smtClean="0"/>
              <a:t>6</a:t>
            </a:fld>
            <a:endParaRPr lang="en-IN"/>
          </a:p>
        </p:txBody>
      </p:sp>
    </p:spTree>
    <p:extLst>
      <p:ext uri="{BB962C8B-B14F-4D97-AF65-F5344CB8AC3E}">
        <p14:creationId xmlns:p14="http://schemas.microsoft.com/office/powerpoint/2010/main" val="75387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4DE32A-31B5-4A6E-A1F1-41B857A85FCC}"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39146844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DE32A-31B5-4A6E-A1F1-41B857A85FCC}"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5477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DE32A-31B5-4A6E-A1F1-41B857A85FCC}"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247425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DE32A-31B5-4A6E-A1F1-41B857A85FCC}"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349748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14DE32A-31B5-4A6E-A1F1-41B857A85FCC}"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31185272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14DE32A-31B5-4A6E-A1F1-41B857A85FCC}" type="datetimeFigureOut">
              <a:rPr lang="en-IN" smtClean="0"/>
              <a:t>15-12-2024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283030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14DE32A-31B5-4A6E-A1F1-41B857A85FCC}"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031A6C-0D68-4E64-A262-D4A4C0421C4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379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DE32A-31B5-4A6E-A1F1-41B857A85FCC}"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287579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DE32A-31B5-4A6E-A1F1-41B857A85FCC}"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253405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14DE32A-31B5-4A6E-A1F1-41B857A85FCC}" type="datetimeFigureOut">
              <a:rPr lang="en-IN" smtClean="0"/>
              <a:t>15-12-2024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38658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4DE32A-31B5-4A6E-A1F1-41B857A85FCC}" type="datetimeFigureOut">
              <a:rPr lang="en-IN" smtClean="0"/>
              <a:t>15-12-2024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2031A6C-0D68-4E64-A262-D4A4C0421C4C}" type="slidenum">
              <a:rPr lang="en-IN" smtClean="0"/>
              <a:t>‹#›</a:t>
            </a:fld>
            <a:endParaRPr lang="en-IN"/>
          </a:p>
        </p:txBody>
      </p:sp>
    </p:spTree>
    <p:extLst>
      <p:ext uri="{BB962C8B-B14F-4D97-AF65-F5344CB8AC3E}">
        <p14:creationId xmlns:p14="http://schemas.microsoft.com/office/powerpoint/2010/main" val="30516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4DE32A-31B5-4A6E-A1F1-41B857A85FCC}" type="datetimeFigureOut">
              <a:rPr lang="en-IN" smtClean="0"/>
              <a:t>15-12-2024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2031A6C-0D68-4E64-A262-D4A4C0421C4C}" type="slidenum">
              <a:rPr lang="en-IN" smtClean="0"/>
              <a:t>‹#›</a:t>
            </a:fld>
            <a:endParaRPr lang="en-IN"/>
          </a:p>
        </p:txBody>
      </p:sp>
    </p:spTree>
    <p:extLst>
      <p:ext uri="{BB962C8B-B14F-4D97-AF65-F5344CB8AC3E}">
        <p14:creationId xmlns:p14="http://schemas.microsoft.com/office/powerpoint/2010/main" val="4051451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77AB-88AD-1574-672E-ED9682CC07B4}"/>
              </a:ext>
            </a:extLst>
          </p:cNvPr>
          <p:cNvSpPr>
            <a:spLocks noGrp="1"/>
          </p:cNvSpPr>
          <p:nvPr>
            <p:ph type="ctrTitle"/>
          </p:nvPr>
        </p:nvSpPr>
        <p:spPr>
          <a:xfrm>
            <a:off x="1671484" y="1563329"/>
            <a:ext cx="8986684" cy="2789215"/>
          </a:xfrm>
        </p:spPr>
        <p:txBody>
          <a:bodyPr>
            <a:normAutofit/>
          </a:bodyPr>
          <a:lstStyle/>
          <a:p>
            <a:r>
              <a:rPr lang="en-US" dirty="0"/>
              <a:t>Exploring Task Independence: Active Learning Approaches in Object Detection vs. Image Recognition</a:t>
            </a:r>
            <a:endParaRPr lang="en-IN" dirty="0"/>
          </a:p>
        </p:txBody>
      </p:sp>
      <p:sp>
        <p:nvSpPr>
          <p:cNvPr id="3" name="Subtitle 2">
            <a:extLst>
              <a:ext uri="{FF2B5EF4-FFF2-40B4-BE49-F238E27FC236}">
                <a16:creationId xmlns:a16="http://schemas.microsoft.com/office/drawing/2014/main" id="{3C812B86-B375-95F7-F60B-71AE68C6FAD9}"/>
              </a:ext>
            </a:extLst>
          </p:cNvPr>
          <p:cNvSpPr>
            <a:spLocks noGrp="1"/>
          </p:cNvSpPr>
          <p:nvPr>
            <p:ph type="subTitle" idx="1"/>
          </p:nvPr>
        </p:nvSpPr>
        <p:spPr>
          <a:xfrm>
            <a:off x="2695194" y="4674724"/>
            <a:ext cx="6801612" cy="1239894"/>
          </a:xfrm>
        </p:spPr>
        <p:txBody>
          <a:bodyPr/>
          <a:lstStyle/>
          <a:p>
            <a:r>
              <a:rPr lang="en-IN" dirty="0"/>
              <a:t>Co-authors: Dr Shabbeer Basha &amp; Sanjana Kulkarni</a:t>
            </a:r>
          </a:p>
          <a:p>
            <a:r>
              <a:rPr lang="en-IN" dirty="0"/>
              <a:t>16</a:t>
            </a:r>
            <a:r>
              <a:rPr lang="en-IN" baseline="30000" dirty="0"/>
              <a:t>th</a:t>
            </a:r>
            <a:r>
              <a:rPr lang="en-IN" dirty="0"/>
              <a:t> December 2024, at RV University</a:t>
            </a:r>
          </a:p>
        </p:txBody>
      </p:sp>
    </p:spTree>
    <p:extLst>
      <p:ext uri="{BB962C8B-B14F-4D97-AF65-F5344CB8AC3E}">
        <p14:creationId xmlns:p14="http://schemas.microsoft.com/office/powerpoint/2010/main" val="406211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4A9B-F074-FBC4-8959-7595473070E4}"/>
              </a:ext>
            </a:extLst>
          </p:cNvPr>
          <p:cNvSpPr>
            <a:spLocks noGrp="1"/>
          </p:cNvSpPr>
          <p:nvPr>
            <p:ph type="title"/>
          </p:nvPr>
        </p:nvSpPr>
        <p:spPr>
          <a:xfrm>
            <a:off x="2231136" y="266602"/>
            <a:ext cx="7729728" cy="1188720"/>
          </a:xfrm>
        </p:spPr>
        <p:txBody>
          <a:bodyPr/>
          <a:lstStyle/>
          <a:p>
            <a:r>
              <a:rPr lang="en-IN" dirty="0"/>
              <a:t>Findings and Insights</a:t>
            </a:r>
          </a:p>
        </p:txBody>
      </p:sp>
      <p:sp>
        <p:nvSpPr>
          <p:cNvPr id="3" name="Content Placeholder 2">
            <a:extLst>
              <a:ext uri="{FF2B5EF4-FFF2-40B4-BE49-F238E27FC236}">
                <a16:creationId xmlns:a16="http://schemas.microsoft.com/office/drawing/2014/main" id="{342D1893-4891-13B6-DF8A-40064798D03D}"/>
              </a:ext>
            </a:extLst>
          </p:cNvPr>
          <p:cNvSpPr>
            <a:spLocks noGrp="1"/>
          </p:cNvSpPr>
          <p:nvPr>
            <p:ph idx="1"/>
          </p:nvPr>
        </p:nvSpPr>
        <p:spPr>
          <a:xfrm>
            <a:off x="392503" y="1546664"/>
            <a:ext cx="11140735" cy="3101983"/>
          </a:xfrm>
        </p:spPr>
        <p:txBody>
          <a:bodyPr numCol="2">
            <a:noAutofit/>
          </a:bodyPr>
          <a:lstStyle/>
          <a:p>
            <a:pPr marL="0" indent="0">
              <a:buNone/>
            </a:pPr>
            <a:r>
              <a:rPr lang="en-US" dirty="0">
                <a:latin typeface="Arial" panose="020B0604020202020204" pitchFamily="34" charset="0"/>
                <a:cs typeface="Arial" panose="020B0604020202020204" pitchFamily="34" charset="0"/>
              </a:rPr>
              <a:t>Active Learning Strategies:</a:t>
            </a:r>
          </a:p>
          <a:p>
            <a:r>
              <a:rPr lang="en-US" dirty="0">
                <a:latin typeface="Arial" panose="020B0604020202020204" pitchFamily="34" charset="0"/>
                <a:cs typeface="Arial" panose="020B0604020202020204" pitchFamily="34" charset="0"/>
              </a:rPr>
              <a:t>Object Detection: Benefits from uncertainty-based learning to handle spatial and categorical accuracy.</a:t>
            </a:r>
          </a:p>
          <a:p>
            <a:r>
              <a:rPr lang="en-US" dirty="0">
                <a:latin typeface="Arial" panose="020B0604020202020204" pitchFamily="34" charset="0"/>
                <a:cs typeface="Arial" panose="020B0604020202020204" pitchFamily="34" charset="0"/>
              </a:rPr>
              <a:t>Image Recognition: Benefits from diversity-based learning for robust generalization.</a:t>
            </a:r>
          </a:p>
          <a:p>
            <a:pPr marL="0" indent="0">
              <a:buNone/>
            </a:pPr>
            <a:r>
              <a:rPr lang="en-US" dirty="0">
                <a:latin typeface="Arial" panose="020B0604020202020204" pitchFamily="34" charset="0"/>
                <a:cs typeface="Arial" panose="020B0604020202020204" pitchFamily="34" charset="0"/>
              </a:rPr>
              <a:t>Task Independence:</a:t>
            </a:r>
          </a:p>
          <a:p>
            <a:r>
              <a:rPr lang="en-US" dirty="0">
                <a:latin typeface="Arial" panose="020B0604020202020204" pitchFamily="34" charset="0"/>
                <a:cs typeface="Arial" panose="020B0604020202020204" pitchFamily="34" charset="0"/>
              </a:rPr>
              <a:t>Enhances efficiency by optimizing tasks separately.</a:t>
            </a:r>
          </a:p>
          <a:p>
            <a:r>
              <a:rPr lang="en-US" dirty="0">
                <a:latin typeface="Arial" panose="020B0604020202020204" pitchFamily="34" charset="0"/>
                <a:cs typeface="Arial" panose="020B0604020202020204" pitchFamily="34" charset="0"/>
              </a:rPr>
              <a:t>Reduces annotation efforts and improves scalability.</a:t>
            </a:r>
          </a:p>
          <a:p>
            <a:r>
              <a:rPr lang="en-US" dirty="0">
                <a:latin typeface="Arial" panose="020B0604020202020204" pitchFamily="34" charset="0"/>
                <a:cs typeface="Arial" panose="020B0604020202020204" pitchFamily="34" charset="0"/>
              </a:rPr>
              <a:t>Allows focused optimization, improving accuracy and robustness.</a:t>
            </a:r>
          </a:p>
          <a:p>
            <a:pPr marL="0" indent="0">
              <a:buNone/>
            </a:pPr>
            <a:r>
              <a:rPr lang="en-US" dirty="0">
                <a:latin typeface="Arial" panose="020B0604020202020204" pitchFamily="34" charset="0"/>
                <a:cs typeface="Arial" panose="020B0604020202020204" pitchFamily="34" charset="0"/>
              </a:rPr>
              <a:t>Architectural Trade-offs:</a:t>
            </a:r>
          </a:p>
          <a:p>
            <a:r>
              <a:rPr lang="en-US" dirty="0">
                <a:latin typeface="Arial" panose="020B0604020202020204" pitchFamily="34" charset="0"/>
                <a:cs typeface="Arial" panose="020B0604020202020204" pitchFamily="34" charset="0"/>
              </a:rPr>
              <a:t>YOLO: Fast but less accurate.</a:t>
            </a:r>
          </a:p>
          <a:p>
            <a:r>
              <a:rPr lang="en-US" dirty="0">
                <a:latin typeface="Arial" panose="020B0604020202020204" pitchFamily="34" charset="0"/>
                <a:cs typeface="Arial" panose="020B0604020202020204" pitchFamily="34" charset="0"/>
              </a:rPr>
              <a:t>Faster R-CNN: High accuracy but slower.</a:t>
            </a:r>
          </a:p>
          <a:p>
            <a:r>
              <a:rPr lang="en-US" dirty="0">
                <a:latin typeface="Arial" panose="020B0604020202020204" pitchFamily="34" charset="0"/>
                <a:cs typeface="Arial" panose="020B0604020202020204" pitchFamily="34" charset="0"/>
              </a:rPr>
              <a:t>SSD: Balances speed and accuracy.</a:t>
            </a:r>
          </a:p>
          <a:p>
            <a:r>
              <a:rPr lang="en-US" dirty="0">
                <a:latin typeface="Arial" panose="020B0604020202020204" pitchFamily="34" charset="0"/>
                <a:cs typeface="Arial" panose="020B0604020202020204" pitchFamily="34" charset="0"/>
              </a:rPr>
              <a:t>Key Insight: Task independence combined with active learning strategies leads to scalable, efficient systems for real-world applications.</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367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2A78-24D2-4A02-FC13-9A79516BE8C6}"/>
              </a:ext>
            </a:extLst>
          </p:cNvPr>
          <p:cNvSpPr>
            <a:spLocks noGrp="1"/>
          </p:cNvSpPr>
          <p:nvPr>
            <p:ph type="title"/>
          </p:nvPr>
        </p:nvSpPr>
        <p:spPr>
          <a:xfrm>
            <a:off x="2231136" y="433750"/>
            <a:ext cx="7729728" cy="1188720"/>
          </a:xfrm>
        </p:spPr>
        <p:txBody>
          <a:bodyPr/>
          <a:lstStyle/>
          <a:p>
            <a:r>
              <a:rPr lang="en-IN" dirty="0"/>
              <a:t>Conclusion</a:t>
            </a:r>
          </a:p>
        </p:txBody>
      </p:sp>
      <p:sp>
        <p:nvSpPr>
          <p:cNvPr id="4" name="Rectangle 1">
            <a:extLst>
              <a:ext uri="{FF2B5EF4-FFF2-40B4-BE49-F238E27FC236}">
                <a16:creationId xmlns:a16="http://schemas.microsoft.com/office/drawing/2014/main" id="{83215FA2-94DA-15FA-CB41-3752E545B782}"/>
              </a:ext>
            </a:extLst>
          </p:cNvPr>
          <p:cNvSpPr>
            <a:spLocks noGrp="1" noChangeArrowheads="1"/>
          </p:cNvSpPr>
          <p:nvPr>
            <p:ph idx="1"/>
          </p:nvPr>
        </p:nvSpPr>
        <p:spPr bwMode="auto">
          <a:xfrm>
            <a:off x="668594" y="1809135"/>
            <a:ext cx="11218605" cy="46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Task Independence: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Optimizing object detection and image recognition separately improves efficiency, reduces annotation efforts, and enhances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focused optimization, resulting in better accuracy and robustness across tasks.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Active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Strategies like </a:t>
            </a:r>
            <a:r>
              <a:rPr kumimoji="0" lang="en-US" altLang="en-US" sz="1800" b="1" i="0" u="none" strike="noStrike" cap="none" normalizeH="0" baseline="0" dirty="0">
                <a:ln>
                  <a:noFill/>
                </a:ln>
                <a:solidFill>
                  <a:schemeClr val="tx1"/>
                </a:solidFill>
                <a:effectLst/>
                <a:latin typeface="Arial" panose="020B0604020202020204" pitchFamily="34" charset="0"/>
              </a:rPr>
              <a:t>uncertainty-based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diversity-based learning</a:t>
            </a:r>
            <a:r>
              <a:rPr kumimoji="0" lang="en-US" altLang="en-US" sz="1800" b="0" i="0" u="none" strike="noStrike" cap="none" normalizeH="0" baseline="0" dirty="0">
                <a:ln>
                  <a:noFill/>
                </a:ln>
                <a:solidFill>
                  <a:schemeClr val="tx1"/>
                </a:solidFill>
                <a:effectLst/>
                <a:latin typeface="Arial" panose="020B0604020202020204" pitchFamily="34" charset="0"/>
              </a:rPr>
              <a:t> effectively minimize labeled data requirements while maintaining high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efficient training processes for complex tasks in resource-constrained environments.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Architectural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Trade-offs between speed and accuracy (e.g., YOLO, SSD, Faster R-CNN) highlight the importance of task-specific optimization.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Real-World Impact: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Scalable systems powered by task independence and active learning are transforming applications such as medical imaging, autonomous vehicles, and edge computing.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Future Directions: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Explore transformer-based architectures, improve small object detection, and enhance task consistency in multi-task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336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6C93D-84A0-2B52-AAD6-1A6FB1CD6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02BF1F-21F5-14EF-40AB-A478185C75C6}"/>
              </a:ext>
            </a:extLst>
          </p:cNvPr>
          <p:cNvSpPr>
            <a:spLocks noGrp="1"/>
          </p:cNvSpPr>
          <p:nvPr>
            <p:ph type="ctrTitle"/>
          </p:nvPr>
        </p:nvSpPr>
        <p:spPr>
          <a:xfrm>
            <a:off x="1602658" y="2034392"/>
            <a:ext cx="8986684" cy="2789215"/>
          </a:xfrm>
        </p:spPr>
        <p:txBody>
          <a:bodyPr>
            <a:normAutofit/>
          </a:bodyPr>
          <a:lstStyle/>
          <a:p>
            <a:r>
              <a:rPr lang="en-IN" dirty="0"/>
              <a:t>Thank you</a:t>
            </a:r>
          </a:p>
        </p:txBody>
      </p:sp>
    </p:spTree>
    <p:extLst>
      <p:ext uri="{BB962C8B-B14F-4D97-AF65-F5344CB8AC3E}">
        <p14:creationId xmlns:p14="http://schemas.microsoft.com/office/powerpoint/2010/main" val="38696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AB2A-66D3-2F0E-A22E-C11090B48087}"/>
              </a:ext>
            </a:extLst>
          </p:cNvPr>
          <p:cNvSpPr>
            <a:spLocks noGrp="1"/>
          </p:cNvSpPr>
          <p:nvPr>
            <p:ph type="title"/>
          </p:nvPr>
        </p:nvSpPr>
        <p:spPr>
          <a:xfrm>
            <a:off x="2231136" y="384589"/>
            <a:ext cx="7729728" cy="1188720"/>
          </a:xfrm>
        </p:spPr>
        <p:txBody>
          <a:bodyPr/>
          <a:lstStyle/>
          <a:p>
            <a:r>
              <a:rPr lang="en-IN" dirty="0"/>
              <a:t>Introduction</a:t>
            </a:r>
          </a:p>
        </p:txBody>
      </p:sp>
      <p:sp>
        <p:nvSpPr>
          <p:cNvPr id="3" name="Content Placeholder 2">
            <a:extLst>
              <a:ext uri="{FF2B5EF4-FFF2-40B4-BE49-F238E27FC236}">
                <a16:creationId xmlns:a16="http://schemas.microsoft.com/office/drawing/2014/main" id="{06540025-2A3F-4C94-B779-2F7BEF7000D6}"/>
              </a:ext>
            </a:extLst>
          </p:cNvPr>
          <p:cNvSpPr>
            <a:spLocks noGrp="1"/>
          </p:cNvSpPr>
          <p:nvPr>
            <p:ph idx="1"/>
          </p:nvPr>
        </p:nvSpPr>
        <p:spPr>
          <a:xfrm>
            <a:off x="638310" y="2028444"/>
            <a:ext cx="10796606" cy="3202317"/>
          </a:xfrm>
        </p:spPr>
        <p:txBody>
          <a:bodyPr numCol="2">
            <a:normAutofit/>
          </a:bodyPr>
          <a:lstStyle/>
          <a:p>
            <a:r>
              <a:rPr lang="en-US" dirty="0">
                <a:latin typeface="Arial" panose="020B0604020202020204" pitchFamily="34" charset="0"/>
                <a:cs typeface="Arial" panose="020B0604020202020204" pitchFamily="34" charset="0"/>
              </a:rPr>
              <a:t>Computer vision has rapidly advanced in object detection and image recognition.  </a:t>
            </a:r>
          </a:p>
          <a:p>
            <a:r>
              <a:rPr lang="en-US" dirty="0">
                <a:latin typeface="Arial" panose="020B0604020202020204" pitchFamily="34" charset="0"/>
                <a:cs typeface="Arial" panose="020B0604020202020204" pitchFamily="34" charset="0"/>
              </a:rPr>
              <a:t>Object Detection: Combines localization and classification of multiple objects within an image.  </a:t>
            </a:r>
          </a:p>
          <a:p>
            <a:r>
              <a:rPr lang="en-US" dirty="0">
                <a:latin typeface="Arial" panose="020B0604020202020204" pitchFamily="34" charset="0"/>
                <a:cs typeface="Arial" panose="020B0604020202020204" pitchFamily="34" charset="0"/>
              </a:rPr>
              <a:t>Image Recognition: Focuses on classifying the overall content of an image.  </a:t>
            </a:r>
          </a:p>
          <a:p>
            <a:r>
              <a:rPr lang="en-US" dirty="0">
                <a:latin typeface="Arial" panose="020B0604020202020204" pitchFamily="34" charset="0"/>
                <a:cs typeface="Arial" panose="020B0604020202020204" pitchFamily="34" charset="0"/>
              </a:rPr>
              <a:t>Active learning allows models to select the most informative samples for labeling, reducing the need for large labeled datasets.  </a:t>
            </a:r>
          </a:p>
          <a:p>
            <a:r>
              <a:rPr lang="en-US" dirty="0">
                <a:latin typeface="Arial" panose="020B0604020202020204" pitchFamily="34" charset="0"/>
                <a:cs typeface="Arial" panose="020B0604020202020204" pitchFamily="34" charset="0"/>
              </a:rPr>
              <a:t>Task independence refers to optimizing object detection and image recognition separately, leading to reduced annotation needs, improved performance, and specialized architectures.  </a:t>
            </a:r>
          </a:p>
        </p:txBody>
      </p:sp>
    </p:spTree>
    <p:extLst>
      <p:ext uri="{BB962C8B-B14F-4D97-AF65-F5344CB8AC3E}">
        <p14:creationId xmlns:p14="http://schemas.microsoft.com/office/powerpoint/2010/main" val="32654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2FE7-5C6C-A605-7556-BED3CFAEB354}"/>
              </a:ext>
            </a:extLst>
          </p:cNvPr>
          <p:cNvSpPr>
            <a:spLocks noGrp="1"/>
          </p:cNvSpPr>
          <p:nvPr>
            <p:ph type="title"/>
          </p:nvPr>
        </p:nvSpPr>
        <p:spPr>
          <a:xfrm>
            <a:off x="2231136" y="335428"/>
            <a:ext cx="7729728" cy="1188720"/>
          </a:xfrm>
        </p:spPr>
        <p:txBody>
          <a:bodyPr>
            <a:normAutofit/>
          </a:bodyPr>
          <a:lstStyle/>
          <a:p>
            <a:r>
              <a:rPr lang="en-IN" dirty="0"/>
              <a:t>Applications of Active Learning</a:t>
            </a:r>
          </a:p>
        </p:txBody>
      </p:sp>
      <p:sp>
        <p:nvSpPr>
          <p:cNvPr id="3" name="Content Placeholder 2">
            <a:extLst>
              <a:ext uri="{FF2B5EF4-FFF2-40B4-BE49-F238E27FC236}">
                <a16:creationId xmlns:a16="http://schemas.microsoft.com/office/drawing/2014/main" id="{EE13E28D-3A18-C81B-0E3F-44791E6F0E2F}"/>
              </a:ext>
            </a:extLst>
          </p:cNvPr>
          <p:cNvSpPr>
            <a:spLocks noGrp="1"/>
          </p:cNvSpPr>
          <p:nvPr>
            <p:ph idx="1"/>
          </p:nvPr>
        </p:nvSpPr>
        <p:spPr>
          <a:xfrm>
            <a:off x="363007" y="1878008"/>
            <a:ext cx="10894928" cy="4050844"/>
          </a:xfrm>
        </p:spPr>
        <p:txBody>
          <a:bodyPr numCol="2">
            <a:noAutofit/>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Medical Imaging</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Efficiently label complex datasets like X-rays, MRIs, or CT scans by prioritizing uncertain samples.</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Example: Detecting cancerous regions with limited annotations.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Autonomous Vehicles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Improve object detection (e.g., pedestrians, traffic signals) with fewer labeled images.</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Adapt models to different driving environments (e.g., weather conditions or lighting).</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Low-Resource Environments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Apply active learning to reduce labeling efforts in domains with limited data (e.g., remote sensing or rare wildlife monitoring).</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Edge Computing</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Deploy lightweight models trained using task-independent active learning strategies for real-time object detection and recognition.</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1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5641-8B5E-0310-132E-BDEC4B6B25D0}"/>
              </a:ext>
            </a:extLst>
          </p:cNvPr>
          <p:cNvSpPr>
            <a:spLocks noGrp="1"/>
          </p:cNvSpPr>
          <p:nvPr>
            <p:ph type="title"/>
          </p:nvPr>
        </p:nvSpPr>
        <p:spPr>
          <a:xfrm>
            <a:off x="2231136" y="395871"/>
            <a:ext cx="7729728" cy="1188720"/>
          </a:xfrm>
        </p:spPr>
        <p:txBody>
          <a:bodyPr/>
          <a:lstStyle/>
          <a:p>
            <a:r>
              <a:rPr lang="en-IN" dirty="0"/>
              <a:t>Key concepts</a:t>
            </a:r>
          </a:p>
        </p:txBody>
      </p:sp>
      <p:sp>
        <p:nvSpPr>
          <p:cNvPr id="4" name="Rectangle 1">
            <a:extLst>
              <a:ext uri="{FF2B5EF4-FFF2-40B4-BE49-F238E27FC236}">
                <a16:creationId xmlns:a16="http://schemas.microsoft.com/office/drawing/2014/main" id="{E5EF1961-A85F-C15B-318F-A57DEB225D2D}"/>
              </a:ext>
            </a:extLst>
          </p:cNvPr>
          <p:cNvSpPr>
            <a:spLocks noGrp="1" noChangeArrowheads="1"/>
          </p:cNvSpPr>
          <p:nvPr>
            <p:ph idx="1"/>
          </p:nvPr>
        </p:nvSpPr>
        <p:spPr bwMode="auto">
          <a:xfrm>
            <a:off x="619433" y="2029449"/>
            <a:ext cx="645979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 Detection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Identifies and localizes multiple objects within an image.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Example: Detecting cars, pedestrians, and traffic lights in a scene.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Recognition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Classifies the overall content of an image.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Example: Categorizing an image as "beach," "cityscape," or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Active Learning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Allows models to select the most informative samples for labeling, reducing the need for large labeled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 Independence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Enables separate optimization of tasks (e.g., detection vs. recognition) to improve efficiency, scalability, and performance.</a:t>
            </a:r>
          </a:p>
        </p:txBody>
      </p:sp>
      <p:pic>
        <p:nvPicPr>
          <p:cNvPr id="1027" name="Picture 3">
            <a:extLst>
              <a:ext uri="{FF2B5EF4-FFF2-40B4-BE49-F238E27FC236}">
                <a16:creationId xmlns:a16="http://schemas.microsoft.com/office/drawing/2014/main" id="{A5E5B323-2004-ED5F-4DF0-02FAF3987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824" y="1810374"/>
            <a:ext cx="3126351" cy="23427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2C0017C8-C0CD-C63C-B295-5E3FAE523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226" y="4380021"/>
            <a:ext cx="4441415" cy="189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04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C86F-7157-41D3-6A61-C0016D792A80}"/>
              </a:ext>
            </a:extLst>
          </p:cNvPr>
          <p:cNvSpPr>
            <a:spLocks noGrp="1"/>
          </p:cNvSpPr>
          <p:nvPr>
            <p:ph type="title"/>
          </p:nvPr>
        </p:nvSpPr>
        <p:spPr>
          <a:xfrm>
            <a:off x="2162310" y="268306"/>
            <a:ext cx="7729728" cy="1188720"/>
          </a:xfrm>
        </p:spPr>
        <p:txBody>
          <a:bodyPr/>
          <a:lstStyle/>
          <a:p>
            <a:r>
              <a:rPr lang="en-IN" dirty="0"/>
              <a:t>Active learning strategies</a:t>
            </a:r>
          </a:p>
        </p:txBody>
      </p:sp>
      <p:sp>
        <p:nvSpPr>
          <p:cNvPr id="4" name="Rectangle 1">
            <a:extLst>
              <a:ext uri="{FF2B5EF4-FFF2-40B4-BE49-F238E27FC236}">
                <a16:creationId xmlns:a16="http://schemas.microsoft.com/office/drawing/2014/main" id="{1A43DCEE-CBF0-939F-9137-33240CE98006}"/>
              </a:ext>
            </a:extLst>
          </p:cNvPr>
          <p:cNvSpPr>
            <a:spLocks noGrp="1" noChangeArrowheads="1"/>
          </p:cNvSpPr>
          <p:nvPr>
            <p:ph idx="1"/>
          </p:nvPr>
        </p:nvSpPr>
        <p:spPr bwMode="auto">
          <a:xfrm>
            <a:off x="1090595" y="2125220"/>
            <a:ext cx="100591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Uncertainty-Based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Focuses on minimizing labeled samples by selecting the most uncertain data points for labeling. This strategy is especially effective for tasks like object detection, where spatial and categorical accuracy is crucial.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Diversity-Based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comprehensive dataset coverage by selecting diverse and representative samples. This is particularly important for tasks like image recognition, which require robust generalization across varied scenarios.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Key Insight: </a:t>
            </a:r>
          </a:p>
          <a:p>
            <a:pPr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Both strategies play a vital role in maintaining task independence, enabling models to prioritize the most informative data while optimizing performance for each task.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58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00BD-0A05-FA9E-1F91-74FD95298097}"/>
              </a:ext>
            </a:extLst>
          </p:cNvPr>
          <p:cNvSpPr>
            <a:spLocks noGrp="1"/>
          </p:cNvSpPr>
          <p:nvPr>
            <p:ph type="title"/>
          </p:nvPr>
        </p:nvSpPr>
        <p:spPr>
          <a:xfrm>
            <a:off x="2231136" y="315763"/>
            <a:ext cx="7729728" cy="1188720"/>
          </a:xfrm>
        </p:spPr>
        <p:txBody>
          <a:bodyPr/>
          <a:lstStyle/>
          <a:p>
            <a:r>
              <a:rPr lang="en-IN" dirty="0"/>
              <a:t>Research question 1</a:t>
            </a:r>
          </a:p>
        </p:txBody>
      </p:sp>
      <p:sp>
        <p:nvSpPr>
          <p:cNvPr id="3" name="Content Placeholder 2">
            <a:extLst>
              <a:ext uri="{FF2B5EF4-FFF2-40B4-BE49-F238E27FC236}">
                <a16:creationId xmlns:a16="http://schemas.microsoft.com/office/drawing/2014/main" id="{B32F4904-3EE4-8575-6357-DBEB39AD5CBD}"/>
              </a:ext>
            </a:extLst>
          </p:cNvPr>
          <p:cNvSpPr>
            <a:spLocks noGrp="1"/>
          </p:cNvSpPr>
          <p:nvPr>
            <p:ph idx="1"/>
          </p:nvPr>
        </p:nvSpPr>
        <p:spPr>
          <a:xfrm>
            <a:off x="806245" y="1917289"/>
            <a:ext cx="10589341" cy="4624947"/>
          </a:xfrm>
        </p:spPr>
        <p:txBody>
          <a:bodyPr numCol="2">
            <a:noAutofit/>
          </a:bodyPr>
          <a:lstStyle/>
          <a:p>
            <a:pPr marL="0" indent="0">
              <a:buNone/>
            </a:pPr>
            <a:r>
              <a:rPr lang="en-US" b="1" dirty="0">
                <a:latin typeface="Arial" panose="020B0604020202020204" pitchFamily="34" charset="0"/>
                <a:cs typeface="Arial" panose="020B0604020202020204" pitchFamily="34" charset="0"/>
              </a:rPr>
              <a:t>How do active learning strategies differ between object detection and image recognition?</a:t>
            </a:r>
          </a:p>
          <a:p>
            <a:pPr marL="0" indent="0">
              <a:buNone/>
            </a:pPr>
            <a:r>
              <a:rPr lang="en-US" i="1" dirty="0">
                <a:latin typeface="Arial" panose="020B0604020202020204" pitchFamily="34" charset="0"/>
                <a:cs typeface="Arial" panose="020B0604020202020204" pitchFamily="34" charset="0"/>
              </a:rPr>
              <a:t>Object Detection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Requires identifying and localizing multiple objects in an image.</a:t>
            </a:r>
          </a:p>
          <a:p>
            <a:r>
              <a:rPr lang="en-US" dirty="0">
                <a:latin typeface="Arial" panose="020B0604020202020204" pitchFamily="34" charset="0"/>
                <a:cs typeface="Arial" panose="020B0604020202020204" pitchFamily="34" charset="0"/>
              </a:rPr>
              <a:t>Relies on uncertainty-based learning for efficient sample selection, reducing labeling efforts.</a:t>
            </a:r>
          </a:p>
          <a:p>
            <a:pPr marL="0" indent="0">
              <a:buNone/>
            </a:pPr>
            <a:r>
              <a:rPr lang="en-US" i="1" dirty="0">
                <a:latin typeface="Arial" panose="020B0604020202020204" pitchFamily="34" charset="0"/>
                <a:cs typeface="Arial" panose="020B0604020202020204" pitchFamily="34" charset="0"/>
              </a:rPr>
              <a:t>Image Recognition:</a:t>
            </a:r>
          </a:p>
          <a:p>
            <a:r>
              <a:rPr lang="en-US" dirty="0">
                <a:latin typeface="Arial" panose="020B0604020202020204" pitchFamily="34" charset="0"/>
                <a:cs typeface="Arial" panose="020B0604020202020204" pitchFamily="34" charset="0"/>
              </a:rPr>
              <a:t>Focuses on overall classification of the image (e.g., labeling as "forest" or "beach").</a:t>
            </a:r>
          </a:p>
          <a:p>
            <a:r>
              <a:rPr lang="en-US" dirty="0">
                <a:latin typeface="Arial" panose="020B0604020202020204" pitchFamily="34" charset="0"/>
                <a:cs typeface="Arial" panose="020B0604020202020204" pitchFamily="34" charset="0"/>
              </a:rPr>
              <a:t>Benefits from diversity-based learning, ensuring the dataset covers varied scenarios.</a:t>
            </a:r>
          </a:p>
          <a:p>
            <a:pPr marL="0" indent="0">
              <a:buNone/>
            </a:pPr>
            <a:r>
              <a:rPr lang="en-US" i="1" dirty="0">
                <a:latin typeface="Arial" panose="020B0604020202020204" pitchFamily="34" charset="0"/>
                <a:cs typeface="Arial" panose="020B0604020202020204" pitchFamily="34" charset="0"/>
              </a:rPr>
              <a:t>Key Difference:</a:t>
            </a:r>
          </a:p>
          <a:p>
            <a:pPr marL="0" indent="0">
              <a:buNone/>
            </a:pPr>
            <a:r>
              <a:rPr lang="en-US" dirty="0">
                <a:latin typeface="Arial" panose="020B0604020202020204" pitchFamily="34" charset="0"/>
                <a:cs typeface="Arial" panose="020B0604020202020204" pitchFamily="34" charset="0"/>
              </a:rPr>
              <a:t>Object detection demands spatial and categorical accuracy, making uncertainty crucial.</a:t>
            </a:r>
          </a:p>
          <a:p>
            <a:pPr marL="0" indent="0">
              <a:buNone/>
            </a:pPr>
            <a:r>
              <a:rPr lang="en-US" dirty="0">
                <a:latin typeface="Arial" panose="020B0604020202020204" pitchFamily="34" charset="0"/>
                <a:cs typeface="Arial" panose="020B0604020202020204" pitchFamily="34" charset="0"/>
              </a:rPr>
              <a:t>Image recognition focuses on broader coverage for robust generalization.</a:t>
            </a:r>
          </a:p>
        </p:txBody>
      </p:sp>
      <p:sp>
        <p:nvSpPr>
          <p:cNvPr id="17" name="Rectangle: Rounded Corners 16">
            <a:extLst>
              <a:ext uri="{FF2B5EF4-FFF2-40B4-BE49-F238E27FC236}">
                <a16:creationId xmlns:a16="http://schemas.microsoft.com/office/drawing/2014/main" id="{B81B486C-3DE0-74FA-0536-65A93C8C28F0}"/>
              </a:ext>
            </a:extLst>
          </p:cNvPr>
          <p:cNvSpPr/>
          <p:nvPr/>
        </p:nvSpPr>
        <p:spPr>
          <a:xfrm>
            <a:off x="7678994" y="3895465"/>
            <a:ext cx="235974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Active Learning</a:t>
            </a:r>
          </a:p>
        </p:txBody>
      </p:sp>
      <p:sp>
        <p:nvSpPr>
          <p:cNvPr id="18" name="Rectangle: Rounded Corners 17">
            <a:extLst>
              <a:ext uri="{FF2B5EF4-FFF2-40B4-BE49-F238E27FC236}">
                <a16:creationId xmlns:a16="http://schemas.microsoft.com/office/drawing/2014/main" id="{0F1623AF-B73D-DB73-13F5-77D128DF4557}"/>
              </a:ext>
            </a:extLst>
          </p:cNvPr>
          <p:cNvSpPr/>
          <p:nvPr/>
        </p:nvSpPr>
        <p:spPr>
          <a:xfrm>
            <a:off x="6361471" y="5112774"/>
            <a:ext cx="1848464"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Uncertainty based Learning</a:t>
            </a:r>
          </a:p>
        </p:txBody>
      </p:sp>
      <p:sp>
        <p:nvSpPr>
          <p:cNvPr id="20" name="Rectangle: Rounded Corners 19">
            <a:extLst>
              <a:ext uri="{FF2B5EF4-FFF2-40B4-BE49-F238E27FC236}">
                <a16:creationId xmlns:a16="http://schemas.microsoft.com/office/drawing/2014/main" id="{0F0F7687-B44B-33D6-B9E1-13F085F31BCC}"/>
              </a:ext>
            </a:extLst>
          </p:cNvPr>
          <p:cNvSpPr/>
          <p:nvPr/>
        </p:nvSpPr>
        <p:spPr>
          <a:xfrm>
            <a:off x="9463549" y="5112774"/>
            <a:ext cx="1848464"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Diversity based Learning</a:t>
            </a:r>
          </a:p>
        </p:txBody>
      </p:sp>
      <p:cxnSp>
        <p:nvCxnSpPr>
          <p:cNvPr id="22" name="Straight Arrow Connector 21">
            <a:extLst>
              <a:ext uri="{FF2B5EF4-FFF2-40B4-BE49-F238E27FC236}">
                <a16:creationId xmlns:a16="http://schemas.microsoft.com/office/drawing/2014/main" id="{F6E3ECA2-4221-55BD-DEA3-A6927FB12EDD}"/>
              </a:ext>
            </a:extLst>
          </p:cNvPr>
          <p:cNvCxnSpPr>
            <a:cxnSpLocks/>
          </p:cNvCxnSpPr>
          <p:nvPr/>
        </p:nvCxnSpPr>
        <p:spPr>
          <a:xfrm>
            <a:off x="10387781" y="4809865"/>
            <a:ext cx="0" cy="302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98A3203-8940-DA33-0BB0-A9C687383B23}"/>
              </a:ext>
            </a:extLst>
          </p:cNvPr>
          <p:cNvCxnSpPr>
            <a:cxnSpLocks/>
          </p:cNvCxnSpPr>
          <p:nvPr/>
        </p:nvCxnSpPr>
        <p:spPr>
          <a:xfrm>
            <a:off x="7364361" y="4809865"/>
            <a:ext cx="0" cy="302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C1002D3-3DA2-97CB-E6B4-678E315A8E7B}"/>
              </a:ext>
            </a:extLst>
          </p:cNvPr>
          <p:cNvCxnSpPr>
            <a:cxnSpLocks/>
          </p:cNvCxnSpPr>
          <p:nvPr/>
        </p:nvCxnSpPr>
        <p:spPr>
          <a:xfrm>
            <a:off x="7364361" y="4809865"/>
            <a:ext cx="302342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ACFBB82-564D-E52D-AAB3-201C77323B69}"/>
              </a:ext>
            </a:extLst>
          </p:cNvPr>
          <p:cNvCxnSpPr>
            <a:cxnSpLocks/>
          </p:cNvCxnSpPr>
          <p:nvPr/>
        </p:nvCxnSpPr>
        <p:spPr>
          <a:xfrm>
            <a:off x="8858865" y="4564059"/>
            <a:ext cx="17206" cy="2458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850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DDE9-875C-76E2-1F32-A00FEEF2C3B6}"/>
              </a:ext>
            </a:extLst>
          </p:cNvPr>
          <p:cNvSpPr>
            <a:spLocks noGrp="1"/>
          </p:cNvSpPr>
          <p:nvPr>
            <p:ph type="title"/>
          </p:nvPr>
        </p:nvSpPr>
        <p:spPr>
          <a:xfrm>
            <a:off x="2231136" y="305931"/>
            <a:ext cx="7729728" cy="1188720"/>
          </a:xfrm>
        </p:spPr>
        <p:txBody>
          <a:bodyPr/>
          <a:lstStyle/>
          <a:p>
            <a:r>
              <a:rPr lang="en-IN" dirty="0"/>
              <a:t>Research question 2</a:t>
            </a:r>
          </a:p>
        </p:txBody>
      </p:sp>
      <p:sp>
        <p:nvSpPr>
          <p:cNvPr id="3" name="Content Placeholder 2">
            <a:extLst>
              <a:ext uri="{FF2B5EF4-FFF2-40B4-BE49-F238E27FC236}">
                <a16:creationId xmlns:a16="http://schemas.microsoft.com/office/drawing/2014/main" id="{F469A348-4F22-926F-E5CF-031338768F67}"/>
              </a:ext>
            </a:extLst>
          </p:cNvPr>
          <p:cNvSpPr>
            <a:spLocks noGrp="1"/>
          </p:cNvSpPr>
          <p:nvPr>
            <p:ph idx="1"/>
          </p:nvPr>
        </p:nvSpPr>
        <p:spPr>
          <a:xfrm>
            <a:off x="127033" y="1878008"/>
            <a:ext cx="7729728" cy="3101983"/>
          </a:xfrm>
        </p:spPr>
        <p:txBody>
          <a:bodyPr>
            <a:normAutofit fontScale="25000" lnSpcReduction="20000"/>
          </a:bodyPr>
          <a:lstStyle/>
          <a:p>
            <a:pPr marL="0" indent="0">
              <a:buNone/>
            </a:pPr>
            <a:r>
              <a:rPr lang="en-US" sz="7200" b="1" dirty="0">
                <a:latin typeface="Arial" panose="020B0604020202020204" pitchFamily="34" charset="0"/>
                <a:cs typeface="Arial" panose="020B0604020202020204" pitchFamily="34" charset="0"/>
              </a:rPr>
              <a:t>What are the unique challenges in implementing active learning for each task?</a:t>
            </a:r>
            <a:endParaRPr lang="en-US" sz="7200" dirty="0">
              <a:latin typeface="Arial" panose="020B0604020202020204" pitchFamily="34" charset="0"/>
              <a:cs typeface="Arial" panose="020B0604020202020204" pitchFamily="34" charset="0"/>
            </a:endParaRPr>
          </a:p>
          <a:p>
            <a:pPr marL="0" indent="0">
              <a:buNone/>
            </a:pPr>
            <a:r>
              <a:rPr lang="en-US" sz="7200" i="1" dirty="0">
                <a:latin typeface="Arial" panose="020B0604020202020204" pitchFamily="34" charset="0"/>
                <a:cs typeface="Arial" panose="020B0604020202020204" pitchFamily="34" charset="0"/>
              </a:rPr>
              <a:t>Challenges in Object Detection:</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Complex Annotations: Requires labeling bounding boxes and categories for multiple objects in an image.</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Spatial Context: Needs precise localization and differentiation between overlapping or small objects.</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Higher Computational Cost: Training models on multi-object datasets is resource-intensive.</a:t>
            </a:r>
          </a:p>
          <a:p>
            <a:pPr marL="0" indent="0">
              <a:buNone/>
            </a:pPr>
            <a:r>
              <a:rPr lang="en-US" sz="7200" i="1" dirty="0">
                <a:latin typeface="Arial" panose="020B0604020202020204" pitchFamily="34" charset="0"/>
                <a:cs typeface="Arial" panose="020B0604020202020204" pitchFamily="34" charset="0"/>
              </a:rPr>
              <a:t>Challenges in Image Recognition:</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Generalization: Must classify diverse images with a single label, requiring large datasets.</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No Spatial Information: Lacks the need for object localization, making some data less informative.</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Domain Shift: Performance drops significantly if training and test data differ (e.g., lighting or perspective changes).</a:t>
            </a:r>
          </a:p>
          <a:p>
            <a:endParaRPr lang="en-IN" dirty="0"/>
          </a:p>
        </p:txBody>
      </p:sp>
    </p:spTree>
    <p:extLst>
      <p:ext uri="{BB962C8B-B14F-4D97-AF65-F5344CB8AC3E}">
        <p14:creationId xmlns:p14="http://schemas.microsoft.com/office/powerpoint/2010/main" val="254880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C5FA-348C-4CF6-4BCE-61D80524A1D9}"/>
              </a:ext>
            </a:extLst>
          </p:cNvPr>
          <p:cNvSpPr>
            <a:spLocks noGrp="1"/>
          </p:cNvSpPr>
          <p:nvPr>
            <p:ph type="title"/>
          </p:nvPr>
        </p:nvSpPr>
        <p:spPr>
          <a:xfrm>
            <a:off x="2231136" y="276434"/>
            <a:ext cx="7729728" cy="1188720"/>
          </a:xfrm>
        </p:spPr>
        <p:txBody>
          <a:bodyPr/>
          <a:lstStyle/>
          <a:p>
            <a:r>
              <a:rPr lang="en-IN" dirty="0"/>
              <a:t>Research question 3</a:t>
            </a:r>
          </a:p>
        </p:txBody>
      </p:sp>
      <p:sp>
        <p:nvSpPr>
          <p:cNvPr id="3" name="Content Placeholder 2">
            <a:extLst>
              <a:ext uri="{FF2B5EF4-FFF2-40B4-BE49-F238E27FC236}">
                <a16:creationId xmlns:a16="http://schemas.microsoft.com/office/drawing/2014/main" id="{F53F0B5E-1396-F72A-A01E-5FE26A5DE378}"/>
              </a:ext>
            </a:extLst>
          </p:cNvPr>
          <p:cNvSpPr>
            <a:spLocks noGrp="1"/>
          </p:cNvSpPr>
          <p:nvPr>
            <p:ph idx="1"/>
          </p:nvPr>
        </p:nvSpPr>
        <p:spPr>
          <a:xfrm>
            <a:off x="569485" y="1734519"/>
            <a:ext cx="10324333" cy="4847047"/>
          </a:xfrm>
        </p:spPr>
        <p:txBody>
          <a:bodyPr numCol="2">
            <a:noAutofit/>
          </a:bodyPr>
          <a:lstStyle/>
          <a:p>
            <a:pPr marL="0" indent="0">
              <a:buNone/>
            </a:pPr>
            <a:r>
              <a:rPr lang="en-US" b="1" dirty="0">
                <a:latin typeface="Arial" panose="020B0604020202020204" pitchFamily="34" charset="0"/>
                <a:cs typeface="Arial" panose="020B0604020202020204" pitchFamily="34" charset="0"/>
              </a:rPr>
              <a:t>What are the benefits of task independence in active learning?</a:t>
            </a:r>
          </a:p>
          <a:p>
            <a:pPr marL="0" indent="0">
              <a:buNone/>
            </a:pPr>
            <a:r>
              <a:rPr lang="en-US" i="1" dirty="0">
                <a:latin typeface="Arial" panose="020B0604020202020204" pitchFamily="34" charset="0"/>
                <a:cs typeface="Arial" panose="020B0604020202020204" pitchFamily="34" charset="0"/>
              </a:rPr>
              <a:t>Reduced Annotation Efforts:</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Task-specific active learning strategies (e.g., uncertainty-based for object detection, diversity-based for image recognition) allow models to focus on the most informative samples, reducing the need for exhaustive labeling.</a:t>
            </a:r>
          </a:p>
          <a:p>
            <a:pPr marL="0" indent="0">
              <a:buNone/>
            </a:pPr>
            <a:r>
              <a:rPr lang="en-US" i="1" dirty="0">
                <a:latin typeface="Arial" panose="020B0604020202020204" pitchFamily="34" charset="0"/>
                <a:cs typeface="Arial" panose="020B0604020202020204" pitchFamily="34" charset="0"/>
              </a:rPr>
              <a:t>Improved Scalability:</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Models optimized independently for object detection and image recognition can scale better to new datasets and tasks.</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Adaptation to domain-specific needs becomes more efficient.</a:t>
            </a:r>
          </a:p>
          <a:p>
            <a:pPr marL="0" indent="0">
              <a:buNone/>
            </a:pPr>
            <a:r>
              <a:rPr lang="en-US" i="1" dirty="0">
                <a:latin typeface="Arial" panose="020B0604020202020204" pitchFamily="34" charset="0"/>
                <a:cs typeface="Arial" panose="020B0604020202020204" pitchFamily="34" charset="0"/>
              </a:rPr>
              <a:t>  Enhanced Performance:</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Separating tasks allows for more focused optimization, improving accuracy and robustness.</a:t>
            </a:r>
          </a:p>
          <a:p>
            <a:pPr marL="742950"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Task independence enables models to handle specific challenges, such as overlapping objects in detection or domain shifts in recognition.</a:t>
            </a:r>
          </a:p>
          <a:p>
            <a:endParaRPr lang="en-IN"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C7BA30DF-BEAC-7DFD-D66C-E9E0678D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805" y="4266196"/>
            <a:ext cx="3105013" cy="223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36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CEF1-B543-7F67-C46C-56E5F75239E7}"/>
              </a:ext>
            </a:extLst>
          </p:cNvPr>
          <p:cNvSpPr>
            <a:spLocks noGrp="1"/>
          </p:cNvSpPr>
          <p:nvPr>
            <p:ph type="title"/>
          </p:nvPr>
        </p:nvSpPr>
        <p:spPr>
          <a:xfrm>
            <a:off x="2231136" y="325595"/>
            <a:ext cx="7729728" cy="1188720"/>
          </a:xfrm>
        </p:spPr>
        <p:txBody>
          <a:bodyPr/>
          <a:lstStyle/>
          <a:p>
            <a:r>
              <a:rPr lang="en-IN" dirty="0"/>
              <a:t>Experimental setup</a:t>
            </a:r>
          </a:p>
        </p:txBody>
      </p:sp>
      <p:sp>
        <p:nvSpPr>
          <p:cNvPr id="3" name="Content Placeholder 2">
            <a:extLst>
              <a:ext uri="{FF2B5EF4-FFF2-40B4-BE49-F238E27FC236}">
                <a16:creationId xmlns:a16="http://schemas.microsoft.com/office/drawing/2014/main" id="{4BBDB1FC-F333-341A-C392-115229AAA027}"/>
              </a:ext>
            </a:extLst>
          </p:cNvPr>
          <p:cNvSpPr>
            <a:spLocks noGrp="1"/>
          </p:cNvSpPr>
          <p:nvPr>
            <p:ph idx="1"/>
          </p:nvPr>
        </p:nvSpPr>
        <p:spPr>
          <a:xfrm>
            <a:off x="698090" y="1514315"/>
            <a:ext cx="11041626" cy="5024284"/>
          </a:xfrm>
        </p:spPr>
        <p:txBody>
          <a:bodyPr numCol="2">
            <a:noAutofit/>
          </a:bodyPr>
          <a:lstStyle/>
          <a:p>
            <a:pPr marL="0" indent="0">
              <a:buNone/>
            </a:pPr>
            <a:r>
              <a:rPr lang="en-US" b="1" dirty="0">
                <a:latin typeface="Arial" panose="020B0604020202020204" pitchFamily="34" charset="0"/>
                <a:cs typeface="Arial" panose="020B0604020202020204" pitchFamily="34" charset="0"/>
              </a:rPr>
              <a:t>Model 1:</a:t>
            </a:r>
          </a:p>
          <a:p>
            <a:r>
              <a:rPr lang="en-US" dirty="0">
                <a:latin typeface="Arial" panose="020B0604020202020204" pitchFamily="34" charset="0"/>
                <a:cs typeface="Arial" panose="020B0604020202020204" pitchFamily="34" charset="0"/>
              </a:rPr>
              <a:t>Object detection model (e.g., YOLO, Faster R-CNN, SSD) with added image recognition layers (e.g., convolutional or fully connected layers).</a:t>
            </a:r>
          </a:p>
          <a:p>
            <a:pPr marL="0" indent="0">
              <a:buNone/>
            </a:pPr>
            <a:r>
              <a:rPr lang="en-US" i="1" dirty="0">
                <a:latin typeface="Arial" panose="020B0604020202020204" pitchFamily="34" charset="0"/>
                <a:cs typeface="Arial" panose="020B0604020202020204" pitchFamily="34" charset="0"/>
              </a:rPr>
              <a:t>Training Process:</a:t>
            </a:r>
          </a:p>
          <a:p>
            <a:pPr marL="342900" indent="-342900">
              <a:buFont typeface="+mj-lt"/>
              <a:buAutoNum type="arabicPeriod"/>
            </a:pPr>
            <a:r>
              <a:rPr lang="en-US" dirty="0">
                <a:latin typeface="Arial" panose="020B0604020202020204" pitchFamily="34" charset="0"/>
                <a:cs typeface="Arial" panose="020B0604020202020204" pitchFamily="34" charset="0"/>
              </a:rPr>
              <a:t>First trains for object detection (localization and classification).</a:t>
            </a:r>
          </a:p>
          <a:p>
            <a:pPr marL="342900" indent="-342900">
              <a:buFont typeface="+mj-lt"/>
              <a:buAutoNum type="arabicPeriod"/>
            </a:pPr>
            <a:r>
              <a:rPr lang="en-US" dirty="0">
                <a:latin typeface="Arial" panose="020B0604020202020204" pitchFamily="34" charset="0"/>
                <a:cs typeface="Arial" panose="020B0604020202020204" pitchFamily="34" charset="0"/>
              </a:rPr>
              <a:t>Adds image recognition layers for overall image classification.</a:t>
            </a:r>
          </a:p>
          <a:p>
            <a:pPr marL="342900" indent="-342900">
              <a:buFont typeface="+mj-lt"/>
              <a:buAutoNum type="arabicPeriod"/>
            </a:pPr>
            <a:r>
              <a:rPr lang="en-US" dirty="0">
                <a:latin typeface="Arial" panose="020B0604020202020204" pitchFamily="34" charset="0"/>
                <a:cs typeface="Arial" panose="020B0604020202020204" pitchFamily="34" charset="0"/>
              </a:rPr>
              <a:t>Uses active learning strategies (uncertainty-based and diversity-based) to optimize performance with minimal labeled data.</a:t>
            </a:r>
          </a:p>
          <a:p>
            <a:pPr marL="0" indent="0">
              <a:buNone/>
            </a:pPr>
            <a:r>
              <a:rPr lang="en-US" b="1" dirty="0">
                <a:latin typeface="Arial" panose="020B0604020202020204" pitchFamily="34" charset="0"/>
                <a:cs typeface="Arial" panose="020B0604020202020204" pitchFamily="34" charset="0"/>
              </a:rPr>
              <a:t>Model 2:</a:t>
            </a:r>
          </a:p>
          <a:p>
            <a:r>
              <a:rPr lang="en-US" dirty="0">
                <a:latin typeface="Arial" panose="020B0604020202020204" pitchFamily="34" charset="0"/>
                <a:cs typeface="Arial" panose="020B0604020202020204" pitchFamily="34" charset="0"/>
              </a:rPr>
              <a:t>Image recognition model (e.g., CNN) with added object detection layers (</a:t>
            </a:r>
            <a:r>
              <a:rPr lang="en-US" dirty="0" err="1">
                <a:latin typeface="Arial" panose="020B0604020202020204" pitchFamily="34" charset="0"/>
                <a:cs typeface="Arial" panose="020B0604020202020204" pitchFamily="34" charset="0"/>
              </a:rPr>
              <a:t>e.g.,bounding</a:t>
            </a:r>
            <a:r>
              <a:rPr lang="en-US" dirty="0">
                <a:latin typeface="Arial" panose="020B0604020202020204" pitchFamily="34" charset="0"/>
                <a:cs typeface="Arial" panose="020B0604020202020204" pitchFamily="34" charset="0"/>
              </a:rPr>
              <a:t> box prediction).</a:t>
            </a:r>
          </a:p>
          <a:p>
            <a:endParaRPr lang="en-US" dirty="0">
              <a:latin typeface="Arial" panose="020B0604020202020204" pitchFamily="34" charset="0"/>
              <a:cs typeface="Arial" panose="020B0604020202020204" pitchFamily="34" charset="0"/>
            </a:endParaRPr>
          </a:p>
          <a:p>
            <a:pPr marL="0" indent="0">
              <a:buNone/>
            </a:pPr>
            <a:r>
              <a:rPr lang="en-US" i="1" dirty="0">
                <a:latin typeface="Arial" panose="020B0604020202020204" pitchFamily="34" charset="0"/>
                <a:cs typeface="Arial" panose="020B0604020202020204" pitchFamily="34" charset="0"/>
              </a:rPr>
              <a:t>Training Process:</a:t>
            </a:r>
          </a:p>
          <a:p>
            <a:pPr marL="342900" indent="-342900">
              <a:buFont typeface="+mj-lt"/>
              <a:buAutoNum type="arabicPeriod"/>
            </a:pPr>
            <a:r>
              <a:rPr lang="en-US" dirty="0">
                <a:latin typeface="Arial" panose="020B0604020202020204" pitchFamily="34" charset="0"/>
                <a:cs typeface="Arial" panose="020B0604020202020204" pitchFamily="34" charset="0"/>
              </a:rPr>
              <a:t>First trains for image classification (overall image label).</a:t>
            </a:r>
          </a:p>
          <a:p>
            <a:pPr marL="342900" indent="-342900">
              <a:buFont typeface="+mj-lt"/>
              <a:buAutoNum type="arabicPeriod"/>
            </a:pPr>
            <a:r>
              <a:rPr lang="en-US" dirty="0">
                <a:latin typeface="Arial" panose="020B0604020202020204" pitchFamily="34" charset="0"/>
                <a:cs typeface="Arial" panose="020B0604020202020204" pitchFamily="34" charset="0"/>
              </a:rPr>
              <a:t>Adds object detection layers for localization and detection tasks.</a:t>
            </a:r>
          </a:p>
          <a:p>
            <a:pPr marL="342900" indent="-342900">
              <a:buFont typeface="+mj-lt"/>
              <a:buAutoNum type="arabicPeriod"/>
            </a:pPr>
            <a:r>
              <a:rPr lang="en-US" dirty="0">
                <a:latin typeface="Arial" panose="020B0604020202020204" pitchFamily="34" charset="0"/>
                <a:cs typeface="Arial" panose="020B0604020202020204" pitchFamily="34" charset="0"/>
              </a:rPr>
              <a:t>Uses active learning to improve labeling efficiency and task performance.</a:t>
            </a:r>
          </a:p>
          <a:p>
            <a:pPr marL="0" indent="0">
              <a:buNone/>
            </a:pPr>
            <a:r>
              <a:rPr lang="en-US" i="1" dirty="0">
                <a:latin typeface="Arial" panose="020B0604020202020204" pitchFamily="34" charset="0"/>
                <a:cs typeface="Arial" panose="020B0604020202020204" pitchFamily="34" charset="0"/>
              </a:rPr>
              <a:t>Comparison Objective:</a:t>
            </a:r>
          </a:p>
          <a:p>
            <a:pPr marL="0" indent="0">
              <a:buNone/>
            </a:pPr>
            <a:r>
              <a:rPr lang="en-US" dirty="0">
                <a:latin typeface="Arial" panose="020B0604020202020204" pitchFamily="34" charset="0"/>
                <a:cs typeface="Arial" panose="020B0604020202020204" pitchFamily="34" charset="0"/>
              </a:rPr>
              <a:t>Evaluate both models on key metrics:</a:t>
            </a:r>
          </a:p>
          <a:p>
            <a:r>
              <a:rPr lang="en-US" dirty="0">
                <a:latin typeface="Arial" panose="020B0604020202020204" pitchFamily="34" charset="0"/>
                <a:cs typeface="Arial" panose="020B0604020202020204" pitchFamily="34" charset="0"/>
              </a:rPr>
              <a:t>Accuracy</a:t>
            </a:r>
          </a:p>
          <a:p>
            <a:r>
              <a:rPr lang="en-US" dirty="0">
                <a:latin typeface="Arial" panose="020B0604020202020204" pitchFamily="34" charset="0"/>
                <a:cs typeface="Arial" panose="020B0604020202020204" pitchFamily="34" charset="0"/>
              </a:rPr>
              <a:t>Mean Average Precision (</a:t>
            </a:r>
            <a:r>
              <a:rPr lang="en-US" dirty="0" err="1">
                <a:latin typeface="Arial" panose="020B0604020202020204" pitchFamily="34" charset="0"/>
                <a:cs typeface="Arial" panose="020B0604020202020204" pitchFamily="34" charset="0"/>
              </a:rPr>
              <a:t>mAP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Labeling efficiency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2673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426</TotalTime>
  <Words>1270</Words>
  <Application>Microsoft Office PowerPoint</Application>
  <PresentationFormat>Widescreen</PresentationFormat>
  <Paragraphs>119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Exploring Task Independence: Active Learning Approaches in Object Detection vs. Image Recognition</vt:lpstr>
      <vt:lpstr>Introduction</vt:lpstr>
      <vt:lpstr>Applications of Active Learning</vt:lpstr>
      <vt:lpstr>Key concepts</vt:lpstr>
      <vt:lpstr>Active learning strategies</vt:lpstr>
      <vt:lpstr>Research question 1</vt:lpstr>
      <vt:lpstr>Research question 2</vt:lpstr>
      <vt:lpstr>Research question 3</vt:lpstr>
      <vt:lpstr>Experimental setup</vt:lpstr>
      <vt:lpstr>Findings and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Kulkarni</dc:creator>
  <cp:lastModifiedBy>Sanjana Kulkarni</cp:lastModifiedBy>
  <cp:revision>2</cp:revision>
  <dcterms:created xsi:type="dcterms:W3CDTF">2024-12-15T16:05:15Z</dcterms:created>
  <dcterms:modified xsi:type="dcterms:W3CDTF">2024-12-15T23:11:44Z</dcterms:modified>
</cp:coreProperties>
</file>