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24"/>
  </p:notesMasterIdLst>
  <p:handoutMasterIdLst>
    <p:handoutMasterId r:id="rId25"/>
  </p:handoutMasterIdLst>
  <p:sldIdLst>
    <p:sldId id="283" r:id="rId5"/>
    <p:sldId id="260" r:id="rId6"/>
    <p:sldId id="264"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65" r:id="rId21"/>
    <p:sldId id="266"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6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3707" autoAdjust="0"/>
  </p:normalViewPr>
  <p:slideViewPr>
    <p:cSldViewPr snapToGrid="0">
      <p:cViewPr varScale="1">
        <p:scale>
          <a:sx n="81" d="100"/>
          <a:sy n="81" d="100"/>
        </p:scale>
        <p:origin x="754" y="82"/>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2/12/2023</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2/12/2023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2/12/2023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2/12/2023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CBF1E73-912C-5220-AE22-B01B1AFE7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472" y="1423447"/>
            <a:ext cx="9794450" cy="47793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14B76AA-A5C2-DE72-7FEB-44D249237BE1}"/>
              </a:ext>
            </a:extLst>
          </p:cNvPr>
          <p:cNvSpPr/>
          <p:nvPr/>
        </p:nvSpPr>
        <p:spPr>
          <a:xfrm>
            <a:off x="1291472" y="655163"/>
            <a:ext cx="9609056" cy="5986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3">
                    <a:lumMod val="50000"/>
                  </a:schemeClr>
                </a:solidFill>
                <a:latin typeface="Roboto" panose="02000000000000000000" pitchFamily="2" charset="0"/>
                <a:ea typeface="Roboto" panose="02000000000000000000" pitchFamily="2" charset="0"/>
                <a:cs typeface="Roboto" panose="02000000000000000000" pitchFamily="2" charset="0"/>
              </a:rPr>
              <a:t>OPERATOR PRECEDENCE TABLE</a:t>
            </a:r>
            <a:endParaRPr lang="en-IN" b="1" dirty="0">
              <a:solidFill>
                <a:schemeClr val="accent3">
                  <a:lumMod val="50000"/>
                </a:schemeClr>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434075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5B2B178-7AD2-43F2-811B-8841B5DB05DD}"/>
              </a:ext>
            </a:extLst>
          </p:cNvPr>
          <p:cNvSpPr/>
          <p:nvPr/>
        </p:nvSpPr>
        <p:spPr>
          <a:xfrm>
            <a:off x="10686197" y="574178"/>
            <a:ext cx="967717" cy="58821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3DC2E00-D734-422C-B03E-424EAD94A5C6}"/>
              </a:ext>
            </a:extLst>
          </p:cNvPr>
          <p:cNvSpPr/>
          <p:nvPr/>
        </p:nvSpPr>
        <p:spPr>
          <a:xfrm>
            <a:off x="1308912" y="5643349"/>
            <a:ext cx="7415423" cy="62097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888042CF-D64E-4FC8-88B7-EC52BA8744F9}"/>
              </a:ext>
            </a:extLst>
          </p:cNvPr>
          <p:cNvSpPr>
            <a:spLocks noGrp="1"/>
          </p:cNvSpPr>
          <p:nvPr>
            <p:ph type="title"/>
          </p:nvPr>
        </p:nvSpPr>
        <p:spPr>
          <a:xfrm>
            <a:off x="485659" y="77347"/>
            <a:ext cx="9875520" cy="1356360"/>
          </a:xfrm>
        </p:spPr>
        <p:txBody>
          <a:bodyPr/>
          <a:lstStyle/>
          <a:p>
            <a:r>
              <a:rPr lang="en-US" dirty="0">
                <a:latin typeface="Rockwell" panose="02060603020205020403" pitchFamily="18" charset="0"/>
              </a:rPr>
              <a:t>Infix To Postfix</a:t>
            </a:r>
          </a:p>
        </p:txBody>
      </p:sp>
      <p:sp>
        <p:nvSpPr>
          <p:cNvPr id="3" name="Rectangle 2">
            <a:extLst>
              <a:ext uri="{FF2B5EF4-FFF2-40B4-BE49-F238E27FC236}">
                <a16:creationId xmlns:a16="http://schemas.microsoft.com/office/drawing/2014/main" id="{58138229-572B-4E7C-A963-94C77797C0EE}"/>
              </a:ext>
            </a:extLst>
          </p:cNvPr>
          <p:cNvSpPr/>
          <p:nvPr/>
        </p:nvSpPr>
        <p:spPr>
          <a:xfrm>
            <a:off x="1308912" y="2328682"/>
            <a:ext cx="6677170" cy="62097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7A39361-760E-402A-8F0F-C3536AFD0CE9}"/>
              </a:ext>
            </a:extLst>
          </p:cNvPr>
          <p:cNvSpPr/>
          <p:nvPr/>
        </p:nvSpPr>
        <p:spPr>
          <a:xfrm>
            <a:off x="5536303" y="236378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solidFill>
                  <a:schemeClr val="tx1"/>
                </a:solidFill>
              </a:rPr>
              <a:t>-</a:t>
            </a:r>
          </a:p>
        </p:txBody>
      </p:sp>
      <p:sp>
        <p:nvSpPr>
          <p:cNvPr id="8" name="Rectangle 7">
            <a:extLst>
              <a:ext uri="{FF2B5EF4-FFF2-40B4-BE49-F238E27FC236}">
                <a16:creationId xmlns:a16="http://schemas.microsoft.com/office/drawing/2014/main" id="{FE1B8319-3CE0-4724-BC39-C47F12DB09EA}"/>
              </a:ext>
            </a:extLst>
          </p:cNvPr>
          <p:cNvSpPr/>
          <p:nvPr/>
        </p:nvSpPr>
        <p:spPr>
          <a:xfrm>
            <a:off x="6127703"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D</a:t>
            </a:r>
          </a:p>
        </p:txBody>
      </p:sp>
      <p:sp>
        <p:nvSpPr>
          <p:cNvPr id="9" name="Rectangle 8">
            <a:extLst>
              <a:ext uri="{FF2B5EF4-FFF2-40B4-BE49-F238E27FC236}">
                <a16:creationId xmlns:a16="http://schemas.microsoft.com/office/drawing/2014/main" id="{5C3CA58E-E8B5-4ED5-A1AD-C4895F0353FB}"/>
              </a:ext>
            </a:extLst>
          </p:cNvPr>
          <p:cNvSpPr/>
          <p:nvPr/>
        </p:nvSpPr>
        <p:spPr>
          <a:xfrm>
            <a:off x="6739590"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0" name="Rectangle 9">
            <a:extLst>
              <a:ext uri="{FF2B5EF4-FFF2-40B4-BE49-F238E27FC236}">
                <a16:creationId xmlns:a16="http://schemas.microsoft.com/office/drawing/2014/main" id="{9861482E-82CE-4D93-BF3E-1F31B21D5A95}"/>
              </a:ext>
            </a:extLst>
          </p:cNvPr>
          <p:cNvSpPr/>
          <p:nvPr/>
        </p:nvSpPr>
        <p:spPr>
          <a:xfrm>
            <a:off x="7328714"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E</a:t>
            </a:r>
          </a:p>
        </p:txBody>
      </p:sp>
      <p:sp>
        <p:nvSpPr>
          <p:cNvPr id="15" name="Rectangle 14">
            <a:extLst>
              <a:ext uri="{FF2B5EF4-FFF2-40B4-BE49-F238E27FC236}">
                <a16:creationId xmlns:a16="http://schemas.microsoft.com/office/drawing/2014/main" id="{AC6DD1A4-1931-4047-93E8-B8673B7023EE}"/>
              </a:ext>
            </a:extLst>
          </p:cNvPr>
          <p:cNvSpPr/>
          <p:nvPr/>
        </p:nvSpPr>
        <p:spPr>
          <a:xfrm>
            <a:off x="2600767"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C</a:t>
            </a:r>
          </a:p>
        </p:txBody>
      </p:sp>
      <p:sp>
        <p:nvSpPr>
          <p:cNvPr id="16" name="Rectangle 15">
            <a:extLst>
              <a:ext uri="{FF2B5EF4-FFF2-40B4-BE49-F238E27FC236}">
                <a16:creationId xmlns:a16="http://schemas.microsoft.com/office/drawing/2014/main" id="{B733D765-4DFC-40AC-AAD8-266F0194B622}"/>
              </a:ext>
            </a:extLst>
          </p:cNvPr>
          <p:cNvSpPr/>
          <p:nvPr/>
        </p:nvSpPr>
        <p:spPr>
          <a:xfrm>
            <a:off x="4934665" y="2363782"/>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7" name="Rectangle 16">
            <a:extLst>
              <a:ext uri="{FF2B5EF4-FFF2-40B4-BE49-F238E27FC236}">
                <a16:creationId xmlns:a16="http://schemas.microsoft.com/office/drawing/2014/main" id="{A46E1B5A-5329-43E8-B661-DEC6FFCBF8AA}"/>
              </a:ext>
            </a:extLst>
          </p:cNvPr>
          <p:cNvSpPr/>
          <p:nvPr/>
        </p:nvSpPr>
        <p:spPr>
          <a:xfrm>
            <a:off x="2002831" y="569111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B</a:t>
            </a:r>
          </a:p>
        </p:txBody>
      </p:sp>
      <p:sp>
        <p:nvSpPr>
          <p:cNvPr id="18" name="Rectangle 17">
            <a:extLst>
              <a:ext uri="{FF2B5EF4-FFF2-40B4-BE49-F238E27FC236}">
                <a16:creationId xmlns:a16="http://schemas.microsoft.com/office/drawing/2014/main" id="{856CCC62-0CA3-4C60-AD08-23AB9F49EBC1}"/>
              </a:ext>
            </a:extLst>
          </p:cNvPr>
          <p:cNvSpPr/>
          <p:nvPr/>
        </p:nvSpPr>
        <p:spPr>
          <a:xfrm>
            <a:off x="10907336" y="5808541"/>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0" name="Rectangle 19">
            <a:extLst>
              <a:ext uri="{FF2B5EF4-FFF2-40B4-BE49-F238E27FC236}">
                <a16:creationId xmlns:a16="http://schemas.microsoft.com/office/drawing/2014/main" id="{5FA0D18D-59F5-4130-98C3-FFEEC32643C2}"/>
              </a:ext>
            </a:extLst>
          </p:cNvPr>
          <p:cNvSpPr/>
          <p:nvPr/>
        </p:nvSpPr>
        <p:spPr>
          <a:xfrm>
            <a:off x="10899012" y="5117910"/>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mj-lt"/>
              </a:rPr>
              <a:t>(</a:t>
            </a:r>
          </a:p>
        </p:txBody>
      </p:sp>
      <p:sp>
        <p:nvSpPr>
          <p:cNvPr id="21" name="Rectangle 20">
            <a:extLst>
              <a:ext uri="{FF2B5EF4-FFF2-40B4-BE49-F238E27FC236}">
                <a16:creationId xmlns:a16="http://schemas.microsoft.com/office/drawing/2014/main" id="{404F8D97-B707-4E1C-944A-BA328D87AC49}"/>
              </a:ext>
            </a:extLst>
          </p:cNvPr>
          <p:cNvSpPr/>
          <p:nvPr/>
        </p:nvSpPr>
        <p:spPr>
          <a:xfrm>
            <a:off x="10873838" y="4509875"/>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5" name="Arrow: Up 24">
            <a:extLst>
              <a:ext uri="{FF2B5EF4-FFF2-40B4-BE49-F238E27FC236}">
                <a16:creationId xmlns:a16="http://schemas.microsoft.com/office/drawing/2014/main" id="{06A7DD0C-EC38-4CCD-92DC-D8BD1F192909}"/>
              </a:ext>
            </a:extLst>
          </p:cNvPr>
          <p:cNvSpPr/>
          <p:nvPr/>
        </p:nvSpPr>
        <p:spPr>
          <a:xfrm rot="10800000">
            <a:off x="5081378" y="1875875"/>
            <a:ext cx="232011" cy="3923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B597FB76-6FE2-49C3-9FB9-041A93A87089}"/>
              </a:ext>
            </a:extLst>
          </p:cNvPr>
          <p:cNvSpPr txBox="1"/>
          <p:nvPr/>
        </p:nvSpPr>
        <p:spPr>
          <a:xfrm>
            <a:off x="538086" y="1362956"/>
            <a:ext cx="9718208" cy="400110"/>
          </a:xfrm>
          <a:prstGeom prst="rect">
            <a:avLst/>
          </a:prstGeom>
          <a:noFill/>
        </p:spPr>
        <p:txBody>
          <a:bodyPr wrap="square" rtlCol="0">
            <a:spAutoFit/>
          </a:bodyPr>
          <a:lstStyle/>
          <a:p>
            <a:pPr algn="l"/>
            <a:r>
              <a:rPr lang="en-US" sz="2000" b="0" i="0" dirty="0">
                <a:solidFill>
                  <a:srgbClr val="4A66AC"/>
                </a:solidFill>
                <a:effectLst/>
                <a:latin typeface="Roboto" panose="02000000000000000000" pitchFamily="2" charset="0"/>
              </a:rPr>
              <a:t>Step 1 </a:t>
            </a:r>
            <a:r>
              <a:rPr lang="en-US" b="0" i="0" dirty="0">
                <a:solidFill>
                  <a:srgbClr val="282828"/>
                </a:solidFill>
                <a:effectLst/>
                <a:latin typeface="Roboto" panose="02000000000000000000" pitchFamily="2" charset="0"/>
              </a:rPr>
              <a:t>:Scan all the symbols one by one from left to right in the given Infix Expression.</a:t>
            </a:r>
          </a:p>
        </p:txBody>
      </p:sp>
      <p:sp>
        <p:nvSpPr>
          <p:cNvPr id="32" name="Rectangle 31">
            <a:extLst>
              <a:ext uri="{FF2B5EF4-FFF2-40B4-BE49-F238E27FC236}">
                <a16:creationId xmlns:a16="http://schemas.microsoft.com/office/drawing/2014/main" id="{E650B34C-27E3-4DAD-A399-1ED6D5D92D4F}"/>
              </a:ext>
            </a:extLst>
          </p:cNvPr>
          <p:cNvSpPr/>
          <p:nvPr/>
        </p:nvSpPr>
        <p:spPr>
          <a:xfrm>
            <a:off x="1415094" y="5691115"/>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a:t>
            </a:r>
          </a:p>
        </p:txBody>
      </p:sp>
      <p:sp>
        <p:nvSpPr>
          <p:cNvPr id="22" name="TextBox 21">
            <a:extLst>
              <a:ext uri="{FF2B5EF4-FFF2-40B4-BE49-F238E27FC236}">
                <a16:creationId xmlns:a16="http://schemas.microsoft.com/office/drawing/2014/main" id="{848E5398-0532-43A0-900E-80F144847417}"/>
              </a:ext>
            </a:extLst>
          </p:cNvPr>
          <p:cNvSpPr txBox="1"/>
          <p:nvPr/>
        </p:nvSpPr>
        <p:spPr>
          <a:xfrm>
            <a:off x="618143" y="3145939"/>
            <a:ext cx="9062113" cy="400110"/>
          </a:xfrm>
          <a:prstGeom prst="rect">
            <a:avLst/>
          </a:prstGeom>
          <a:noFill/>
        </p:spPr>
        <p:txBody>
          <a:bodyPr wrap="square" rtlCol="0">
            <a:spAutoFit/>
          </a:bodyPr>
          <a:lstStyle/>
          <a:p>
            <a:r>
              <a:rPr lang="en-US" dirty="0">
                <a:solidFill>
                  <a:srgbClr val="4A66AC"/>
                </a:solidFill>
                <a:latin typeface="Roboto" panose="02000000000000000000" pitchFamily="2" charset="0"/>
              </a:rPr>
              <a:t>Step 3 </a:t>
            </a:r>
            <a:r>
              <a:rPr lang="en-US" dirty="0">
                <a:solidFill>
                  <a:srgbClr val="282828"/>
                </a:solidFill>
                <a:latin typeface="Roboto" panose="02000000000000000000" pitchFamily="2" charset="0"/>
              </a:rPr>
              <a:t>: </a:t>
            </a:r>
            <a:r>
              <a:rPr lang="en-US" b="0" i="0" dirty="0">
                <a:solidFill>
                  <a:srgbClr val="282828"/>
                </a:solidFill>
                <a:effectLst/>
                <a:latin typeface="Roboto" panose="02000000000000000000" pitchFamily="2" charset="0"/>
              </a:rPr>
              <a:t>If the reading symbol is left parenthesis ‘</a:t>
            </a:r>
            <a:r>
              <a:rPr lang="en-US" sz="2000" b="1" i="0" dirty="0">
                <a:solidFill>
                  <a:srgbClr val="FF0000"/>
                </a:solidFill>
                <a:effectLst/>
                <a:latin typeface="Roboto" panose="02000000000000000000" pitchFamily="2" charset="0"/>
              </a:rPr>
              <a:t>(</a:t>
            </a:r>
            <a:r>
              <a:rPr lang="en-US" sz="2000" b="1" i="0" dirty="0">
                <a:solidFill>
                  <a:srgbClr val="282828"/>
                </a:solidFill>
                <a:effectLst/>
                <a:latin typeface="Roboto" panose="02000000000000000000" pitchFamily="2" charset="0"/>
              </a:rPr>
              <a:t> </a:t>
            </a:r>
            <a:r>
              <a:rPr lang="en-US" b="0" i="0" dirty="0">
                <a:solidFill>
                  <a:srgbClr val="282828"/>
                </a:solidFill>
                <a:effectLst/>
                <a:latin typeface="Roboto" panose="02000000000000000000" pitchFamily="2" charset="0"/>
              </a:rPr>
              <a:t>‘, then Push it onto the Stack.</a:t>
            </a:r>
            <a:endParaRPr lang="en-IN" dirty="0"/>
          </a:p>
        </p:txBody>
      </p:sp>
      <p:sp>
        <p:nvSpPr>
          <p:cNvPr id="26" name="TextBox 25">
            <a:extLst>
              <a:ext uri="{FF2B5EF4-FFF2-40B4-BE49-F238E27FC236}">
                <a16:creationId xmlns:a16="http://schemas.microsoft.com/office/drawing/2014/main" id="{7109CE64-55FF-48A9-81E2-D58CF70F57C1}"/>
              </a:ext>
            </a:extLst>
          </p:cNvPr>
          <p:cNvSpPr txBox="1"/>
          <p:nvPr/>
        </p:nvSpPr>
        <p:spPr>
          <a:xfrm>
            <a:off x="620415" y="3548173"/>
            <a:ext cx="9212693" cy="707886"/>
          </a:xfrm>
          <a:prstGeom prst="rect">
            <a:avLst/>
          </a:prstGeom>
          <a:noFill/>
        </p:spPr>
        <p:txBody>
          <a:bodyPr wrap="square" rtlCol="0">
            <a:spAutoFit/>
          </a:bodyPr>
          <a:lstStyle/>
          <a:p>
            <a:r>
              <a:rPr lang="en-US" b="0" i="0" dirty="0">
                <a:solidFill>
                  <a:srgbClr val="4A66AC"/>
                </a:solidFill>
                <a:effectLst/>
                <a:latin typeface="Roboto" panose="02000000000000000000" pitchFamily="2" charset="0"/>
              </a:rPr>
              <a:t>Step 4 </a:t>
            </a:r>
            <a:r>
              <a:rPr lang="en-US" b="0" i="0" dirty="0">
                <a:solidFill>
                  <a:srgbClr val="282828"/>
                </a:solidFill>
                <a:effectLst/>
                <a:latin typeface="Roboto" panose="02000000000000000000" pitchFamily="2" charset="0"/>
              </a:rPr>
              <a:t>: If the reading symbol is right parenthesis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then Pop all the contents of the stack until  ‘</a:t>
            </a:r>
            <a:r>
              <a:rPr lang="en-US" sz="2000" b="0"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’each popped symbol to Postfix Expression.</a:t>
            </a:r>
          </a:p>
        </p:txBody>
      </p:sp>
      <p:sp>
        <p:nvSpPr>
          <p:cNvPr id="28" name="TextBox 27">
            <a:extLst>
              <a:ext uri="{FF2B5EF4-FFF2-40B4-BE49-F238E27FC236}">
                <a16:creationId xmlns:a16="http://schemas.microsoft.com/office/drawing/2014/main" id="{6D60AE91-C313-4513-BA29-2BD410E9BEB9}"/>
              </a:ext>
            </a:extLst>
          </p:cNvPr>
          <p:cNvSpPr txBox="1"/>
          <p:nvPr/>
        </p:nvSpPr>
        <p:spPr>
          <a:xfrm>
            <a:off x="613733" y="4231475"/>
            <a:ext cx="9167302" cy="954107"/>
          </a:xfrm>
          <a:prstGeom prst="rect">
            <a:avLst/>
          </a:prstGeom>
          <a:noFill/>
        </p:spPr>
        <p:txBody>
          <a:bodyPr wrap="square" rtlCol="0">
            <a:spAutoFit/>
          </a:bodyPr>
          <a:lstStyle/>
          <a:p>
            <a:r>
              <a:rPr lang="en-US" b="0" i="0" dirty="0">
                <a:solidFill>
                  <a:srgbClr val="4A66AC"/>
                </a:solidFill>
                <a:effectLst/>
                <a:latin typeface="Roboto" panose="02000000000000000000" pitchFamily="2" charset="0"/>
              </a:rPr>
              <a:t>Step 5 </a:t>
            </a:r>
            <a:r>
              <a:rPr lang="en-US" b="0" i="0" dirty="0">
                <a:solidFill>
                  <a:srgbClr val="282828"/>
                </a:solidFill>
                <a:effectLst/>
                <a:latin typeface="Roboto" panose="02000000000000000000" pitchFamily="2" charset="0"/>
              </a:rPr>
              <a:t>:If the reading symbol is operator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 </a:t>
            </a:r>
            <a:r>
              <a:rPr lang="en-US" b="1" i="0" dirty="0">
                <a:solidFill>
                  <a:srgbClr val="FF0000"/>
                </a:solidFill>
                <a:effectLst/>
                <a:latin typeface="Roboto" panose="02000000000000000000" pitchFamily="2" charset="0"/>
              </a:rPr>
              <a:t>* </a:t>
            </a:r>
            <a:r>
              <a:rPr lang="en-US" b="0" i="0" dirty="0">
                <a:solidFill>
                  <a:srgbClr val="282828"/>
                </a:solidFill>
                <a:effectLst/>
                <a:latin typeface="Roboto" panose="02000000000000000000" pitchFamily="2" charset="0"/>
              </a:rPr>
              <a:t>,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then Push it onto the Stack. However, first pop the operators which are already on the stack that have higher or equal precedence than the current operator and append them to the postfix . </a:t>
            </a:r>
          </a:p>
        </p:txBody>
      </p:sp>
    </p:spTree>
    <p:extLst>
      <p:ext uri="{BB962C8B-B14F-4D97-AF65-F5344CB8AC3E}">
        <p14:creationId xmlns:p14="http://schemas.microsoft.com/office/powerpoint/2010/main" val="340119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6"/>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1.875E-6 -0.40278 L 0.24245 -0.40278 C 0.35104 -0.40278 0.48503 -0.23264 0.48503 -0.09329 L 0.48503 0.2162 " pathEditMode="relative" rAng="0" ptsTypes="AAAA">
                                      <p:cBhvr>
                                        <p:cTn id="10" dur="2000" fill="hold"/>
                                        <p:tgtEl>
                                          <p:spTgt spid="16"/>
                                        </p:tgtEl>
                                        <p:attrNameLst>
                                          <p:attrName>ppt_x</p:attrName>
                                          <p:attrName>ppt_y</p:attrName>
                                        </p:attrNameLst>
                                      </p:cBhvr>
                                      <p:rCtr x="24245" y="30949"/>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08333E-6 -3.33333E-6 L 0.04479 0.00672 " pathEditMode="relative" rAng="0" ptsTypes="AA">
                                      <p:cBhvr>
                                        <p:cTn id="14" dur="2000" fill="hold"/>
                                        <p:tgtEl>
                                          <p:spTgt spid="25"/>
                                        </p:tgtEl>
                                        <p:attrNameLst>
                                          <p:attrName>ppt_x</p:attrName>
                                          <p:attrName>ppt_y</p:attrName>
                                        </p:attrNameLst>
                                      </p:cBhvr>
                                      <p:rCtr x="2240"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5" grpId="0" animBg="1"/>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5B2B178-7AD2-43F2-811B-8841B5DB05DD}"/>
              </a:ext>
            </a:extLst>
          </p:cNvPr>
          <p:cNvSpPr/>
          <p:nvPr/>
        </p:nvSpPr>
        <p:spPr>
          <a:xfrm>
            <a:off x="10686197" y="574178"/>
            <a:ext cx="967717" cy="58821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3DC2E00-D734-422C-B03E-424EAD94A5C6}"/>
              </a:ext>
            </a:extLst>
          </p:cNvPr>
          <p:cNvSpPr/>
          <p:nvPr/>
        </p:nvSpPr>
        <p:spPr>
          <a:xfrm>
            <a:off x="1308912" y="5643349"/>
            <a:ext cx="7415423" cy="62097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888042CF-D64E-4FC8-88B7-EC52BA8744F9}"/>
              </a:ext>
            </a:extLst>
          </p:cNvPr>
          <p:cNvSpPr>
            <a:spLocks noGrp="1"/>
          </p:cNvSpPr>
          <p:nvPr>
            <p:ph type="title"/>
          </p:nvPr>
        </p:nvSpPr>
        <p:spPr>
          <a:xfrm>
            <a:off x="485659" y="77347"/>
            <a:ext cx="9875520" cy="1356360"/>
          </a:xfrm>
        </p:spPr>
        <p:txBody>
          <a:bodyPr/>
          <a:lstStyle/>
          <a:p>
            <a:r>
              <a:rPr lang="en-US" dirty="0">
                <a:latin typeface="Rockwell" panose="02060603020205020403" pitchFamily="18" charset="0"/>
              </a:rPr>
              <a:t>Infix To Postfix</a:t>
            </a:r>
          </a:p>
        </p:txBody>
      </p:sp>
      <p:sp>
        <p:nvSpPr>
          <p:cNvPr id="3" name="Rectangle 2">
            <a:extLst>
              <a:ext uri="{FF2B5EF4-FFF2-40B4-BE49-F238E27FC236}">
                <a16:creationId xmlns:a16="http://schemas.microsoft.com/office/drawing/2014/main" id="{58138229-572B-4E7C-A963-94C77797C0EE}"/>
              </a:ext>
            </a:extLst>
          </p:cNvPr>
          <p:cNvSpPr/>
          <p:nvPr/>
        </p:nvSpPr>
        <p:spPr>
          <a:xfrm>
            <a:off x="1308912" y="2328682"/>
            <a:ext cx="6677170" cy="62097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7A39361-760E-402A-8F0F-C3536AFD0CE9}"/>
              </a:ext>
            </a:extLst>
          </p:cNvPr>
          <p:cNvSpPr/>
          <p:nvPr/>
        </p:nvSpPr>
        <p:spPr>
          <a:xfrm>
            <a:off x="5536303" y="236378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solidFill>
                  <a:schemeClr val="tx1"/>
                </a:solidFill>
              </a:rPr>
              <a:t>-</a:t>
            </a:r>
          </a:p>
        </p:txBody>
      </p:sp>
      <p:sp>
        <p:nvSpPr>
          <p:cNvPr id="8" name="Rectangle 7">
            <a:extLst>
              <a:ext uri="{FF2B5EF4-FFF2-40B4-BE49-F238E27FC236}">
                <a16:creationId xmlns:a16="http://schemas.microsoft.com/office/drawing/2014/main" id="{FE1B8319-3CE0-4724-BC39-C47F12DB09EA}"/>
              </a:ext>
            </a:extLst>
          </p:cNvPr>
          <p:cNvSpPr/>
          <p:nvPr/>
        </p:nvSpPr>
        <p:spPr>
          <a:xfrm>
            <a:off x="6127703"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D</a:t>
            </a:r>
          </a:p>
        </p:txBody>
      </p:sp>
      <p:sp>
        <p:nvSpPr>
          <p:cNvPr id="9" name="Rectangle 8">
            <a:extLst>
              <a:ext uri="{FF2B5EF4-FFF2-40B4-BE49-F238E27FC236}">
                <a16:creationId xmlns:a16="http://schemas.microsoft.com/office/drawing/2014/main" id="{5C3CA58E-E8B5-4ED5-A1AD-C4895F0353FB}"/>
              </a:ext>
            </a:extLst>
          </p:cNvPr>
          <p:cNvSpPr/>
          <p:nvPr/>
        </p:nvSpPr>
        <p:spPr>
          <a:xfrm>
            <a:off x="6739590"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0" name="Rectangle 9">
            <a:extLst>
              <a:ext uri="{FF2B5EF4-FFF2-40B4-BE49-F238E27FC236}">
                <a16:creationId xmlns:a16="http://schemas.microsoft.com/office/drawing/2014/main" id="{9861482E-82CE-4D93-BF3E-1F31B21D5A95}"/>
              </a:ext>
            </a:extLst>
          </p:cNvPr>
          <p:cNvSpPr/>
          <p:nvPr/>
        </p:nvSpPr>
        <p:spPr>
          <a:xfrm>
            <a:off x="7328714"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E</a:t>
            </a:r>
          </a:p>
        </p:txBody>
      </p:sp>
      <p:sp>
        <p:nvSpPr>
          <p:cNvPr id="15" name="Rectangle 14">
            <a:extLst>
              <a:ext uri="{FF2B5EF4-FFF2-40B4-BE49-F238E27FC236}">
                <a16:creationId xmlns:a16="http://schemas.microsoft.com/office/drawing/2014/main" id="{AC6DD1A4-1931-4047-93E8-B8673B7023EE}"/>
              </a:ext>
            </a:extLst>
          </p:cNvPr>
          <p:cNvSpPr/>
          <p:nvPr/>
        </p:nvSpPr>
        <p:spPr>
          <a:xfrm>
            <a:off x="2600767"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C</a:t>
            </a:r>
          </a:p>
        </p:txBody>
      </p:sp>
      <p:sp>
        <p:nvSpPr>
          <p:cNvPr id="16" name="Rectangle 15">
            <a:extLst>
              <a:ext uri="{FF2B5EF4-FFF2-40B4-BE49-F238E27FC236}">
                <a16:creationId xmlns:a16="http://schemas.microsoft.com/office/drawing/2014/main" id="{B733D765-4DFC-40AC-AAD8-266F0194B622}"/>
              </a:ext>
            </a:extLst>
          </p:cNvPr>
          <p:cNvSpPr/>
          <p:nvPr/>
        </p:nvSpPr>
        <p:spPr>
          <a:xfrm>
            <a:off x="10864601" y="383716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7" name="Rectangle 16">
            <a:extLst>
              <a:ext uri="{FF2B5EF4-FFF2-40B4-BE49-F238E27FC236}">
                <a16:creationId xmlns:a16="http://schemas.microsoft.com/office/drawing/2014/main" id="{A46E1B5A-5329-43E8-B661-DEC6FFCBF8AA}"/>
              </a:ext>
            </a:extLst>
          </p:cNvPr>
          <p:cNvSpPr/>
          <p:nvPr/>
        </p:nvSpPr>
        <p:spPr>
          <a:xfrm>
            <a:off x="2002831" y="569111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B</a:t>
            </a:r>
          </a:p>
        </p:txBody>
      </p:sp>
      <p:sp>
        <p:nvSpPr>
          <p:cNvPr id="18" name="Rectangle 17">
            <a:extLst>
              <a:ext uri="{FF2B5EF4-FFF2-40B4-BE49-F238E27FC236}">
                <a16:creationId xmlns:a16="http://schemas.microsoft.com/office/drawing/2014/main" id="{856CCC62-0CA3-4C60-AD08-23AB9F49EBC1}"/>
              </a:ext>
            </a:extLst>
          </p:cNvPr>
          <p:cNvSpPr/>
          <p:nvPr/>
        </p:nvSpPr>
        <p:spPr>
          <a:xfrm>
            <a:off x="10907336" y="5808541"/>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0" name="Rectangle 19">
            <a:extLst>
              <a:ext uri="{FF2B5EF4-FFF2-40B4-BE49-F238E27FC236}">
                <a16:creationId xmlns:a16="http://schemas.microsoft.com/office/drawing/2014/main" id="{5FA0D18D-59F5-4130-98C3-FFEEC32643C2}"/>
              </a:ext>
            </a:extLst>
          </p:cNvPr>
          <p:cNvSpPr/>
          <p:nvPr/>
        </p:nvSpPr>
        <p:spPr>
          <a:xfrm>
            <a:off x="10899012" y="5117910"/>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mj-lt"/>
              </a:rPr>
              <a:t>(</a:t>
            </a:r>
          </a:p>
        </p:txBody>
      </p:sp>
      <p:sp>
        <p:nvSpPr>
          <p:cNvPr id="21" name="Rectangle 20">
            <a:extLst>
              <a:ext uri="{FF2B5EF4-FFF2-40B4-BE49-F238E27FC236}">
                <a16:creationId xmlns:a16="http://schemas.microsoft.com/office/drawing/2014/main" id="{404F8D97-B707-4E1C-944A-BA328D87AC49}"/>
              </a:ext>
            </a:extLst>
          </p:cNvPr>
          <p:cNvSpPr/>
          <p:nvPr/>
        </p:nvSpPr>
        <p:spPr>
          <a:xfrm>
            <a:off x="10873838" y="4509875"/>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5" name="Arrow: Up 24">
            <a:extLst>
              <a:ext uri="{FF2B5EF4-FFF2-40B4-BE49-F238E27FC236}">
                <a16:creationId xmlns:a16="http://schemas.microsoft.com/office/drawing/2014/main" id="{06A7DD0C-EC38-4CCD-92DC-D8BD1F192909}"/>
              </a:ext>
            </a:extLst>
          </p:cNvPr>
          <p:cNvSpPr/>
          <p:nvPr/>
        </p:nvSpPr>
        <p:spPr>
          <a:xfrm rot="10800000">
            <a:off x="5110755" y="1870915"/>
            <a:ext cx="232011" cy="3923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B597FB76-6FE2-49C3-9FB9-041A93A87089}"/>
              </a:ext>
            </a:extLst>
          </p:cNvPr>
          <p:cNvSpPr txBox="1"/>
          <p:nvPr/>
        </p:nvSpPr>
        <p:spPr>
          <a:xfrm>
            <a:off x="538086" y="1362956"/>
            <a:ext cx="9718208" cy="400110"/>
          </a:xfrm>
          <a:prstGeom prst="rect">
            <a:avLst/>
          </a:prstGeom>
          <a:noFill/>
        </p:spPr>
        <p:txBody>
          <a:bodyPr wrap="square" rtlCol="0">
            <a:spAutoFit/>
          </a:bodyPr>
          <a:lstStyle/>
          <a:p>
            <a:pPr algn="l"/>
            <a:r>
              <a:rPr lang="en-US" sz="2000" b="0" i="0" dirty="0">
                <a:solidFill>
                  <a:srgbClr val="4A66AC"/>
                </a:solidFill>
                <a:effectLst/>
                <a:latin typeface="Roboto" panose="02000000000000000000" pitchFamily="2" charset="0"/>
              </a:rPr>
              <a:t>Step 1 </a:t>
            </a:r>
            <a:r>
              <a:rPr lang="en-US" b="0" i="0" dirty="0">
                <a:solidFill>
                  <a:srgbClr val="282828"/>
                </a:solidFill>
                <a:effectLst/>
                <a:latin typeface="Roboto" panose="02000000000000000000" pitchFamily="2" charset="0"/>
              </a:rPr>
              <a:t>:Scan all the symbols one by one from left to right in the given Infix Expression.</a:t>
            </a:r>
          </a:p>
        </p:txBody>
      </p:sp>
      <p:sp>
        <p:nvSpPr>
          <p:cNvPr id="32" name="Rectangle 31">
            <a:extLst>
              <a:ext uri="{FF2B5EF4-FFF2-40B4-BE49-F238E27FC236}">
                <a16:creationId xmlns:a16="http://schemas.microsoft.com/office/drawing/2014/main" id="{E650B34C-27E3-4DAD-A399-1ED6D5D92D4F}"/>
              </a:ext>
            </a:extLst>
          </p:cNvPr>
          <p:cNvSpPr/>
          <p:nvPr/>
        </p:nvSpPr>
        <p:spPr>
          <a:xfrm>
            <a:off x="1415094" y="5691115"/>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a:t>
            </a:r>
          </a:p>
        </p:txBody>
      </p:sp>
      <p:sp>
        <p:nvSpPr>
          <p:cNvPr id="22" name="TextBox 21">
            <a:extLst>
              <a:ext uri="{FF2B5EF4-FFF2-40B4-BE49-F238E27FC236}">
                <a16:creationId xmlns:a16="http://schemas.microsoft.com/office/drawing/2014/main" id="{848E5398-0532-43A0-900E-80F144847417}"/>
              </a:ext>
            </a:extLst>
          </p:cNvPr>
          <p:cNvSpPr txBox="1"/>
          <p:nvPr/>
        </p:nvSpPr>
        <p:spPr>
          <a:xfrm>
            <a:off x="618143" y="3145939"/>
            <a:ext cx="9062113" cy="400110"/>
          </a:xfrm>
          <a:prstGeom prst="rect">
            <a:avLst/>
          </a:prstGeom>
          <a:noFill/>
        </p:spPr>
        <p:txBody>
          <a:bodyPr wrap="square" rtlCol="0">
            <a:spAutoFit/>
          </a:bodyPr>
          <a:lstStyle/>
          <a:p>
            <a:r>
              <a:rPr lang="en-US" dirty="0">
                <a:solidFill>
                  <a:srgbClr val="4A66AC"/>
                </a:solidFill>
                <a:latin typeface="Roboto" panose="02000000000000000000" pitchFamily="2" charset="0"/>
              </a:rPr>
              <a:t>Step 3 </a:t>
            </a:r>
            <a:r>
              <a:rPr lang="en-US" dirty="0">
                <a:solidFill>
                  <a:srgbClr val="282828"/>
                </a:solidFill>
                <a:latin typeface="Roboto" panose="02000000000000000000" pitchFamily="2" charset="0"/>
              </a:rPr>
              <a:t>: </a:t>
            </a:r>
            <a:r>
              <a:rPr lang="en-US" b="0" i="0" dirty="0">
                <a:solidFill>
                  <a:srgbClr val="282828"/>
                </a:solidFill>
                <a:effectLst/>
                <a:latin typeface="Roboto" panose="02000000000000000000" pitchFamily="2" charset="0"/>
              </a:rPr>
              <a:t>If the reading symbol is left parenthesis ‘</a:t>
            </a:r>
            <a:r>
              <a:rPr lang="en-US" sz="2000" b="1" i="0" dirty="0">
                <a:solidFill>
                  <a:srgbClr val="FF0000"/>
                </a:solidFill>
                <a:effectLst/>
                <a:latin typeface="Roboto" panose="02000000000000000000" pitchFamily="2" charset="0"/>
              </a:rPr>
              <a:t>(</a:t>
            </a:r>
            <a:r>
              <a:rPr lang="en-US" sz="2000" b="1" i="0" dirty="0">
                <a:solidFill>
                  <a:srgbClr val="282828"/>
                </a:solidFill>
                <a:effectLst/>
                <a:latin typeface="Roboto" panose="02000000000000000000" pitchFamily="2" charset="0"/>
              </a:rPr>
              <a:t> </a:t>
            </a:r>
            <a:r>
              <a:rPr lang="en-US" b="0" i="0" dirty="0">
                <a:solidFill>
                  <a:srgbClr val="282828"/>
                </a:solidFill>
                <a:effectLst/>
                <a:latin typeface="Roboto" panose="02000000000000000000" pitchFamily="2" charset="0"/>
              </a:rPr>
              <a:t>‘, then Push it onto the Stack.</a:t>
            </a:r>
            <a:endParaRPr lang="en-IN" dirty="0"/>
          </a:p>
        </p:txBody>
      </p:sp>
      <p:sp>
        <p:nvSpPr>
          <p:cNvPr id="26" name="TextBox 25">
            <a:extLst>
              <a:ext uri="{FF2B5EF4-FFF2-40B4-BE49-F238E27FC236}">
                <a16:creationId xmlns:a16="http://schemas.microsoft.com/office/drawing/2014/main" id="{7109CE64-55FF-48A9-81E2-D58CF70F57C1}"/>
              </a:ext>
            </a:extLst>
          </p:cNvPr>
          <p:cNvSpPr txBox="1"/>
          <p:nvPr/>
        </p:nvSpPr>
        <p:spPr>
          <a:xfrm>
            <a:off x="620415" y="3548173"/>
            <a:ext cx="9212693" cy="707886"/>
          </a:xfrm>
          <a:prstGeom prst="rect">
            <a:avLst/>
          </a:prstGeom>
          <a:noFill/>
        </p:spPr>
        <p:txBody>
          <a:bodyPr wrap="square" rtlCol="0">
            <a:spAutoFit/>
          </a:bodyPr>
          <a:lstStyle/>
          <a:p>
            <a:r>
              <a:rPr lang="en-US" b="0" i="0" dirty="0">
                <a:solidFill>
                  <a:srgbClr val="4A66AC"/>
                </a:solidFill>
                <a:effectLst/>
                <a:latin typeface="Roboto" panose="02000000000000000000" pitchFamily="2" charset="0"/>
              </a:rPr>
              <a:t>Step 4 </a:t>
            </a:r>
            <a:r>
              <a:rPr lang="en-US" b="0" i="0" dirty="0">
                <a:solidFill>
                  <a:srgbClr val="282828"/>
                </a:solidFill>
                <a:effectLst/>
                <a:latin typeface="Roboto" panose="02000000000000000000" pitchFamily="2" charset="0"/>
              </a:rPr>
              <a:t>: If the reading symbol is right parenthesis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then Pop all the contents of the stack until  ‘</a:t>
            </a:r>
            <a:r>
              <a:rPr lang="en-US" sz="2000" b="0"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’each popped symbol to Postfix Expression.</a:t>
            </a:r>
          </a:p>
        </p:txBody>
      </p:sp>
      <p:sp>
        <p:nvSpPr>
          <p:cNvPr id="28" name="TextBox 27">
            <a:extLst>
              <a:ext uri="{FF2B5EF4-FFF2-40B4-BE49-F238E27FC236}">
                <a16:creationId xmlns:a16="http://schemas.microsoft.com/office/drawing/2014/main" id="{6D60AE91-C313-4513-BA29-2BD410E9BEB9}"/>
              </a:ext>
            </a:extLst>
          </p:cNvPr>
          <p:cNvSpPr txBox="1"/>
          <p:nvPr/>
        </p:nvSpPr>
        <p:spPr>
          <a:xfrm>
            <a:off x="613733" y="4231475"/>
            <a:ext cx="9167302" cy="954107"/>
          </a:xfrm>
          <a:prstGeom prst="rect">
            <a:avLst/>
          </a:prstGeom>
          <a:noFill/>
        </p:spPr>
        <p:txBody>
          <a:bodyPr wrap="square" rtlCol="0">
            <a:spAutoFit/>
          </a:bodyPr>
          <a:lstStyle/>
          <a:p>
            <a:r>
              <a:rPr lang="en-US" b="0" i="0" dirty="0">
                <a:solidFill>
                  <a:srgbClr val="4A66AC"/>
                </a:solidFill>
                <a:effectLst/>
                <a:latin typeface="Roboto" panose="02000000000000000000" pitchFamily="2" charset="0"/>
              </a:rPr>
              <a:t>Step 5 </a:t>
            </a:r>
            <a:r>
              <a:rPr lang="en-US" b="0" i="0" dirty="0">
                <a:solidFill>
                  <a:srgbClr val="282828"/>
                </a:solidFill>
                <a:effectLst/>
                <a:latin typeface="Roboto" panose="02000000000000000000" pitchFamily="2" charset="0"/>
              </a:rPr>
              <a:t>:If the reading symbol is operator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 </a:t>
            </a:r>
            <a:r>
              <a:rPr lang="en-US" b="1" i="0" dirty="0">
                <a:solidFill>
                  <a:srgbClr val="FF0000"/>
                </a:solidFill>
                <a:effectLst/>
                <a:latin typeface="Roboto" panose="02000000000000000000" pitchFamily="2" charset="0"/>
              </a:rPr>
              <a:t>* </a:t>
            </a:r>
            <a:r>
              <a:rPr lang="en-US" b="0" i="0" dirty="0">
                <a:solidFill>
                  <a:srgbClr val="282828"/>
                </a:solidFill>
                <a:effectLst/>
                <a:latin typeface="Roboto" panose="02000000000000000000" pitchFamily="2" charset="0"/>
              </a:rPr>
              <a:t>,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then Push it onto the Stack. However, first pop the operators which are already on the stack that have higher or equal precedence than the current operator and append them to the postfix . </a:t>
            </a:r>
          </a:p>
        </p:txBody>
      </p:sp>
    </p:spTree>
    <p:extLst>
      <p:ext uri="{BB962C8B-B14F-4D97-AF65-F5344CB8AC3E}">
        <p14:creationId xmlns:p14="http://schemas.microsoft.com/office/powerpoint/2010/main" val="32074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1.45833E-6 -0.66504 L -0.31536 -0.66504 C -0.45651 -0.66504 -0.63034 -0.43541 -0.63034 -0.24768 L -0.63034 0.16991 " pathEditMode="relative" rAng="0" ptsTypes="AAAA">
                                      <p:cBhvr>
                                        <p:cTn id="10" dur="2000" fill="hold"/>
                                        <p:tgtEl>
                                          <p:spTgt spid="21"/>
                                        </p:tgtEl>
                                        <p:attrNameLst>
                                          <p:attrName>ppt_x</p:attrName>
                                          <p:attrName>ppt_y</p:attrName>
                                        </p:attrNameLst>
                                      </p:cBhvr>
                                      <p:rCtr x="-31523" y="41736"/>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5B2B178-7AD2-43F2-811B-8841B5DB05DD}"/>
              </a:ext>
            </a:extLst>
          </p:cNvPr>
          <p:cNvSpPr/>
          <p:nvPr/>
        </p:nvSpPr>
        <p:spPr>
          <a:xfrm>
            <a:off x="10686197" y="574178"/>
            <a:ext cx="967717" cy="58821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3DC2E00-D734-422C-B03E-424EAD94A5C6}"/>
              </a:ext>
            </a:extLst>
          </p:cNvPr>
          <p:cNvSpPr/>
          <p:nvPr/>
        </p:nvSpPr>
        <p:spPr>
          <a:xfrm>
            <a:off x="1308912" y="5643349"/>
            <a:ext cx="7415423" cy="62097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888042CF-D64E-4FC8-88B7-EC52BA8744F9}"/>
              </a:ext>
            </a:extLst>
          </p:cNvPr>
          <p:cNvSpPr>
            <a:spLocks noGrp="1"/>
          </p:cNvSpPr>
          <p:nvPr>
            <p:ph type="title"/>
          </p:nvPr>
        </p:nvSpPr>
        <p:spPr>
          <a:xfrm>
            <a:off x="485659" y="77347"/>
            <a:ext cx="9875520" cy="1356360"/>
          </a:xfrm>
        </p:spPr>
        <p:txBody>
          <a:bodyPr/>
          <a:lstStyle/>
          <a:p>
            <a:r>
              <a:rPr lang="en-US" dirty="0">
                <a:latin typeface="Rockwell" panose="02060603020205020403" pitchFamily="18" charset="0"/>
              </a:rPr>
              <a:t>Infix To Postfix</a:t>
            </a:r>
          </a:p>
        </p:txBody>
      </p:sp>
      <p:sp>
        <p:nvSpPr>
          <p:cNvPr id="3" name="Rectangle 2">
            <a:extLst>
              <a:ext uri="{FF2B5EF4-FFF2-40B4-BE49-F238E27FC236}">
                <a16:creationId xmlns:a16="http://schemas.microsoft.com/office/drawing/2014/main" id="{58138229-572B-4E7C-A963-94C77797C0EE}"/>
              </a:ext>
            </a:extLst>
          </p:cNvPr>
          <p:cNvSpPr/>
          <p:nvPr/>
        </p:nvSpPr>
        <p:spPr>
          <a:xfrm>
            <a:off x="1308912" y="2328682"/>
            <a:ext cx="6677170" cy="62097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7A39361-760E-402A-8F0F-C3536AFD0CE9}"/>
              </a:ext>
            </a:extLst>
          </p:cNvPr>
          <p:cNvSpPr/>
          <p:nvPr/>
        </p:nvSpPr>
        <p:spPr>
          <a:xfrm>
            <a:off x="5536303" y="236378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solidFill>
                  <a:schemeClr val="tx1"/>
                </a:solidFill>
              </a:rPr>
              <a:t>-</a:t>
            </a:r>
          </a:p>
        </p:txBody>
      </p:sp>
      <p:sp>
        <p:nvSpPr>
          <p:cNvPr id="8" name="Rectangle 7">
            <a:extLst>
              <a:ext uri="{FF2B5EF4-FFF2-40B4-BE49-F238E27FC236}">
                <a16:creationId xmlns:a16="http://schemas.microsoft.com/office/drawing/2014/main" id="{FE1B8319-3CE0-4724-BC39-C47F12DB09EA}"/>
              </a:ext>
            </a:extLst>
          </p:cNvPr>
          <p:cNvSpPr/>
          <p:nvPr/>
        </p:nvSpPr>
        <p:spPr>
          <a:xfrm>
            <a:off x="6127703"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D</a:t>
            </a:r>
          </a:p>
        </p:txBody>
      </p:sp>
      <p:sp>
        <p:nvSpPr>
          <p:cNvPr id="9" name="Rectangle 8">
            <a:extLst>
              <a:ext uri="{FF2B5EF4-FFF2-40B4-BE49-F238E27FC236}">
                <a16:creationId xmlns:a16="http://schemas.microsoft.com/office/drawing/2014/main" id="{5C3CA58E-E8B5-4ED5-A1AD-C4895F0353FB}"/>
              </a:ext>
            </a:extLst>
          </p:cNvPr>
          <p:cNvSpPr/>
          <p:nvPr/>
        </p:nvSpPr>
        <p:spPr>
          <a:xfrm>
            <a:off x="6739590"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0" name="Rectangle 9">
            <a:extLst>
              <a:ext uri="{FF2B5EF4-FFF2-40B4-BE49-F238E27FC236}">
                <a16:creationId xmlns:a16="http://schemas.microsoft.com/office/drawing/2014/main" id="{9861482E-82CE-4D93-BF3E-1F31B21D5A95}"/>
              </a:ext>
            </a:extLst>
          </p:cNvPr>
          <p:cNvSpPr/>
          <p:nvPr/>
        </p:nvSpPr>
        <p:spPr>
          <a:xfrm>
            <a:off x="7328714"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E</a:t>
            </a:r>
          </a:p>
        </p:txBody>
      </p:sp>
      <p:sp>
        <p:nvSpPr>
          <p:cNvPr id="15" name="Rectangle 14">
            <a:extLst>
              <a:ext uri="{FF2B5EF4-FFF2-40B4-BE49-F238E27FC236}">
                <a16:creationId xmlns:a16="http://schemas.microsoft.com/office/drawing/2014/main" id="{AC6DD1A4-1931-4047-93E8-B8673B7023EE}"/>
              </a:ext>
            </a:extLst>
          </p:cNvPr>
          <p:cNvSpPr/>
          <p:nvPr/>
        </p:nvSpPr>
        <p:spPr>
          <a:xfrm>
            <a:off x="2600767"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C</a:t>
            </a:r>
          </a:p>
        </p:txBody>
      </p:sp>
      <p:sp>
        <p:nvSpPr>
          <p:cNvPr id="17" name="Rectangle 16">
            <a:extLst>
              <a:ext uri="{FF2B5EF4-FFF2-40B4-BE49-F238E27FC236}">
                <a16:creationId xmlns:a16="http://schemas.microsoft.com/office/drawing/2014/main" id="{A46E1B5A-5329-43E8-B661-DEC6FFCBF8AA}"/>
              </a:ext>
            </a:extLst>
          </p:cNvPr>
          <p:cNvSpPr/>
          <p:nvPr/>
        </p:nvSpPr>
        <p:spPr>
          <a:xfrm>
            <a:off x="2002831" y="569111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B</a:t>
            </a:r>
          </a:p>
        </p:txBody>
      </p:sp>
      <p:sp>
        <p:nvSpPr>
          <p:cNvPr id="18" name="Rectangle 17">
            <a:extLst>
              <a:ext uri="{FF2B5EF4-FFF2-40B4-BE49-F238E27FC236}">
                <a16:creationId xmlns:a16="http://schemas.microsoft.com/office/drawing/2014/main" id="{856CCC62-0CA3-4C60-AD08-23AB9F49EBC1}"/>
              </a:ext>
            </a:extLst>
          </p:cNvPr>
          <p:cNvSpPr/>
          <p:nvPr/>
        </p:nvSpPr>
        <p:spPr>
          <a:xfrm>
            <a:off x="10907336" y="5808541"/>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5" name="Arrow: Up 24">
            <a:extLst>
              <a:ext uri="{FF2B5EF4-FFF2-40B4-BE49-F238E27FC236}">
                <a16:creationId xmlns:a16="http://schemas.microsoft.com/office/drawing/2014/main" id="{06A7DD0C-EC38-4CCD-92DC-D8BD1F192909}"/>
              </a:ext>
            </a:extLst>
          </p:cNvPr>
          <p:cNvSpPr/>
          <p:nvPr/>
        </p:nvSpPr>
        <p:spPr>
          <a:xfrm rot="10800000">
            <a:off x="5627289" y="1875876"/>
            <a:ext cx="232011" cy="3923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B597FB76-6FE2-49C3-9FB9-041A93A87089}"/>
              </a:ext>
            </a:extLst>
          </p:cNvPr>
          <p:cNvSpPr txBox="1"/>
          <p:nvPr/>
        </p:nvSpPr>
        <p:spPr>
          <a:xfrm>
            <a:off x="538086" y="1362956"/>
            <a:ext cx="9718208" cy="400110"/>
          </a:xfrm>
          <a:prstGeom prst="rect">
            <a:avLst/>
          </a:prstGeom>
          <a:noFill/>
        </p:spPr>
        <p:txBody>
          <a:bodyPr wrap="square" rtlCol="0">
            <a:spAutoFit/>
          </a:bodyPr>
          <a:lstStyle/>
          <a:p>
            <a:pPr algn="l"/>
            <a:r>
              <a:rPr lang="en-US" sz="2000" b="0" i="0" dirty="0">
                <a:solidFill>
                  <a:srgbClr val="4A66AC"/>
                </a:solidFill>
                <a:effectLst/>
                <a:latin typeface="Roboto" panose="02000000000000000000" pitchFamily="2" charset="0"/>
              </a:rPr>
              <a:t>Step 1 </a:t>
            </a:r>
            <a:r>
              <a:rPr lang="en-US" b="0" i="0" dirty="0">
                <a:solidFill>
                  <a:srgbClr val="282828"/>
                </a:solidFill>
                <a:effectLst/>
                <a:latin typeface="Roboto" panose="02000000000000000000" pitchFamily="2" charset="0"/>
              </a:rPr>
              <a:t>:Scan all the symbols one by one from left to right in the given Infix Expression.</a:t>
            </a:r>
          </a:p>
        </p:txBody>
      </p:sp>
      <p:sp>
        <p:nvSpPr>
          <p:cNvPr id="32" name="Rectangle 31">
            <a:extLst>
              <a:ext uri="{FF2B5EF4-FFF2-40B4-BE49-F238E27FC236}">
                <a16:creationId xmlns:a16="http://schemas.microsoft.com/office/drawing/2014/main" id="{E650B34C-27E3-4DAD-A399-1ED6D5D92D4F}"/>
              </a:ext>
            </a:extLst>
          </p:cNvPr>
          <p:cNvSpPr/>
          <p:nvPr/>
        </p:nvSpPr>
        <p:spPr>
          <a:xfrm>
            <a:off x="1415094" y="5691115"/>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a:t>
            </a:r>
          </a:p>
        </p:txBody>
      </p:sp>
      <p:sp>
        <p:nvSpPr>
          <p:cNvPr id="22" name="TextBox 21">
            <a:extLst>
              <a:ext uri="{FF2B5EF4-FFF2-40B4-BE49-F238E27FC236}">
                <a16:creationId xmlns:a16="http://schemas.microsoft.com/office/drawing/2014/main" id="{848E5398-0532-43A0-900E-80F144847417}"/>
              </a:ext>
            </a:extLst>
          </p:cNvPr>
          <p:cNvSpPr txBox="1"/>
          <p:nvPr/>
        </p:nvSpPr>
        <p:spPr>
          <a:xfrm>
            <a:off x="618143" y="3145939"/>
            <a:ext cx="9062113" cy="400110"/>
          </a:xfrm>
          <a:prstGeom prst="rect">
            <a:avLst/>
          </a:prstGeom>
          <a:noFill/>
        </p:spPr>
        <p:txBody>
          <a:bodyPr wrap="square" rtlCol="0">
            <a:spAutoFit/>
          </a:bodyPr>
          <a:lstStyle/>
          <a:p>
            <a:r>
              <a:rPr lang="en-US" dirty="0">
                <a:solidFill>
                  <a:srgbClr val="4A66AC"/>
                </a:solidFill>
                <a:latin typeface="Roboto" panose="02000000000000000000" pitchFamily="2" charset="0"/>
              </a:rPr>
              <a:t>Step 3 </a:t>
            </a:r>
            <a:r>
              <a:rPr lang="en-US" dirty="0">
                <a:solidFill>
                  <a:srgbClr val="282828"/>
                </a:solidFill>
                <a:latin typeface="Roboto" panose="02000000000000000000" pitchFamily="2" charset="0"/>
              </a:rPr>
              <a:t>: </a:t>
            </a:r>
            <a:r>
              <a:rPr lang="en-US" b="0" i="0" dirty="0">
                <a:solidFill>
                  <a:srgbClr val="282828"/>
                </a:solidFill>
                <a:effectLst/>
                <a:latin typeface="Roboto" panose="02000000000000000000" pitchFamily="2" charset="0"/>
              </a:rPr>
              <a:t>If the reading symbol is left parenthesis ‘</a:t>
            </a:r>
            <a:r>
              <a:rPr lang="en-US" sz="2000" b="1" i="0" dirty="0">
                <a:solidFill>
                  <a:srgbClr val="FF0000"/>
                </a:solidFill>
                <a:effectLst/>
                <a:latin typeface="Roboto" panose="02000000000000000000" pitchFamily="2" charset="0"/>
              </a:rPr>
              <a:t>(</a:t>
            </a:r>
            <a:r>
              <a:rPr lang="en-US" sz="2000" b="1" i="0" dirty="0">
                <a:solidFill>
                  <a:srgbClr val="282828"/>
                </a:solidFill>
                <a:effectLst/>
                <a:latin typeface="Roboto" panose="02000000000000000000" pitchFamily="2" charset="0"/>
              </a:rPr>
              <a:t> </a:t>
            </a:r>
            <a:r>
              <a:rPr lang="en-US" b="0" i="0" dirty="0">
                <a:solidFill>
                  <a:srgbClr val="282828"/>
                </a:solidFill>
                <a:effectLst/>
                <a:latin typeface="Roboto" panose="02000000000000000000" pitchFamily="2" charset="0"/>
              </a:rPr>
              <a:t>‘, then Push it onto the Stack.</a:t>
            </a:r>
            <a:endParaRPr lang="en-IN" dirty="0"/>
          </a:p>
        </p:txBody>
      </p:sp>
      <p:sp>
        <p:nvSpPr>
          <p:cNvPr id="26" name="TextBox 25">
            <a:extLst>
              <a:ext uri="{FF2B5EF4-FFF2-40B4-BE49-F238E27FC236}">
                <a16:creationId xmlns:a16="http://schemas.microsoft.com/office/drawing/2014/main" id="{7109CE64-55FF-48A9-81E2-D58CF70F57C1}"/>
              </a:ext>
            </a:extLst>
          </p:cNvPr>
          <p:cNvSpPr txBox="1"/>
          <p:nvPr/>
        </p:nvSpPr>
        <p:spPr>
          <a:xfrm>
            <a:off x="620415" y="3548173"/>
            <a:ext cx="9212693" cy="707886"/>
          </a:xfrm>
          <a:prstGeom prst="rect">
            <a:avLst/>
          </a:prstGeom>
          <a:noFill/>
        </p:spPr>
        <p:txBody>
          <a:bodyPr wrap="square" rtlCol="0">
            <a:spAutoFit/>
          </a:bodyPr>
          <a:lstStyle/>
          <a:p>
            <a:r>
              <a:rPr lang="en-US" b="0" i="0" dirty="0">
                <a:solidFill>
                  <a:srgbClr val="4A66AC"/>
                </a:solidFill>
                <a:effectLst/>
                <a:latin typeface="Roboto" panose="02000000000000000000" pitchFamily="2" charset="0"/>
              </a:rPr>
              <a:t>Step 4 </a:t>
            </a:r>
            <a:r>
              <a:rPr lang="en-US" b="0" i="0" dirty="0">
                <a:solidFill>
                  <a:srgbClr val="282828"/>
                </a:solidFill>
                <a:effectLst/>
                <a:latin typeface="Roboto" panose="02000000000000000000" pitchFamily="2" charset="0"/>
              </a:rPr>
              <a:t>: If the reading symbol is right parenthesis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then Pop all the contents of the stack until  ‘</a:t>
            </a:r>
            <a:r>
              <a:rPr lang="en-US" sz="2000" b="0"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’each popped symbol to Postfix Expression.</a:t>
            </a:r>
          </a:p>
        </p:txBody>
      </p:sp>
      <p:sp>
        <p:nvSpPr>
          <p:cNvPr id="28" name="TextBox 27">
            <a:extLst>
              <a:ext uri="{FF2B5EF4-FFF2-40B4-BE49-F238E27FC236}">
                <a16:creationId xmlns:a16="http://schemas.microsoft.com/office/drawing/2014/main" id="{6D60AE91-C313-4513-BA29-2BD410E9BEB9}"/>
              </a:ext>
            </a:extLst>
          </p:cNvPr>
          <p:cNvSpPr txBox="1"/>
          <p:nvPr/>
        </p:nvSpPr>
        <p:spPr>
          <a:xfrm>
            <a:off x="613733" y="4231475"/>
            <a:ext cx="9167302" cy="954107"/>
          </a:xfrm>
          <a:prstGeom prst="rect">
            <a:avLst/>
          </a:prstGeom>
          <a:noFill/>
        </p:spPr>
        <p:txBody>
          <a:bodyPr wrap="square" rtlCol="0">
            <a:spAutoFit/>
          </a:bodyPr>
          <a:lstStyle/>
          <a:p>
            <a:r>
              <a:rPr lang="en-US" b="0" i="0" dirty="0">
                <a:solidFill>
                  <a:srgbClr val="4A66AC"/>
                </a:solidFill>
                <a:effectLst/>
                <a:latin typeface="Roboto" panose="02000000000000000000" pitchFamily="2" charset="0"/>
              </a:rPr>
              <a:t>Step 5 </a:t>
            </a:r>
            <a:r>
              <a:rPr lang="en-US" b="0" i="0" dirty="0">
                <a:solidFill>
                  <a:srgbClr val="282828"/>
                </a:solidFill>
                <a:effectLst/>
                <a:latin typeface="Roboto" panose="02000000000000000000" pitchFamily="2" charset="0"/>
              </a:rPr>
              <a:t>:If the reading symbol is operator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 </a:t>
            </a:r>
            <a:r>
              <a:rPr lang="en-US" b="1" i="0" dirty="0">
                <a:solidFill>
                  <a:srgbClr val="FF0000"/>
                </a:solidFill>
                <a:effectLst/>
                <a:latin typeface="Roboto" panose="02000000000000000000" pitchFamily="2" charset="0"/>
              </a:rPr>
              <a:t>* </a:t>
            </a:r>
            <a:r>
              <a:rPr lang="en-US" b="0" i="0" dirty="0">
                <a:solidFill>
                  <a:srgbClr val="282828"/>
                </a:solidFill>
                <a:effectLst/>
                <a:latin typeface="Roboto" panose="02000000000000000000" pitchFamily="2" charset="0"/>
              </a:rPr>
              <a:t>,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then Push it onto the Stack. However, first pop the operators which are already on the stack that have higher or equal precedence than the current operator and append them to the postfix . </a:t>
            </a:r>
          </a:p>
        </p:txBody>
      </p:sp>
      <p:sp>
        <p:nvSpPr>
          <p:cNvPr id="29" name="Rectangle 28">
            <a:extLst>
              <a:ext uri="{FF2B5EF4-FFF2-40B4-BE49-F238E27FC236}">
                <a16:creationId xmlns:a16="http://schemas.microsoft.com/office/drawing/2014/main" id="{DE842594-3105-40AB-BDEC-FE98519F779D}"/>
              </a:ext>
            </a:extLst>
          </p:cNvPr>
          <p:cNvSpPr/>
          <p:nvPr/>
        </p:nvSpPr>
        <p:spPr>
          <a:xfrm>
            <a:off x="3188504"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Tree>
    <p:extLst>
      <p:ext uri="{BB962C8B-B14F-4D97-AF65-F5344CB8AC3E}">
        <p14:creationId xmlns:p14="http://schemas.microsoft.com/office/powerpoint/2010/main" val="74859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8"/>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4.16667E-6 -0.8463 L -0.29245 -0.8463 C -0.42357 -0.8463 -0.5849 -0.60834 -0.5849 -0.43241 L -0.5849 -0.01852 " pathEditMode="relative" rAng="0" ptsTypes="AAAA">
                                      <p:cBhvr>
                                        <p:cTn id="10" dur="2000" fill="hold"/>
                                        <p:tgtEl>
                                          <p:spTgt spid="18"/>
                                        </p:tgtEl>
                                        <p:attrNameLst>
                                          <p:attrName>ppt_x</p:attrName>
                                          <p:attrName>ppt_y</p:attrName>
                                        </p:attrNameLst>
                                      </p:cBhvr>
                                      <p:rCtr x="-29245" y="41389"/>
                                    </p:animMotion>
                                  </p:childTnLst>
                                </p:cTn>
                              </p:par>
                            </p:childTnLst>
                          </p:cTn>
                        </p:par>
                      </p:childTnLst>
                    </p:cTn>
                  </p:par>
                  <p:par>
                    <p:cTn id="11" fill="hold">
                      <p:stCondLst>
                        <p:cond delay="indefinite"/>
                      </p:stCondLst>
                      <p:childTnLst>
                        <p:par>
                          <p:cTn id="12" fill="hold">
                            <p:stCondLst>
                              <p:cond delay="0"/>
                            </p:stCondLst>
                            <p:childTnLst>
                              <p:par>
                                <p:cTn id="13" presetID="50" presetClass="path" presetSubtype="0" accel="50000" decel="50000" fill="hold" grpId="0" nodeType="clickEffect">
                                  <p:stCondLst>
                                    <p:cond delay="0"/>
                                  </p:stCondLst>
                                  <p:childTnLst>
                                    <p:animMotion origin="layout" path="M -8.33333E-7 -0.27245 L 0.21992 -0.27245 C 0.31836 -0.27245 0.43997 -0.06018 0.43997 0.11296 L 0.43997 0.49861 " pathEditMode="relative" rAng="0" ptsTypes="AAAA">
                                      <p:cBhvr>
                                        <p:cTn id="14" dur="2000" fill="hold"/>
                                        <p:tgtEl>
                                          <p:spTgt spid="7"/>
                                        </p:tgtEl>
                                        <p:attrNameLst>
                                          <p:attrName>ppt_x</p:attrName>
                                          <p:attrName>ppt_y</p:attrName>
                                        </p:attrNameLst>
                                      </p:cBhvr>
                                      <p:rCtr x="21992" y="38542"/>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3.75E-6 -3.33333E-6 L 0.05274 -0.00254 " pathEditMode="relative" rAng="0" ptsTypes="AA">
                                      <p:cBhvr>
                                        <p:cTn id="18" dur="2000" fill="hold"/>
                                        <p:tgtEl>
                                          <p:spTgt spid="25"/>
                                        </p:tgtEl>
                                        <p:attrNameLst>
                                          <p:attrName>ppt_x</p:attrName>
                                          <p:attrName>ppt_y</p:attrName>
                                        </p:attrNameLst>
                                      </p:cBhvr>
                                      <p:rCtr x="2630"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25" grpId="0" animBg="1"/>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5B2B178-7AD2-43F2-811B-8841B5DB05DD}"/>
              </a:ext>
            </a:extLst>
          </p:cNvPr>
          <p:cNvSpPr/>
          <p:nvPr/>
        </p:nvSpPr>
        <p:spPr>
          <a:xfrm>
            <a:off x="10686197" y="574178"/>
            <a:ext cx="967717" cy="58821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3DC2E00-D734-422C-B03E-424EAD94A5C6}"/>
              </a:ext>
            </a:extLst>
          </p:cNvPr>
          <p:cNvSpPr/>
          <p:nvPr/>
        </p:nvSpPr>
        <p:spPr>
          <a:xfrm>
            <a:off x="1308912" y="5643349"/>
            <a:ext cx="7415423" cy="62097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888042CF-D64E-4FC8-88B7-EC52BA8744F9}"/>
              </a:ext>
            </a:extLst>
          </p:cNvPr>
          <p:cNvSpPr>
            <a:spLocks noGrp="1"/>
          </p:cNvSpPr>
          <p:nvPr>
            <p:ph type="title"/>
          </p:nvPr>
        </p:nvSpPr>
        <p:spPr>
          <a:xfrm>
            <a:off x="485659" y="77347"/>
            <a:ext cx="9875520" cy="1356360"/>
          </a:xfrm>
        </p:spPr>
        <p:txBody>
          <a:bodyPr/>
          <a:lstStyle/>
          <a:p>
            <a:r>
              <a:rPr lang="en-US" dirty="0">
                <a:latin typeface="Rockwell" panose="02060603020205020403" pitchFamily="18" charset="0"/>
              </a:rPr>
              <a:t>Infix To Postfix</a:t>
            </a:r>
          </a:p>
        </p:txBody>
      </p:sp>
      <p:sp>
        <p:nvSpPr>
          <p:cNvPr id="3" name="Rectangle 2">
            <a:extLst>
              <a:ext uri="{FF2B5EF4-FFF2-40B4-BE49-F238E27FC236}">
                <a16:creationId xmlns:a16="http://schemas.microsoft.com/office/drawing/2014/main" id="{58138229-572B-4E7C-A963-94C77797C0EE}"/>
              </a:ext>
            </a:extLst>
          </p:cNvPr>
          <p:cNvSpPr/>
          <p:nvPr/>
        </p:nvSpPr>
        <p:spPr>
          <a:xfrm>
            <a:off x="1308912" y="2328682"/>
            <a:ext cx="6677170" cy="62097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7A39361-760E-402A-8F0F-C3536AFD0CE9}"/>
              </a:ext>
            </a:extLst>
          </p:cNvPr>
          <p:cNvSpPr/>
          <p:nvPr/>
        </p:nvSpPr>
        <p:spPr>
          <a:xfrm>
            <a:off x="10907336" y="575838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solidFill>
                  <a:schemeClr val="tx1"/>
                </a:solidFill>
              </a:rPr>
              <a:t>-</a:t>
            </a:r>
          </a:p>
        </p:txBody>
      </p:sp>
      <p:sp>
        <p:nvSpPr>
          <p:cNvPr id="8" name="Rectangle 7">
            <a:extLst>
              <a:ext uri="{FF2B5EF4-FFF2-40B4-BE49-F238E27FC236}">
                <a16:creationId xmlns:a16="http://schemas.microsoft.com/office/drawing/2014/main" id="{FE1B8319-3CE0-4724-BC39-C47F12DB09EA}"/>
              </a:ext>
            </a:extLst>
          </p:cNvPr>
          <p:cNvSpPr/>
          <p:nvPr/>
        </p:nvSpPr>
        <p:spPr>
          <a:xfrm>
            <a:off x="6127703"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D</a:t>
            </a:r>
          </a:p>
        </p:txBody>
      </p:sp>
      <p:sp>
        <p:nvSpPr>
          <p:cNvPr id="9" name="Rectangle 8">
            <a:extLst>
              <a:ext uri="{FF2B5EF4-FFF2-40B4-BE49-F238E27FC236}">
                <a16:creationId xmlns:a16="http://schemas.microsoft.com/office/drawing/2014/main" id="{5C3CA58E-E8B5-4ED5-A1AD-C4895F0353FB}"/>
              </a:ext>
            </a:extLst>
          </p:cNvPr>
          <p:cNvSpPr/>
          <p:nvPr/>
        </p:nvSpPr>
        <p:spPr>
          <a:xfrm>
            <a:off x="6739590"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0" name="Rectangle 9">
            <a:extLst>
              <a:ext uri="{FF2B5EF4-FFF2-40B4-BE49-F238E27FC236}">
                <a16:creationId xmlns:a16="http://schemas.microsoft.com/office/drawing/2014/main" id="{9861482E-82CE-4D93-BF3E-1F31B21D5A95}"/>
              </a:ext>
            </a:extLst>
          </p:cNvPr>
          <p:cNvSpPr/>
          <p:nvPr/>
        </p:nvSpPr>
        <p:spPr>
          <a:xfrm>
            <a:off x="7328714"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E</a:t>
            </a:r>
          </a:p>
        </p:txBody>
      </p:sp>
      <p:sp>
        <p:nvSpPr>
          <p:cNvPr id="15" name="Rectangle 14">
            <a:extLst>
              <a:ext uri="{FF2B5EF4-FFF2-40B4-BE49-F238E27FC236}">
                <a16:creationId xmlns:a16="http://schemas.microsoft.com/office/drawing/2014/main" id="{AC6DD1A4-1931-4047-93E8-B8673B7023EE}"/>
              </a:ext>
            </a:extLst>
          </p:cNvPr>
          <p:cNvSpPr/>
          <p:nvPr/>
        </p:nvSpPr>
        <p:spPr>
          <a:xfrm>
            <a:off x="2600767"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C</a:t>
            </a:r>
          </a:p>
        </p:txBody>
      </p:sp>
      <p:sp>
        <p:nvSpPr>
          <p:cNvPr id="17" name="Rectangle 16">
            <a:extLst>
              <a:ext uri="{FF2B5EF4-FFF2-40B4-BE49-F238E27FC236}">
                <a16:creationId xmlns:a16="http://schemas.microsoft.com/office/drawing/2014/main" id="{A46E1B5A-5329-43E8-B661-DEC6FFCBF8AA}"/>
              </a:ext>
            </a:extLst>
          </p:cNvPr>
          <p:cNvSpPr/>
          <p:nvPr/>
        </p:nvSpPr>
        <p:spPr>
          <a:xfrm>
            <a:off x="2002831" y="569111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B</a:t>
            </a:r>
          </a:p>
        </p:txBody>
      </p:sp>
      <p:sp>
        <p:nvSpPr>
          <p:cNvPr id="18" name="Rectangle 17">
            <a:extLst>
              <a:ext uri="{FF2B5EF4-FFF2-40B4-BE49-F238E27FC236}">
                <a16:creationId xmlns:a16="http://schemas.microsoft.com/office/drawing/2014/main" id="{856CCC62-0CA3-4C60-AD08-23AB9F49EBC1}"/>
              </a:ext>
            </a:extLst>
          </p:cNvPr>
          <p:cNvSpPr/>
          <p:nvPr/>
        </p:nvSpPr>
        <p:spPr>
          <a:xfrm>
            <a:off x="3789012"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5" name="Arrow: Up 24">
            <a:extLst>
              <a:ext uri="{FF2B5EF4-FFF2-40B4-BE49-F238E27FC236}">
                <a16:creationId xmlns:a16="http://schemas.microsoft.com/office/drawing/2014/main" id="{06A7DD0C-EC38-4CCD-92DC-D8BD1F192909}"/>
              </a:ext>
            </a:extLst>
          </p:cNvPr>
          <p:cNvSpPr/>
          <p:nvPr/>
        </p:nvSpPr>
        <p:spPr>
          <a:xfrm rot="10800000">
            <a:off x="6274416" y="1831394"/>
            <a:ext cx="232011" cy="3923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B597FB76-6FE2-49C3-9FB9-041A93A87089}"/>
              </a:ext>
            </a:extLst>
          </p:cNvPr>
          <p:cNvSpPr txBox="1"/>
          <p:nvPr/>
        </p:nvSpPr>
        <p:spPr>
          <a:xfrm>
            <a:off x="538086" y="1362956"/>
            <a:ext cx="9718208" cy="400110"/>
          </a:xfrm>
          <a:prstGeom prst="rect">
            <a:avLst/>
          </a:prstGeom>
          <a:noFill/>
        </p:spPr>
        <p:txBody>
          <a:bodyPr wrap="square" rtlCol="0">
            <a:spAutoFit/>
          </a:bodyPr>
          <a:lstStyle/>
          <a:p>
            <a:pPr algn="l"/>
            <a:r>
              <a:rPr lang="en-US" sz="2000" b="0" i="0" dirty="0">
                <a:solidFill>
                  <a:srgbClr val="4A66AC"/>
                </a:solidFill>
                <a:effectLst/>
                <a:latin typeface="Roboto" panose="02000000000000000000" pitchFamily="2" charset="0"/>
              </a:rPr>
              <a:t>Step 1 </a:t>
            </a:r>
            <a:r>
              <a:rPr lang="en-US" b="0" i="0" dirty="0">
                <a:solidFill>
                  <a:srgbClr val="282828"/>
                </a:solidFill>
                <a:effectLst/>
                <a:latin typeface="Roboto" panose="02000000000000000000" pitchFamily="2" charset="0"/>
              </a:rPr>
              <a:t>:Scan all the symbols one by one from left to right in the given Infix Expression.</a:t>
            </a:r>
          </a:p>
        </p:txBody>
      </p:sp>
      <p:sp>
        <p:nvSpPr>
          <p:cNvPr id="32" name="Rectangle 31">
            <a:extLst>
              <a:ext uri="{FF2B5EF4-FFF2-40B4-BE49-F238E27FC236}">
                <a16:creationId xmlns:a16="http://schemas.microsoft.com/office/drawing/2014/main" id="{E650B34C-27E3-4DAD-A399-1ED6D5D92D4F}"/>
              </a:ext>
            </a:extLst>
          </p:cNvPr>
          <p:cNvSpPr/>
          <p:nvPr/>
        </p:nvSpPr>
        <p:spPr>
          <a:xfrm>
            <a:off x="1415094" y="5691115"/>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a:t>
            </a:r>
          </a:p>
        </p:txBody>
      </p:sp>
      <p:sp>
        <p:nvSpPr>
          <p:cNvPr id="29" name="Rectangle 28">
            <a:extLst>
              <a:ext uri="{FF2B5EF4-FFF2-40B4-BE49-F238E27FC236}">
                <a16:creationId xmlns:a16="http://schemas.microsoft.com/office/drawing/2014/main" id="{DE842594-3105-40AB-BDEC-FE98519F779D}"/>
              </a:ext>
            </a:extLst>
          </p:cNvPr>
          <p:cNvSpPr/>
          <p:nvPr/>
        </p:nvSpPr>
        <p:spPr>
          <a:xfrm>
            <a:off x="3188504"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0" name="TextBox 19">
            <a:extLst>
              <a:ext uri="{FF2B5EF4-FFF2-40B4-BE49-F238E27FC236}">
                <a16:creationId xmlns:a16="http://schemas.microsoft.com/office/drawing/2014/main" id="{73AC3E16-6600-4BA9-A6A8-9A16A16E78C1}"/>
              </a:ext>
            </a:extLst>
          </p:cNvPr>
          <p:cNvSpPr txBox="1"/>
          <p:nvPr/>
        </p:nvSpPr>
        <p:spPr>
          <a:xfrm>
            <a:off x="585827" y="3176716"/>
            <a:ext cx="8861592" cy="677108"/>
          </a:xfrm>
          <a:prstGeom prst="rect">
            <a:avLst/>
          </a:prstGeom>
          <a:noFill/>
        </p:spPr>
        <p:txBody>
          <a:bodyPr wrap="square" rtlCol="0">
            <a:spAutoFit/>
          </a:bodyPr>
          <a:lstStyle/>
          <a:p>
            <a:r>
              <a:rPr lang="en-IN" dirty="0">
                <a:solidFill>
                  <a:srgbClr val="4A66AC"/>
                </a:solidFill>
                <a:latin typeface="Roboto" panose="02000000000000000000" pitchFamily="2" charset="0"/>
                <a:ea typeface="Roboto" panose="02000000000000000000" pitchFamily="2" charset="0"/>
                <a:cs typeface="Roboto" panose="02000000000000000000" pitchFamily="2" charset="0"/>
              </a:rPr>
              <a:t>Step 2 </a:t>
            </a:r>
            <a:r>
              <a:rPr lang="en-IN" sz="2000" dirty="0">
                <a:latin typeface="Roboto" panose="02000000000000000000" pitchFamily="2" charset="0"/>
                <a:ea typeface="Roboto" panose="02000000000000000000" pitchFamily="2" charset="0"/>
                <a:cs typeface="Roboto" panose="02000000000000000000" pitchFamily="2" charset="0"/>
              </a:rPr>
              <a:t>: </a:t>
            </a:r>
            <a:r>
              <a:rPr lang="en-US" b="0" i="0" dirty="0">
                <a:solidFill>
                  <a:srgbClr val="282828"/>
                </a:solidFill>
                <a:effectLst/>
                <a:latin typeface="Roboto" panose="02000000000000000000" pitchFamily="2" charset="0"/>
              </a:rPr>
              <a:t>If the reading symbol is operand, then immediately append it to the Postfix Expression </a:t>
            </a:r>
            <a:endParaRPr lang="en-IN" dirty="0"/>
          </a:p>
        </p:txBody>
      </p:sp>
    </p:spTree>
    <p:extLst>
      <p:ext uri="{BB962C8B-B14F-4D97-AF65-F5344CB8AC3E}">
        <p14:creationId xmlns:p14="http://schemas.microsoft.com/office/powerpoint/2010/main" val="403028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0">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1.45833E-6 3.7037E-6 L -0.14362 0.48495 " pathEditMode="relative" rAng="0" ptsTypes="AA">
                                      <p:cBhvr>
                                        <p:cTn id="10" dur="2000" fill="hold"/>
                                        <p:tgtEl>
                                          <p:spTgt spid="8"/>
                                        </p:tgtEl>
                                        <p:attrNameLst>
                                          <p:attrName>ppt_x</p:attrName>
                                          <p:attrName>ppt_y</p:attrName>
                                        </p:attrNameLst>
                                      </p:cBhvr>
                                      <p:rCtr x="-7187" y="24236"/>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1.45833E-6 -1.85185E-6 L 0.05234 -0.00416 " pathEditMode="relative" rAng="0" ptsTypes="AA">
                                      <p:cBhvr>
                                        <p:cTn id="14" dur="2000" fill="hold"/>
                                        <p:tgtEl>
                                          <p:spTgt spid="25"/>
                                        </p:tgtEl>
                                        <p:attrNameLst>
                                          <p:attrName>ppt_x</p:attrName>
                                          <p:attrName>ppt_y</p:attrName>
                                        </p:attrNameLst>
                                      </p:cBhvr>
                                      <p:rCtr x="2617"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0"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5B2B178-7AD2-43F2-811B-8841B5DB05DD}"/>
              </a:ext>
            </a:extLst>
          </p:cNvPr>
          <p:cNvSpPr/>
          <p:nvPr/>
        </p:nvSpPr>
        <p:spPr>
          <a:xfrm>
            <a:off x="10686197" y="574178"/>
            <a:ext cx="967717" cy="58821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3DC2E00-D734-422C-B03E-424EAD94A5C6}"/>
              </a:ext>
            </a:extLst>
          </p:cNvPr>
          <p:cNvSpPr/>
          <p:nvPr/>
        </p:nvSpPr>
        <p:spPr>
          <a:xfrm>
            <a:off x="1308912" y="5643349"/>
            <a:ext cx="7415423" cy="62097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888042CF-D64E-4FC8-88B7-EC52BA8744F9}"/>
              </a:ext>
            </a:extLst>
          </p:cNvPr>
          <p:cNvSpPr>
            <a:spLocks noGrp="1"/>
          </p:cNvSpPr>
          <p:nvPr>
            <p:ph type="title"/>
          </p:nvPr>
        </p:nvSpPr>
        <p:spPr>
          <a:xfrm>
            <a:off x="485659" y="77347"/>
            <a:ext cx="9875520" cy="1356360"/>
          </a:xfrm>
        </p:spPr>
        <p:txBody>
          <a:bodyPr/>
          <a:lstStyle/>
          <a:p>
            <a:r>
              <a:rPr lang="en-US" dirty="0">
                <a:latin typeface="Rockwell" panose="02060603020205020403" pitchFamily="18" charset="0"/>
              </a:rPr>
              <a:t>Infix To Postfix</a:t>
            </a:r>
          </a:p>
        </p:txBody>
      </p:sp>
      <p:sp>
        <p:nvSpPr>
          <p:cNvPr id="3" name="Rectangle 2">
            <a:extLst>
              <a:ext uri="{FF2B5EF4-FFF2-40B4-BE49-F238E27FC236}">
                <a16:creationId xmlns:a16="http://schemas.microsoft.com/office/drawing/2014/main" id="{58138229-572B-4E7C-A963-94C77797C0EE}"/>
              </a:ext>
            </a:extLst>
          </p:cNvPr>
          <p:cNvSpPr/>
          <p:nvPr/>
        </p:nvSpPr>
        <p:spPr>
          <a:xfrm>
            <a:off x="1308912" y="2328682"/>
            <a:ext cx="6677170" cy="62097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7A39361-760E-402A-8F0F-C3536AFD0CE9}"/>
              </a:ext>
            </a:extLst>
          </p:cNvPr>
          <p:cNvSpPr/>
          <p:nvPr/>
        </p:nvSpPr>
        <p:spPr>
          <a:xfrm>
            <a:off x="10907336" y="575838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solidFill>
                  <a:schemeClr val="tx1"/>
                </a:solidFill>
              </a:rPr>
              <a:t>-</a:t>
            </a:r>
          </a:p>
        </p:txBody>
      </p:sp>
      <p:sp>
        <p:nvSpPr>
          <p:cNvPr id="8" name="Rectangle 7">
            <a:extLst>
              <a:ext uri="{FF2B5EF4-FFF2-40B4-BE49-F238E27FC236}">
                <a16:creationId xmlns:a16="http://schemas.microsoft.com/office/drawing/2014/main" id="{FE1B8319-3CE0-4724-BC39-C47F12DB09EA}"/>
              </a:ext>
            </a:extLst>
          </p:cNvPr>
          <p:cNvSpPr/>
          <p:nvPr/>
        </p:nvSpPr>
        <p:spPr>
          <a:xfrm>
            <a:off x="4364983"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D</a:t>
            </a:r>
          </a:p>
        </p:txBody>
      </p:sp>
      <p:sp>
        <p:nvSpPr>
          <p:cNvPr id="9" name="Rectangle 8">
            <a:extLst>
              <a:ext uri="{FF2B5EF4-FFF2-40B4-BE49-F238E27FC236}">
                <a16:creationId xmlns:a16="http://schemas.microsoft.com/office/drawing/2014/main" id="{5C3CA58E-E8B5-4ED5-A1AD-C4895F0353FB}"/>
              </a:ext>
            </a:extLst>
          </p:cNvPr>
          <p:cNvSpPr/>
          <p:nvPr/>
        </p:nvSpPr>
        <p:spPr>
          <a:xfrm>
            <a:off x="6739590"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0" name="Rectangle 9">
            <a:extLst>
              <a:ext uri="{FF2B5EF4-FFF2-40B4-BE49-F238E27FC236}">
                <a16:creationId xmlns:a16="http://schemas.microsoft.com/office/drawing/2014/main" id="{9861482E-82CE-4D93-BF3E-1F31B21D5A95}"/>
              </a:ext>
            </a:extLst>
          </p:cNvPr>
          <p:cNvSpPr/>
          <p:nvPr/>
        </p:nvSpPr>
        <p:spPr>
          <a:xfrm>
            <a:off x="7328714"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E</a:t>
            </a:r>
          </a:p>
        </p:txBody>
      </p:sp>
      <p:sp>
        <p:nvSpPr>
          <p:cNvPr id="15" name="Rectangle 14">
            <a:extLst>
              <a:ext uri="{FF2B5EF4-FFF2-40B4-BE49-F238E27FC236}">
                <a16:creationId xmlns:a16="http://schemas.microsoft.com/office/drawing/2014/main" id="{AC6DD1A4-1931-4047-93E8-B8673B7023EE}"/>
              </a:ext>
            </a:extLst>
          </p:cNvPr>
          <p:cNvSpPr/>
          <p:nvPr/>
        </p:nvSpPr>
        <p:spPr>
          <a:xfrm>
            <a:off x="2600767"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C</a:t>
            </a:r>
          </a:p>
        </p:txBody>
      </p:sp>
      <p:sp>
        <p:nvSpPr>
          <p:cNvPr id="17" name="Rectangle 16">
            <a:extLst>
              <a:ext uri="{FF2B5EF4-FFF2-40B4-BE49-F238E27FC236}">
                <a16:creationId xmlns:a16="http://schemas.microsoft.com/office/drawing/2014/main" id="{A46E1B5A-5329-43E8-B661-DEC6FFCBF8AA}"/>
              </a:ext>
            </a:extLst>
          </p:cNvPr>
          <p:cNvSpPr/>
          <p:nvPr/>
        </p:nvSpPr>
        <p:spPr>
          <a:xfrm>
            <a:off x="2002831" y="569111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B</a:t>
            </a:r>
          </a:p>
        </p:txBody>
      </p:sp>
      <p:sp>
        <p:nvSpPr>
          <p:cNvPr id="18" name="Rectangle 17">
            <a:extLst>
              <a:ext uri="{FF2B5EF4-FFF2-40B4-BE49-F238E27FC236}">
                <a16:creationId xmlns:a16="http://schemas.microsoft.com/office/drawing/2014/main" id="{856CCC62-0CA3-4C60-AD08-23AB9F49EBC1}"/>
              </a:ext>
            </a:extLst>
          </p:cNvPr>
          <p:cNvSpPr/>
          <p:nvPr/>
        </p:nvSpPr>
        <p:spPr>
          <a:xfrm>
            <a:off x="3789012"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5" name="Arrow: Up 24">
            <a:extLst>
              <a:ext uri="{FF2B5EF4-FFF2-40B4-BE49-F238E27FC236}">
                <a16:creationId xmlns:a16="http://schemas.microsoft.com/office/drawing/2014/main" id="{06A7DD0C-EC38-4CCD-92DC-D8BD1F192909}"/>
              </a:ext>
            </a:extLst>
          </p:cNvPr>
          <p:cNvSpPr/>
          <p:nvPr/>
        </p:nvSpPr>
        <p:spPr>
          <a:xfrm rot="10800000">
            <a:off x="6886303" y="1861449"/>
            <a:ext cx="232011" cy="3923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B597FB76-6FE2-49C3-9FB9-041A93A87089}"/>
              </a:ext>
            </a:extLst>
          </p:cNvPr>
          <p:cNvSpPr txBox="1"/>
          <p:nvPr/>
        </p:nvSpPr>
        <p:spPr>
          <a:xfrm>
            <a:off x="538086" y="1362956"/>
            <a:ext cx="9718208" cy="400110"/>
          </a:xfrm>
          <a:prstGeom prst="rect">
            <a:avLst/>
          </a:prstGeom>
          <a:noFill/>
        </p:spPr>
        <p:txBody>
          <a:bodyPr wrap="square" rtlCol="0">
            <a:spAutoFit/>
          </a:bodyPr>
          <a:lstStyle/>
          <a:p>
            <a:pPr algn="l"/>
            <a:r>
              <a:rPr lang="en-US" sz="2000" b="0" i="0" dirty="0">
                <a:solidFill>
                  <a:srgbClr val="4A66AC"/>
                </a:solidFill>
                <a:effectLst/>
                <a:latin typeface="Roboto" panose="02000000000000000000" pitchFamily="2" charset="0"/>
              </a:rPr>
              <a:t>Step 1 </a:t>
            </a:r>
            <a:r>
              <a:rPr lang="en-US" b="0" i="0" dirty="0">
                <a:solidFill>
                  <a:srgbClr val="282828"/>
                </a:solidFill>
                <a:effectLst/>
                <a:latin typeface="Roboto" panose="02000000000000000000" pitchFamily="2" charset="0"/>
              </a:rPr>
              <a:t>:Scan all the symbols one by one from left to right in the given Infix Expression.</a:t>
            </a:r>
          </a:p>
        </p:txBody>
      </p:sp>
      <p:sp>
        <p:nvSpPr>
          <p:cNvPr id="32" name="Rectangle 31">
            <a:extLst>
              <a:ext uri="{FF2B5EF4-FFF2-40B4-BE49-F238E27FC236}">
                <a16:creationId xmlns:a16="http://schemas.microsoft.com/office/drawing/2014/main" id="{E650B34C-27E3-4DAD-A399-1ED6D5D92D4F}"/>
              </a:ext>
            </a:extLst>
          </p:cNvPr>
          <p:cNvSpPr/>
          <p:nvPr/>
        </p:nvSpPr>
        <p:spPr>
          <a:xfrm>
            <a:off x="1415094" y="5691115"/>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a:t>
            </a:r>
          </a:p>
        </p:txBody>
      </p:sp>
      <p:sp>
        <p:nvSpPr>
          <p:cNvPr id="29" name="Rectangle 28">
            <a:extLst>
              <a:ext uri="{FF2B5EF4-FFF2-40B4-BE49-F238E27FC236}">
                <a16:creationId xmlns:a16="http://schemas.microsoft.com/office/drawing/2014/main" id="{DE842594-3105-40AB-BDEC-FE98519F779D}"/>
              </a:ext>
            </a:extLst>
          </p:cNvPr>
          <p:cNvSpPr/>
          <p:nvPr/>
        </p:nvSpPr>
        <p:spPr>
          <a:xfrm>
            <a:off x="3188504"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9" name="TextBox 18">
            <a:extLst>
              <a:ext uri="{FF2B5EF4-FFF2-40B4-BE49-F238E27FC236}">
                <a16:creationId xmlns:a16="http://schemas.microsoft.com/office/drawing/2014/main" id="{63A284A9-3978-4BF7-9228-0436B413C475}"/>
              </a:ext>
            </a:extLst>
          </p:cNvPr>
          <p:cNvSpPr txBox="1"/>
          <p:nvPr/>
        </p:nvSpPr>
        <p:spPr>
          <a:xfrm>
            <a:off x="618143" y="3145939"/>
            <a:ext cx="9062113" cy="400110"/>
          </a:xfrm>
          <a:prstGeom prst="rect">
            <a:avLst/>
          </a:prstGeom>
          <a:noFill/>
        </p:spPr>
        <p:txBody>
          <a:bodyPr wrap="square" rtlCol="0">
            <a:spAutoFit/>
          </a:bodyPr>
          <a:lstStyle/>
          <a:p>
            <a:r>
              <a:rPr lang="en-US" dirty="0">
                <a:solidFill>
                  <a:srgbClr val="4A66AC"/>
                </a:solidFill>
                <a:latin typeface="Roboto" panose="02000000000000000000" pitchFamily="2" charset="0"/>
              </a:rPr>
              <a:t>Step 3 </a:t>
            </a:r>
            <a:r>
              <a:rPr lang="en-US" dirty="0">
                <a:solidFill>
                  <a:srgbClr val="282828"/>
                </a:solidFill>
                <a:latin typeface="Roboto" panose="02000000000000000000" pitchFamily="2" charset="0"/>
              </a:rPr>
              <a:t>: </a:t>
            </a:r>
            <a:r>
              <a:rPr lang="en-US" b="0" i="0" dirty="0">
                <a:solidFill>
                  <a:srgbClr val="282828"/>
                </a:solidFill>
                <a:effectLst/>
                <a:latin typeface="Roboto" panose="02000000000000000000" pitchFamily="2" charset="0"/>
              </a:rPr>
              <a:t>If the reading symbol is left parenthesis ‘</a:t>
            </a:r>
            <a:r>
              <a:rPr lang="en-US" sz="2000" b="1" i="0" dirty="0">
                <a:solidFill>
                  <a:srgbClr val="FF0000"/>
                </a:solidFill>
                <a:effectLst/>
                <a:latin typeface="Roboto" panose="02000000000000000000" pitchFamily="2" charset="0"/>
              </a:rPr>
              <a:t>(</a:t>
            </a:r>
            <a:r>
              <a:rPr lang="en-US" sz="2000" b="1" i="0" dirty="0">
                <a:solidFill>
                  <a:srgbClr val="282828"/>
                </a:solidFill>
                <a:effectLst/>
                <a:latin typeface="Roboto" panose="02000000000000000000" pitchFamily="2" charset="0"/>
              </a:rPr>
              <a:t> </a:t>
            </a:r>
            <a:r>
              <a:rPr lang="en-US" b="0" i="0" dirty="0">
                <a:solidFill>
                  <a:srgbClr val="282828"/>
                </a:solidFill>
                <a:effectLst/>
                <a:latin typeface="Roboto" panose="02000000000000000000" pitchFamily="2" charset="0"/>
              </a:rPr>
              <a:t>‘, then Push it onto the Stack.</a:t>
            </a:r>
            <a:endParaRPr lang="en-IN" dirty="0"/>
          </a:p>
        </p:txBody>
      </p:sp>
      <p:sp>
        <p:nvSpPr>
          <p:cNvPr id="21" name="TextBox 20">
            <a:extLst>
              <a:ext uri="{FF2B5EF4-FFF2-40B4-BE49-F238E27FC236}">
                <a16:creationId xmlns:a16="http://schemas.microsoft.com/office/drawing/2014/main" id="{CCCEC8C2-6E89-4803-8E46-092F331F1A40}"/>
              </a:ext>
            </a:extLst>
          </p:cNvPr>
          <p:cNvSpPr txBox="1"/>
          <p:nvPr/>
        </p:nvSpPr>
        <p:spPr>
          <a:xfrm>
            <a:off x="620415" y="3548173"/>
            <a:ext cx="9212693" cy="707886"/>
          </a:xfrm>
          <a:prstGeom prst="rect">
            <a:avLst/>
          </a:prstGeom>
          <a:noFill/>
        </p:spPr>
        <p:txBody>
          <a:bodyPr wrap="square" rtlCol="0">
            <a:spAutoFit/>
          </a:bodyPr>
          <a:lstStyle/>
          <a:p>
            <a:r>
              <a:rPr lang="en-US" b="0" i="0" dirty="0">
                <a:solidFill>
                  <a:srgbClr val="4A66AC"/>
                </a:solidFill>
                <a:effectLst/>
                <a:latin typeface="Roboto" panose="02000000000000000000" pitchFamily="2" charset="0"/>
              </a:rPr>
              <a:t>Step 4 </a:t>
            </a:r>
            <a:r>
              <a:rPr lang="en-US" b="0" i="0" dirty="0">
                <a:solidFill>
                  <a:srgbClr val="282828"/>
                </a:solidFill>
                <a:effectLst/>
                <a:latin typeface="Roboto" panose="02000000000000000000" pitchFamily="2" charset="0"/>
              </a:rPr>
              <a:t>: If the reading symbol is right parenthesis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then Pop all the contents of the stack until  ‘</a:t>
            </a:r>
            <a:r>
              <a:rPr lang="en-US" sz="2000" b="0"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’each popped symbol to Postfix Expression.</a:t>
            </a:r>
          </a:p>
        </p:txBody>
      </p:sp>
      <p:sp>
        <p:nvSpPr>
          <p:cNvPr id="22" name="TextBox 21">
            <a:extLst>
              <a:ext uri="{FF2B5EF4-FFF2-40B4-BE49-F238E27FC236}">
                <a16:creationId xmlns:a16="http://schemas.microsoft.com/office/drawing/2014/main" id="{2AFF9065-47A8-4603-A299-3D614A436DA4}"/>
              </a:ext>
            </a:extLst>
          </p:cNvPr>
          <p:cNvSpPr txBox="1"/>
          <p:nvPr/>
        </p:nvSpPr>
        <p:spPr>
          <a:xfrm>
            <a:off x="613733" y="4231475"/>
            <a:ext cx="9167302" cy="954107"/>
          </a:xfrm>
          <a:prstGeom prst="rect">
            <a:avLst/>
          </a:prstGeom>
          <a:noFill/>
        </p:spPr>
        <p:txBody>
          <a:bodyPr wrap="square" rtlCol="0">
            <a:spAutoFit/>
          </a:bodyPr>
          <a:lstStyle/>
          <a:p>
            <a:r>
              <a:rPr lang="en-US" b="0" i="0" dirty="0">
                <a:solidFill>
                  <a:srgbClr val="4A66AC"/>
                </a:solidFill>
                <a:effectLst/>
                <a:latin typeface="Roboto" panose="02000000000000000000" pitchFamily="2" charset="0"/>
              </a:rPr>
              <a:t>Step 5 </a:t>
            </a:r>
            <a:r>
              <a:rPr lang="en-US" b="0" i="0" dirty="0">
                <a:solidFill>
                  <a:srgbClr val="282828"/>
                </a:solidFill>
                <a:effectLst/>
                <a:latin typeface="Roboto" panose="02000000000000000000" pitchFamily="2" charset="0"/>
              </a:rPr>
              <a:t>:If the reading symbol is operator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 </a:t>
            </a:r>
            <a:r>
              <a:rPr lang="en-US" b="1" i="0" dirty="0">
                <a:solidFill>
                  <a:srgbClr val="FF0000"/>
                </a:solidFill>
                <a:effectLst/>
                <a:latin typeface="Roboto" panose="02000000000000000000" pitchFamily="2" charset="0"/>
              </a:rPr>
              <a:t>* </a:t>
            </a:r>
            <a:r>
              <a:rPr lang="en-US" b="0" i="0" dirty="0">
                <a:solidFill>
                  <a:srgbClr val="282828"/>
                </a:solidFill>
                <a:effectLst/>
                <a:latin typeface="Roboto" panose="02000000000000000000" pitchFamily="2" charset="0"/>
              </a:rPr>
              <a:t>,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then Push it onto the Stack. However, first pop the operators which are already on the stack that have higher or equal precedence than the current operator and append them to the postfix . </a:t>
            </a:r>
          </a:p>
        </p:txBody>
      </p:sp>
    </p:spTree>
    <p:extLst>
      <p:ext uri="{BB962C8B-B14F-4D97-AF65-F5344CB8AC3E}">
        <p14:creationId xmlns:p14="http://schemas.microsoft.com/office/powerpoint/2010/main" val="15323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2"/>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1.25E-6 -0.28843 L 0.17239 -0.28843 C 0.24961 -0.28843 0.34479 -0.10162 0.34479 0.05023 L 0.34479 0.38958 " pathEditMode="relative" rAng="0" ptsTypes="AAAA">
                                      <p:cBhvr>
                                        <p:cTn id="10" dur="2000" fill="hold"/>
                                        <p:tgtEl>
                                          <p:spTgt spid="9"/>
                                        </p:tgtEl>
                                        <p:attrNameLst>
                                          <p:attrName>ppt_x</p:attrName>
                                          <p:attrName>ppt_y</p:attrName>
                                        </p:attrNameLst>
                                      </p:cBhvr>
                                      <p:rCtr x="17240" y="33889"/>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1.04167E-6 5.55112E-17 L 0.05104 -0.00046 " pathEditMode="relative" rAng="0" ptsTypes="AA">
                                      <p:cBhvr>
                                        <p:cTn id="14" dur="2000" fill="hold"/>
                                        <p:tgtEl>
                                          <p:spTgt spid="25"/>
                                        </p:tgtEl>
                                        <p:attrNameLst>
                                          <p:attrName>ppt_x</p:attrName>
                                          <p:attrName>ppt_y</p:attrName>
                                        </p:attrNameLst>
                                      </p:cBhvr>
                                      <p:rCtr x="2552"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5" grpId="0" animBg="1"/>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5B2B178-7AD2-43F2-811B-8841B5DB05DD}"/>
              </a:ext>
            </a:extLst>
          </p:cNvPr>
          <p:cNvSpPr/>
          <p:nvPr/>
        </p:nvSpPr>
        <p:spPr>
          <a:xfrm>
            <a:off x="10686197" y="574178"/>
            <a:ext cx="967717" cy="58821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3DC2E00-D734-422C-B03E-424EAD94A5C6}"/>
              </a:ext>
            </a:extLst>
          </p:cNvPr>
          <p:cNvSpPr/>
          <p:nvPr/>
        </p:nvSpPr>
        <p:spPr>
          <a:xfrm>
            <a:off x="1308912" y="5643349"/>
            <a:ext cx="7415423" cy="62097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888042CF-D64E-4FC8-88B7-EC52BA8744F9}"/>
              </a:ext>
            </a:extLst>
          </p:cNvPr>
          <p:cNvSpPr>
            <a:spLocks noGrp="1"/>
          </p:cNvSpPr>
          <p:nvPr>
            <p:ph type="title"/>
          </p:nvPr>
        </p:nvSpPr>
        <p:spPr>
          <a:xfrm>
            <a:off x="485659" y="77347"/>
            <a:ext cx="9875520" cy="1356360"/>
          </a:xfrm>
        </p:spPr>
        <p:txBody>
          <a:bodyPr/>
          <a:lstStyle/>
          <a:p>
            <a:r>
              <a:rPr lang="en-US" dirty="0">
                <a:latin typeface="Rockwell" panose="02060603020205020403" pitchFamily="18" charset="0"/>
              </a:rPr>
              <a:t>Infix To Postfix</a:t>
            </a:r>
          </a:p>
        </p:txBody>
      </p:sp>
      <p:sp>
        <p:nvSpPr>
          <p:cNvPr id="3" name="Rectangle 2">
            <a:extLst>
              <a:ext uri="{FF2B5EF4-FFF2-40B4-BE49-F238E27FC236}">
                <a16:creationId xmlns:a16="http://schemas.microsoft.com/office/drawing/2014/main" id="{58138229-572B-4E7C-A963-94C77797C0EE}"/>
              </a:ext>
            </a:extLst>
          </p:cNvPr>
          <p:cNvSpPr/>
          <p:nvPr/>
        </p:nvSpPr>
        <p:spPr>
          <a:xfrm>
            <a:off x="1308912" y="2328682"/>
            <a:ext cx="6677170" cy="62097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7A39361-760E-402A-8F0F-C3536AFD0CE9}"/>
              </a:ext>
            </a:extLst>
          </p:cNvPr>
          <p:cNvSpPr/>
          <p:nvPr/>
        </p:nvSpPr>
        <p:spPr>
          <a:xfrm>
            <a:off x="10907336" y="575838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solidFill>
                  <a:schemeClr val="tx1"/>
                </a:solidFill>
              </a:rPr>
              <a:t>-</a:t>
            </a:r>
          </a:p>
        </p:txBody>
      </p:sp>
      <p:sp>
        <p:nvSpPr>
          <p:cNvPr id="8" name="Rectangle 7">
            <a:extLst>
              <a:ext uri="{FF2B5EF4-FFF2-40B4-BE49-F238E27FC236}">
                <a16:creationId xmlns:a16="http://schemas.microsoft.com/office/drawing/2014/main" id="{FE1B8319-3CE0-4724-BC39-C47F12DB09EA}"/>
              </a:ext>
            </a:extLst>
          </p:cNvPr>
          <p:cNvSpPr/>
          <p:nvPr/>
        </p:nvSpPr>
        <p:spPr>
          <a:xfrm>
            <a:off x="4364983"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D</a:t>
            </a:r>
          </a:p>
        </p:txBody>
      </p:sp>
      <p:sp>
        <p:nvSpPr>
          <p:cNvPr id="9" name="Rectangle 8">
            <a:extLst>
              <a:ext uri="{FF2B5EF4-FFF2-40B4-BE49-F238E27FC236}">
                <a16:creationId xmlns:a16="http://schemas.microsoft.com/office/drawing/2014/main" id="{5C3CA58E-E8B5-4ED5-A1AD-C4895F0353FB}"/>
              </a:ext>
            </a:extLst>
          </p:cNvPr>
          <p:cNvSpPr/>
          <p:nvPr/>
        </p:nvSpPr>
        <p:spPr>
          <a:xfrm>
            <a:off x="10907336" y="5117910"/>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0" name="Rectangle 9">
            <a:extLst>
              <a:ext uri="{FF2B5EF4-FFF2-40B4-BE49-F238E27FC236}">
                <a16:creationId xmlns:a16="http://schemas.microsoft.com/office/drawing/2014/main" id="{9861482E-82CE-4D93-BF3E-1F31B21D5A95}"/>
              </a:ext>
            </a:extLst>
          </p:cNvPr>
          <p:cNvSpPr/>
          <p:nvPr/>
        </p:nvSpPr>
        <p:spPr>
          <a:xfrm>
            <a:off x="7328714"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E</a:t>
            </a:r>
          </a:p>
        </p:txBody>
      </p:sp>
      <p:sp>
        <p:nvSpPr>
          <p:cNvPr id="15" name="Rectangle 14">
            <a:extLst>
              <a:ext uri="{FF2B5EF4-FFF2-40B4-BE49-F238E27FC236}">
                <a16:creationId xmlns:a16="http://schemas.microsoft.com/office/drawing/2014/main" id="{AC6DD1A4-1931-4047-93E8-B8673B7023EE}"/>
              </a:ext>
            </a:extLst>
          </p:cNvPr>
          <p:cNvSpPr/>
          <p:nvPr/>
        </p:nvSpPr>
        <p:spPr>
          <a:xfrm>
            <a:off x="2600767"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C</a:t>
            </a:r>
          </a:p>
        </p:txBody>
      </p:sp>
      <p:sp>
        <p:nvSpPr>
          <p:cNvPr id="17" name="Rectangle 16">
            <a:extLst>
              <a:ext uri="{FF2B5EF4-FFF2-40B4-BE49-F238E27FC236}">
                <a16:creationId xmlns:a16="http://schemas.microsoft.com/office/drawing/2014/main" id="{A46E1B5A-5329-43E8-B661-DEC6FFCBF8AA}"/>
              </a:ext>
            </a:extLst>
          </p:cNvPr>
          <p:cNvSpPr/>
          <p:nvPr/>
        </p:nvSpPr>
        <p:spPr>
          <a:xfrm>
            <a:off x="2002831" y="569111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B</a:t>
            </a:r>
          </a:p>
        </p:txBody>
      </p:sp>
      <p:sp>
        <p:nvSpPr>
          <p:cNvPr id="18" name="Rectangle 17">
            <a:extLst>
              <a:ext uri="{FF2B5EF4-FFF2-40B4-BE49-F238E27FC236}">
                <a16:creationId xmlns:a16="http://schemas.microsoft.com/office/drawing/2014/main" id="{856CCC62-0CA3-4C60-AD08-23AB9F49EBC1}"/>
              </a:ext>
            </a:extLst>
          </p:cNvPr>
          <p:cNvSpPr/>
          <p:nvPr/>
        </p:nvSpPr>
        <p:spPr>
          <a:xfrm>
            <a:off x="3789012"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5" name="Arrow: Up 24">
            <a:extLst>
              <a:ext uri="{FF2B5EF4-FFF2-40B4-BE49-F238E27FC236}">
                <a16:creationId xmlns:a16="http://schemas.microsoft.com/office/drawing/2014/main" id="{06A7DD0C-EC38-4CCD-92DC-D8BD1F192909}"/>
              </a:ext>
            </a:extLst>
          </p:cNvPr>
          <p:cNvSpPr/>
          <p:nvPr/>
        </p:nvSpPr>
        <p:spPr>
          <a:xfrm rot="10800000">
            <a:off x="7475427" y="1912526"/>
            <a:ext cx="232011" cy="3923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B597FB76-6FE2-49C3-9FB9-041A93A87089}"/>
              </a:ext>
            </a:extLst>
          </p:cNvPr>
          <p:cNvSpPr txBox="1"/>
          <p:nvPr/>
        </p:nvSpPr>
        <p:spPr>
          <a:xfrm>
            <a:off x="538086" y="1362956"/>
            <a:ext cx="9718208" cy="400110"/>
          </a:xfrm>
          <a:prstGeom prst="rect">
            <a:avLst/>
          </a:prstGeom>
          <a:noFill/>
        </p:spPr>
        <p:txBody>
          <a:bodyPr wrap="square" rtlCol="0">
            <a:spAutoFit/>
          </a:bodyPr>
          <a:lstStyle/>
          <a:p>
            <a:pPr algn="l"/>
            <a:r>
              <a:rPr lang="en-US" sz="2000" b="0" i="0" dirty="0">
                <a:solidFill>
                  <a:srgbClr val="4A66AC"/>
                </a:solidFill>
                <a:effectLst/>
                <a:latin typeface="Roboto" panose="02000000000000000000" pitchFamily="2" charset="0"/>
              </a:rPr>
              <a:t>Step 1 </a:t>
            </a:r>
            <a:r>
              <a:rPr lang="en-US" b="0" i="0" dirty="0">
                <a:solidFill>
                  <a:srgbClr val="282828"/>
                </a:solidFill>
                <a:effectLst/>
                <a:latin typeface="Roboto" panose="02000000000000000000" pitchFamily="2" charset="0"/>
              </a:rPr>
              <a:t>:Scan all the symbols one by one from left to right in the given Infix Expression.</a:t>
            </a:r>
          </a:p>
        </p:txBody>
      </p:sp>
      <p:sp>
        <p:nvSpPr>
          <p:cNvPr id="32" name="Rectangle 31">
            <a:extLst>
              <a:ext uri="{FF2B5EF4-FFF2-40B4-BE49-F238E27FC236}">
                <a16:creationId xmlns:a16="http://schemas.microsoft.com/office/drawing/2014/main" id="{E650B34C-27E3-4DAD-A399-1ED6D5D92D4F}"/>
              </a:ext>
            </a:extLst>
          </p:cNvPr>
          <p:cNvSpPr/>
          <p:nvPr/>
        </p:nvSpPr>
        <p:spPr>
          <a:xfrm>
            <a:off x="1415094" y="5691115"/>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a:t>
            </a:r>
          </a:p>
        </p:txBody>
      </p:sp>
      <p:sp>
        <p:nvSpPr>
          <p:cNvPr id="29" name="Rectangle 28">
            <a:extLst>
              <a:ext uri="{FF2B5EF4-FFF2-40B4-BE49-F238E27FC236}">
                <a16:creationId xmlns:a16="http://schemas.microsoft.com/office/drawing/2014/main" id="{DE842594-3105-40AB-BDEC-FE98519F779D}"/>
              </a:ext>
            </a:extLst>
          </p:cNvPr>
          <p:cNvSpPr/>
          <p:nvPr/>
        </p:nvSpPr>
        <p:spPr>
          <a:xfrm>
            <a:off x="3188504"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0" name="TextBox 19">
            <a:extLst>
              <a:ext uri="{FF2B5EF4-FFF2-40B4-BE49-F238E27FC236}">
                <a16:creationId xmlns:a16="http://schemas.microsoft.com/office/drawing/2014/main" id="{A3BAC6A3-8D43-4D17-B98A-886E2687E64C}"/>
              </a:ext>
            </a:extLst>
          </p:cNvPr>
          <p:cNvSpPr txBox="1"/>
          <p:nvPr/>
        </p:nvSpPr>
        <p:spPr>
          <a:xfrm>
            <a:off x="585827" y="3176716"/>
            <a:ext cx="8861592" cy="677108"/>
          </a:xfrm>
          <a:prstGeom prst="rect">
            <a:avLst/>
          </a:prstGeom>
          <a:noFill/>
        </p:spPr>
        <p:txBody>
          <a:bodyPr wrap="square" rtlCol="0">
            <a:spAutoFit/>
          </a:bodyPr>
          <a:lstStyle/>
          <a:p>
            <a:r>
              <a:rPr lang="en-IN" dirty="0">
                <a:solidFill>
                  <a:srgbClr val="4A66AC"/>
                </a:solidFill>
                <a:latin typeface="Roboto" panose="02000000000000000000" pitchFamily="2" charset="0"/>
                <a:ea typeface="Roboto" panose="02000000000000000000" pitchFamily="2" charset="0"/>
                <a:cs typeface="Roboto" panose="02000000000000000000" pitchFamily="2" charset="0"/>
              </a:rPr>
              <a:t>Step 2 </a:t>
            </a:r>
            <a:r>
              <a:rPr lang="en-IN" sz="2000" dirty="0">
                <a:latin typeface="Roboto" panose="02000000000000000000" pitchFamily="2" charset="0"/>
                <a:ea typeface="Roboto" panose="02000000000000000000" pitchFamily="2" charset="0"/>
                <a:cs typeface="Roboto" panose="02000000000000000000" pitchFamily="2" charset="0"/>
              </a:rPr>
              <a:t>: </a:t>
            </a:r>
            <a:r>
              <a:rPr lang="en-US" b="0" i="0" dirty="0">
                <a:solidFill>
                  <a:srgbClr val="282828"/>
                </a:solidFill>
                <a:effectLst/>
                <a:latin typeface="Roboto" panose="02000000000000000000" pitchFamily="2" charset="0"/>
              </a:rPr>
              <a:t>If the reading symbol is operand, then immediately append it to the Postfix Expression </a:t>
            </a:r>
            <a:endParaRPr lang="en-IN" dirty="0"/>
          </a:p>
        </p:txBody>
      </p:sp>
    </p:spTree>
    <p:extLst>
      <p:ext uri="{BB962C8B-B14F-4D97-AF65-F5344CB8AC3E}">
        <p14:creationId xmlns:p14="http://schemas.microsoft.com/office/powerpoint/2010/main" val="197442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0">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3.75E-6 3.7037E-6 L -0.19493 0.48194 " pathEditMode="relative" rAng="0" ptsTypes="AA">
                                      <p:cBhvr>
                                        <p:cTn id="10" dur="2000" fill="hold"/>
                                        <p:tgtEl>
                                          <p:spTgt spid="10"/>
                                        </p:tgtEl>
                                        <p:attrNameLst>
                                          <p:attrName>ppt_x</p:attrName>
                                          <p:attrName>ppt_y</p:attrName>
                                        </p:attrNameLst>
                                      </p:cBhvr>
                                      <p:rCtr x="-9753" y="240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5B2B178-7AD2-43F2-811B-8841B5DB05DD}"/>
              </a:ext>
            </a:extLst>
          </p:cNvPr>
          <p:cNvSpPr/>
          <p:nvPr/>
        </p:nvSpPr>
        <p:spPr>
          <a:xfrm>
            <a:off x="10686197" y="574178"/>
            <a:ext cx="967717" cy="58821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3DC2E00-D734-422C-B03E-424EAD94A5C6}"/>
              </a:ext>
            </a:extLst>
          </p:cNvPr>
          <p:cNvSpPr/>
          <p:nvPr/>
        </p:nvSpPr>
        <p:spPr>
          <a:xfrm>
            <a:off x="1308912" y="5643349"/>
            <a:ext cx="7415423" cy="62097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888042CF-D64E-4FC8-88B7-EC52BA8744F9}"/>
              </a:ext>
            </a:extLst>
          </p:cNvPr>
          <p:cNvSpPr>
            <a:spLocks noGrp="1"/>
          </p:cNvSpPr>
          <p:nvPr>
            <p:ph type="title"/>
          </p:nvPr>
        </p:nvSpPr>
        <p:spPr>
          <a:xfrm>
            <a:off x="485659" y="77347"/>
            <a:ext cx="9875520" cy="1356360"/>
          </a:xfrm>
        </p:spPr>
        <p:txBody>
          <a:bodyPr/>
          <a:lstStyle/>
          <a:p>
            <a:r>
              <a:rPr lang="en-US" dirty="0">
                <a:latin typeface="Rockwell" panose="02060603020205020403" pitchFamily="18" charset="0"/>
              </a:rPr>
              <a:t>Infix To Postfix</a:t>
            </a:r>
          </a:p>
        </p:txBody>
      </p:sp>
      <p:sp>
        <p:nvSpPr>
          <p:cNvPr id="3" name="Rectangle 2">
            <a:extLst>
              <a:ext uri="{FF2B5EF4-FFF2-40B4-BE49-F238E27FC236}">
                <a16:creationId xmlns:a16="http://schemas.microsoft.com/office/drawing/2014/main" id="{58138229-572B-4E7C-A963-94C77797C0EE}"/>
              </a:ext>
            </a:extLst>
          </p:cNvPr>
          <p:cNvSpPr/>
          <p:nvPr/>
        </p:nvSpPr>
        <p:spPr>
          <a:xfrm>
            <a:off x="1308912" y="2328682"/>
            <a:ext cx="6677170" cy="62097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lumMod val="60000"/>
                  <a:lumOff val="40000"/>
                </a:schemeClr>
              </a:solidFill>
            </a:endParaRPr>
          </a:p>
        </p:txBody>
      </p:sp>
      <p:sp>
        <p:nvSpPr>
          <p:cNvPr id="7" name="Rectangle 6">
            <a:extLst>
              <a:ext uri="{FF2B5EF4-FFF2-40B4-BE49-F238E27FC236}">
                <a16:creationId xmlns:a16="http://schemas.microsoft.com/office/drawing/2014/main" id="{37A39361-760E-402A-8F0F-C3536AFD0CE9}"/>
              </a:ext>
            </a:extLst>
          </p:cNvPr>
          <p:cNvSpPr/>
          <p:nvPr/>
        </p:nvSpPr>
        <p:spPr>
          <a:xfrm>
            <a:off x="10907336" y="575838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solidFill>
                  <a:schemeClr val="tx1"/>
                </a:solidFill>
              </a:rPr>
              <a:t>-</a:t>
            </a:r>
          </a:p>
        </p:txBody>
      </p:sp>
      <p:sp>
        <p:nvSpPr>
          <p:cNvPr id="8" name="Rectangle 7">
            <a:extLst>
              <a:ext uri="{FF2B5EF4-FFF2-40B4-BE49-F238E27FC236}">
                <a16:creationId xmlns:a16="http://schemas.microsoft.com/office/drawing/2014/main" id="{FE1B8319-3CE0-4724-BC39-C47F12DB09EA}"/>
              </a:ext>
            </a:extLst>
          </p:cNvPr>
          <p:cNvSpPr/>
          <p:nvPr/>
        </p:nvSpPr>
        <p:spPr>
          <a:xfrm>
            <a:off x="4364983"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D</a:t>
            </a:r>
          </a:p>
        </p:txBody>
      </p:sp>
      <p:sp>
        <p:nvSpPr>
          <p:cNvPr id="9" name="Rectangle 8">
            <a:extLst>
              <a:ext uri="{FF2B5EF4-FFF2-40B4-BE49-F238E27FC236}">
                <a16:creationId xmlns:a16="http://schemas.microsoft.com/office/drawing/2014/main" id="{5C3CA58E-E8B5-4ED5-A1AD-C4895F0353FB}"/>
              </a:ext>
            </a:extLst>
          </p:cNvPr>
          <p:cNvSpPr/>
          <p:nvPr/>
        </p:nvSpPr>
        <p:spPr>
          <a:xfrm>
            <a:off x="10907336" y="5117910"/>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0" name="Rectangle 9">
            <a:extLst>
              <a:ext uri="{FF2B5EF4-FFF2-40B4-BE49-F238E27FC236}">
                <a16:creationId xmlns:a16="http://schemas.microsoft.com/office/drawing/2014/main" id="{9861482E-82CE-4D93-BF3E-1F31B21D5A95}"/>
              </a:ext>
            </a:extLst>
          </p:cNvPr>
          <p:cNvSpPr/>
          <p:nvPr/>
        </p:nvSpPr>
        <p:spPr>
          <a:xfrm>
            <a:off x="4962822"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E</a:t>
            </a:r>
          </a:p>
        </p:txBody>
      </p:sp>
      <p:sp>
        <p:nvSpPr>
          <p:cNvPr id="15" name="Rectangle 14">
            <a:extLst>
              <a:ext uri="{FF2B5EF4-FFF2-40B4-BE49-F238E27FC236}">
                <a16:creationId xmlns:a16="http://schemas.microsoft.com/office/drawing/2014/main" id="{AC6DD1A4-1931-4047-93E8-B8673B7023EE}"/>
              </a:ext>
            </a:extLst>
          </p:cNvPr>
          <p:cNvSpPr/>
          <p:nvPr/>
        </p:nvSpPr>
        <p:spPr>
          <a:xfrm>
            <a:off x="2600767"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C</a:t>
            </a:r>
          </a:p>
        </p:txBody>
      </p:sp>
      <p:sp>
        <p:nvSpPr>
          <p:cNvPr id="17" name="Rectangle 16">
            <a:extLst>
              <a:ext uri="{FF2B5EF4-FFF2-40B4-BE49-F238E27FC236}">
                <a16:creationId xmlns:a16="http://schemas.microsoft.com/office/drawing/2014/main" id="{A46E1B5A-5329-43E8-B661-DEC6FFCBF8AA}"/>
              </a:ext>
            </a:extLst>
          </p:cNvPr>
          <p:cNvSpPr/>
          <p:nvPr/>
        </p:nvSpPr>
        <p:spPr>
          <a:xfrm>
            <a:off x="2002831" y="569111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B</a:t>
            </a:r>
          </a:p>
        </p:txBody>
      </p:sp>
      <p:sp>
        <p:nvSpPr>
          <p:cNvPr id="18" name="Rectangle 17">
            <a:extLst>
              <a:ext uri="{FF2B5EF4-FFF2-40B4-BE49-F238E27FC236}">
                <a16:creationId xmlns:a16="http://schemas.microsoft.com/office/drawing/2014/main" id="{856CCC62-0CA3-4C60-AD08-23AB9F49EBC1}"/>
              </a:ext>
            </a:extLst>
          </p:cNvPr>
          <p:cNvSpPr/>
          <p:nvPr/>
        </p:nvSpPr>
        <p:spPr>
          <a:xfrm>
            <a:off x="3789012"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3" name="TextBox 22">
            <a:extLst>
              <a:ext uri="{FF2B5EF4-FFF2-40B4-BE49-F238E27FC236}">
                <a16:creationId xmlns:a16="http://schemas.microsoft.com/office/drawing/2014/main" id="{B597FB76-6FE2-49C3-9FB9-041A93A87089}"/>
              </a:ext>
            </a:extLst>
          </p:cNvPr>
          <p:cNvSpPr txBox="1"/>
          <p:nvPr/>
        </p:nvSpPr>
        <p:spPr>
          <a:xfrm>
            <a:off x="538086" y="1362956"/>
            <a:ext cx="9718208" cy="400110"/>
          </a:xfrm>
          <a:prstGeom prst="rect">
            <a:avLst/>
          </a:prstGeom>
          <a:noFill/>
        </p:spPr>
        <p:txBody>
          <a:bodyPr wrap="square" rtlCol="0">
            <a:spAutoFit/>
          </a:bodyPr>
          <a:lstStyle/>
          <a:p>
            <a:pPr algn="l"/>
            <a:r>
              <a:rPr lang="en-US" sz="2000" b="0" i="0" dirty="0">
                <a:solidFill>
                  <a:srgbClr val="4A66AC"/>
                </a:solidFill>
                <a:effectLst/>
                <a:latin typeface="Roboto" panose="02000000000000000000" pitchFamily="2" charset="0"/>
              </a:rPr>
              <a:t>Step 1 </a:t>
            </a:r>
            <a:r>
              <a:rPr lang="en-US" b="0" i="0" dirty="0">
                <a:solidFill>
                  <a:srgbClr val="282828"/>
                </a:solidFill>
                <a:effectLst/>
                <a:latin typeface="Roboto" panose="02000000000000000000" pitchFamily="2" charset="0"/>
              </a:rPr>
              <a:t>:Scan all the symbols one by one from left to right in the given Infix Expression.</a:t>
            </a:r>
          </a:p>
        </p:txBody>
      </p:sp>
      <p:sp>
        <p:nvSpPr>
          <p:cNvPr id="32" name="Rectangle 31">
            <a:extLst>
              <a:ext uri="{FF2B5EF4-FFF2-40B4-BE49-F238E27FC236}">
                <a16:creationId xmlns:a16="http://schemas.microsoft.com/office/drawing/2014/main" id="{E650B34C-27E3-4DAD-A399-1ED6D5D92D4F}"/>
              </a:ext>
            </a:extLst>
          </p:cNvPr>
          <p:cNvSpPr/>
          <p:nvPr/>
        </p:nvSpPr>
        <p:spPr>
          <a:xfrm>
            <a:off x="1404594" y="5691115"/>
            <a:ext cx="535938" cy="53057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a:t>
            </a:r>
          </a:p>
        </p:txBody>
      </p:sp>
      <p:sp>
        <p:nvSpPr>
          <p:cNvPr id="29" name="Rectangle 28">
            <a:extLst>
              <a:ext uri="{FF2B5EF4-FFF2-40B4-BE49-F238E27FC236}">
                <a16:creationId xmlns:a16="http://schemas.microsoft.com/office/drawing/2014/main" id="{DE842594-3105-40AB-BDEC-FE98519F779D}"/>
              </a:ext>
            </a:extLst>
          </p:cNvPr>
          <p:cNvSpPr/>
          <p:nvPr/>
        </p:nvSpPr>
        <p:spPr>
          <a:xfrm>
            <a:off x="3188504" y="568669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0" name="TextBox 19">
            <a:extLst>
              <a:ext uri="{FF2B5EF4-FFF2-40B4-BE49-F238E27FC236}">
                <a16:creationId xmlns:a16="http://schemas.microsoft.com/office/drawing/2014/main" id="{A3BAC6A3-8D43-4D17-B98A-886E2687E64C}"/>
              </a:ext>
            </a:extLst>
          </p:cNvPr>
          <p:cNvSpPr txBox="1"/>
          <p:nvPr/>
        </p:nvSpPr>
        <p:spPr>
          <a:xfrm>
            <a:off x="585827" y="3176716"/>
            <a:ext cx="8861592" cy="707886"/>
          </a:xfrm>
          <a:prstGeom prst="rect">
            <a:avLst/>
          </a:prstGeom>
          <a:noFill/>
        </p:spPr>
        <p:txBody>
          <a:bodyPr wrap="square" rtlCol="0">
            <a:spAutoFit/>
          </a:bodyPr>
          <a:lstStyle/>
          <a:p>
            <a:r>
              <a:rPr lang="en-IN" dirty="0">
                <a:solidFill>
                  <a:srgbClr val="4A66AC"/>
                </a:solidFill>
                <a:latin typeface="Roboto" panose="02000000000000000000" pitchFamily="2" charset="0"/>
                <a:ea typeface="Roboto" panose="02000000000000000000" pitchFamily="2" charset="0"/>
                <a:cs typeface="Roboto" panose="02000000000000000000" pitchFamily="2" charset="0"/>
              </a:rPr>
              <a:t>Step 6 </a:t>
            </a:r>
            <a:r>
              <a:rPr lang="en-IN" sz="2000" dirty="0">
                <a:latin typeface="Roboto" panose="02000000000000000000" pitchFamily="2" charset="0"/>
                <a:ea typeface="Roboto" panose="02000000000000000000" pitchFamily="2" charset="0"/>
                <a:cs typeface="Roboto" panose="02000000000000000000" pitchFamily="2" charset="0"/>
              </a:rPr>
              <a:t>: If The Expression have no symbol just pop out all the symbols of stack to postfix expression</a:t>
            </a:r>
            <a:endParaRPr lang="en-IN" dirty="0"/>
          </a:p>
        </p:txBody>
      </p:sp>
    </p:spTree>
    <p:extLst>
      <p:ext uri="{BB962C8B-B14F-4D97-AF65-F5344CB8AC3E}">
        <p14:creationId xmlns:p14="http://schemas.microsoft.com/office/powerpoint/2010/main" val="289761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0">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4.16667E-6 -0.73773 L -0.21914 -0.73773 C -0.31732 -0.73773 -0.43829 -0.5118 -0.43829 -0.32546 L -0.43829 0.08704 " pathEditMode="relative" rAng="0" ptsTypes="AAAA">
                                      <p:cBhvr>
                                        <p:cTn id="10" dur="2000" fill="hold"/>
                                        <p:tgtEl>
                                          <p:spTgt spid="9"/>
                                        </p:tgtEl>
                                        <p:attrNameLst>
                                          <p:attrName>ppt_x</p:attrName>
                                          <p:attrName>ppt_y</p:attrName>
                                        </p:attrNameLst>
                                      </p:cBhvr>
                                      <p:rCtr x="-21914" y="41227"/>
                                    </p:animMotion>
                                  </p:childTnLst>
                                </p:cTn>
                              </p:par>
                            </p:childTnLst>
                          </p:cTn>
                        </p:par>
                      </p:childTnLst>
                    </p:cTn>
                  </p:par>
                  <p:par>
                    <p:cTn id="11" fill="hold">
                      <p:stCondLst>
                        <p:cond delay="indefinite"/>
                      </p:stCondLst>
                      <p:childTnLst>
                        <p:par>
                          <p:cTn id="12" fill="hold">
                            <p:stCondLst>
                              <p:cond delay="0"/>
                            </p:stCondLst>
                            <p:childTnLst>
                              <p:par>
                                <p:cTn id="13" presetID="50" presetClass="path" presetSubtype="0" accel="50000" decel="50000" fill="hold" grpId="0" nodeType="clickEffect">
                                  <p:stCondLst>
                                    <p:cond delay="0"/>
                                  </p:stCondLst>
                                  <p:childTnLst>
                                    <p:animMotion origin="layout" path="M 4.16667E-6 -0.82963 L -0.19506 -0.82963 C -0.28256 -0.82963 -0.39011 -0.57523 -0.39011 -0.40556 L -0.39011 -0.00903 " pathEditMode="relative" rAng="0" ptsTypes="AAAA">
                                      <p:cBhvr>
                                        <p:cTn id="14" dur="2000" fill="hold"/>
                                        <p:tgtEl>
                                          <p:spTgt spid="7"/>
                                        </p:tgtEl>
                                        <p:attrNameLst>
                                          <p:attrName>ppt_x</p:attrName>
                                          <p:attrName>ppt_y</p:attrName>
                                        </p:attrNameLst>
                                      </p:cBhvr>
                                      <p:rCtr x="-19505" y="410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20"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r>
              <a:rPr lang="en-US" dirty="0">
                <a:latin typeface="Rockwell" panose="02060603020205020403" pitchFamily="18" charset="0"/>
              </a:rPr>
              <a:t>Infix To Postfix</a:t>
            </a:r>
          </a:p>
        </p:txBody>
      </p:sp>
      <p:sp>
        <p:nvSpPr>
          <p:cNvPr id="5" name="Content Placeholder 4">
            <a:extLst>
              <a:ext uri="{FF2B5EF4-FFF2-40B4-BE49-F238E27FC236}">
                <a16:creationId xmlns:a16="http://schemas.microsoft.com/office/drawing/2014/main" id="{76FB6B52-9CB9-2689-FFBC-595B39D86545}"/>
              </a:ext>
            </a:extLst>
          </p:cNvPr>
          <p:cNvSpPr>
            <a:spLocks noGrp="1"/>
          </p:cNvSpPr>
          <p:nvPr>
            <p:ph idx="1"/>
          </p:nvPr>
        </p:nvSpPr>
        <p:spPr/>
        <p:txBody>
          <a:bodyPr/>
          <a:lstStyle/>
          <a:p>
            <a:endParaRPr lang="en-IN" dirty="0"/>
          </a:p>
        </p:txBody>
      </p:sp>
      <p:sp>
        <p:nvSpPr>
          <p:cNvPr id="6" name="Rectangle 5">
            <a:extLst>
              <a:ext uri="{FF2B5EF4-FFF2-40B4-BE49-F238E27FC236}">
                <a16:creationId xmlns:a16="http://schemas.microsoft.com/office/drawing/2014/main" id="{94AA8463-800B-6885-10B5-DE397596DC20}"/>
              </a:ext>
            </a:extLst>
          </p:cNvPr>
          <p:cNvSpPr/>
          <p:nvPr/>
        </p:nvSpPr>
        <p:spPr>
          <a:xfrm>
            <a:off x="1440887" y="2057400"/>
            <a:ext cx="6677170" cy="62097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lumMod val="60000"/>
                  <a:lumOff val="40000"/>
                </a:schemeClr>
              </a:solidFill>
            </a:endParaRPr>
          </a:p>
        </p:txBody>
      </p:sp>
      <p:sp>
        <p:nvSpPr>
          <p:cNvPr id="7" name="Rectangle 6">
            <a:extLst>
              <a:ext uri="{FF2B5EF4-FFF2-40B4-BE49-F238E27FC236}">
                <a16:creationId xmlns:a16="http://schemas.microsoft.com/office/drawing/2014/main" id="{F03530FA-66A4-DE82-5DEB-90890F04B7F7}"/>
              </a:ext>
            </a:extLst>
          </p:cNvPr>
          <p:cNvSpPr/>
          <p:nvPr/>
        </p:nvSpPr>
        <p:spPr>
          <a:xfrm>
            <a:off x="1142999" y="1282045"/>
            <a:ext cx="9113363" cy="490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0" i="0" dirty="0">
                <a:solidFill>
                  <a:srgbClr val="4A66AC"/>
                </a:solidFill>
                <a:effectLst/>
                <a:latin typeface="Roboto" panose="02000000000000000000" pitchFamily="2" charset="0"/>
              </a:rPr>
              <a:t>Step 1 </a:t>
            </a:r>
            <a:r>
              <a:rPr lang="en-US" b="0" i="0" dirty="0">
                <a:solidFill>
                  <a:srgbClr val="282828"/>
                </a:solidFill>
                <a:effectLst/>
                <a:latin typeface="Roboto" panose="02000000000000000000" pitchFamily="2" charset="0"/>
              </a:rPr>
              <a:t>:Scan all the symbols one by one from left to right in the given Infix Expression.</a:t>
            </a:r>
          </a:p>
        </p:txBody>
      </p:sp>
      <p:sp>
        <p:nvSpPr>
          <p:cNvPr id="8" name="Rectangle 7">
            <a:extLst>
              <a:ext uri="{FF2B5EF4-FFF2-40B4-BE49-F238E27FC236}">
                <a16:creationId xmlns:a16="http://schemas.microsoft.com/office/drawing/2014/main" id="{F98C604D-0ACB-9E4B-9F5F-DD6AD755EAE3}"/>
              </a:ext>
            </a:extLst>
          </p:cNvPr>
          <p:cNvSpPr/>
          <p:nvPr/>
        </p:nvSpPr>
        <p:spPr>
          <a:xfrm>
            <a:off x="10686197" y="574178"/>
            <a:ext cx="967717" cy="58821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2DD289F2-43CA-E8B1-D0EB-4D35A8DD8E05}"/>
              </a:ext>
            </a:extLst>
          </p:cNvPr>
          <p:cNvSpPr/>
          <p:nvPr/>
        </p:nvSpPr>
        <p:spPr>
          <a:xfrm>
            <a:off x="1440887" y="5407567"/>
            <a:ext cx="7415423" cy="62097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CE34F507-2A28-C610-0759-3790C8744B80}"/>
              </a:ext>
            </a:extLst>
          </p:cNvPr>
          <p:cNvSpPr/>
          <p:nvPr/>
        </p:nvSpPr>
        <p:spPr>
          <a:xfrm>
            <a:off x="1508289" y="5452765"/>
            <a:ext cx="535938" cy="53057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a:t>
            </a:r>
          </a:p>
        </p:txBody>
      </p:sp>
      <p:sp>
        <p:nvSpPr>
          <p:cNvPr id="12" name="Rectangle 11">
            <a:extLst>
              <a:ext uri="{FF2B5EF4-FFF2-40B4-BE49-F238E27FC236}">
                <a16:creationId xmlns:a16="http://schemas.microsoft.com/office/drawing/2014/main" id="{ADFA14D3-7B83-31AB-9887-71FFD3B5A925}"/>
              </a:ext>
            </a:extLst>
          </p:cNvPr>
          <p:cNvSpPr/>
          <p:nvPr/>
        </p:nvSpPr>
        <p:spPr>
          <a:xfrm>
            <a:off x="2123560" y="5452765"/>
            <a:ext cx="535938" cy="53057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B</a:t>
            </a:r>
            <a:endParaRPr lang="en-IN" sz="3200" b="1" dirty="0">
              <a:solidFill>
                <a:schemeClr val="tx1"/>
              </a:solidFill>
            </a:endParaRPr>
          </a:p>
        </p:txBody>
      </p:sp>
      <p:sp>
        <p:nvSpPr>
          <p:cNvPr id="13" name="Rectangle 12">
            <a:extLst>
              <a:ext uri="{FF2B5EF4-FFF2-40B4-BE49-F238E27FC236}">
                <a16:creationId xmlns:a16="http://schemas.microsoft.com/office/drawing/2014/main" id="{9ADFA41C-DE7F-EEBD-8A3E-F3AB6B89ECDF}"/>
              </a:ext>
            </a:extLst>
          </p:cNvPr>
          <p:cNvSpPr/>
          <p:nvPr/>
        </p:nvSpPr>
        <p:spPr>
          <a:xfrm>
            <a:off x="2729958" y="5452765"/>
            <a:ext cx="535938" cy="53057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C</a:t>
            </a:r>
            <a:endParaRPr lang="en-IN" sz="3200" b="1" dirty="0">
              <a:solidFill>
                <a:schemeClr val="tx1"/>
              </a:solidFill>
            </a:endParaRPr>
          </a:p>
        </p:txBody>
      </p:sp>
      <p:sp>
        <p:nvSpPr>
          <p:cNvPr id="14" name="Rectangle 13">
            <a:extLst>
              <a:ext uri="{FF2B5EF4-FFF2-40B4-BE49-F238E27FC236}">
                <a16:creationId xmlns:a16="http://schemas.microsoft.com/office/drawing/2014/main" id="{10EE8AD1-059F-EF0A-278D-C2E9FE4F206A}"/>
              </a:ext>
            </a:extLst>
          </p:cNvPr>
          <p:cNvSpPr/>
          <p:nvPr/>
        </p:nvSpPr>
        <p:spPr>
          <a:xfrm>
            <a:off x="5195820" y="5452765"/>
            <a:ext cx="535938" cy="53057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endParaRPr lang="en-IN" sz="3200" b="1" dirty="0">
              <a:solidFill>
                <a:schemeClr val="tx1"/>
              </a:solidFill>
            </a:endParaRPr>
          </a:p>
        </p:txBody>
      </p:sp>
      <p:sp>
        <p:nvSpPr>
          <p:cNvPr id="15" name="Rectangle 14">
            <a:extLst>
              <a:ext uri="{FF2B5EF4-FFF2-40B4-BE49-F238E27FC236}">
                <a16:creationId xmlns:a16="http://schemas.microsoft.com/office/drawing/2014/main" id="{0EFCA650-794E-EAB6-B653-0DEAB67D233A}"/>
              </a:ext>
            </a:extLst>
          </p:cNvPr>
          <p:cNvSpPr/>
          <p:nvPr/>
        </p:nvSpPr>
        <p:spPr>
          <a:xfrm>
            <a:off x="4594200" y="5452765"/>
            <a:ext cx="535938" cy="53057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
            </a:r>
            <a:endParaRPr lang="en-IN" sz="3200" b="1" dirty="0">
              <a:solidFill>
                <a:schemeClr val="tx1"/>
              </a:solidFill>
            </a:endParaRPr>
          </a:p>
        </p:txBody>
      </p:sp>
      <p:sp>
        <p:nvSpPr>
          <p:cNvPr id="16" name="Rectangle 15">
            <a:extLst>
              <a:ext uri="{FF2B5EF4-FFF2-40B4-BE49-F238E27FC236}">
                <a16:creationId xmlns:a16="http://schemas.microsoft.com/office/drawing/2014/main" id="{2E6D4144-633B-5057-98BD-D91C57790A5D}"/>
              </a:ext>
            </a:extLst>
          </p:cNvPr>
          <p:cNvSpPr/>
          <p:nvPr/>
        </p:nvSpPr>
        <p:spPr>
          <a:xfrm>
            <a:off x="3963467" y="5452765"/>
            <a:ext cx="535938" cy="53057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a:t>
            </a:r>
            <a:endParaRPr lang="en-IN" sz="3200" b="1" dirty="0">
              <a:solidFill>
                <a:schemeClr val="tx1"/>
              </a:solidFill>
            </a:endParaRPr>
          </a:p>
        </p:txBody>
      </p:sp>
      <p:sp>
        <p:nvSpPr>
          <p:cNvPr id="17" name="Rectangle 16">
            <a:extLst>
              <a:ext uri="{FF2B5EF4-FFF2-40B4-BE49-F238E27FC236}">
                <a16:creationId xmlns:a16="http://schemas.microsoft.com/office/drawing/2014/main" id="{2E8AF3C8-4220-B557-1D4A-049BEAB5CE0C}"/>
              </a:ext>
            </a:extLst>
          </p:cNvPr>
          <p:cNvSpPr/>
          <p:nvPr/>
        </p:nvSpPr>
        <p:spPr>
          <a:xfrm>
            <a:off x="3332734" y="5452765"/>
            <a:ext cx="535938" cy="53057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a:t>
            </a:r>
            <a:endParaRPr lang="en-IN" sz="3200" b="1" dirty="0">
              <a:solidFill>
                <a:schemeClr val="tx1"/>
              </a:solidFill>
            </a:endParaRPr>
          </a:p>
        </p:txBody>
      </p:sp>
      <p:sp>
        <p:nvSpPr>
          <p:cNvPr id="18" name="Rectangle 17">
            <a:extLst>
              <a:ext uri="{FF2B5EF4-FFF2-40B4-BE49-F238E27FC236}">
                <a16:creationId xmlns:a16="http://schemas.microsoft.com/office/drawing/2014/main" id="{0E71B26B-6F43-A339-E350-FACC8DBDF186}"/>
              </a:ext>
            </a:extLst>
          </p:cNvPr>
          <p:cNvSpPr/>
          <p:nvPr/>
        </p:nvSpPr>
        <p:spPr>
          <a:xfrm>
            <a:off x="5854222" y="5457902"/>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0" name="Rectangle 19">
            <a:extLst>
              <a:ext uri="{FF2B5EF4-FFF2-40B4-BE49-F238E27FC236}">
                <a16:creationId xmlns:a16="http://schemas.microsoft.com/office/drawing/2014/main" id="{FF9D5BBB-7E88-2BA5-F7F9-26A0DB95A567}"/>
              </a:ext>
            </a:extLst>
          </p:cNvPr>
          <p:cNvSpPr/>
          <p:nvPr/>
        </p:nvSpPr>
        <p:spPr>
          <a:xfrm>
            <a:off x="6480691" y="5457902"/>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solidFill>
                <a:schemeClr val="tx1"/>
              </a:solidFill>
            </a:endParaRPr>
          </a:p>
          <a:p>
            <a:pPr algn="ctr"/>
            <a:r>
              <a:rPr lang="en-IN" sz="3200" dirty="0">
                <a:solidFill>
                  <a:schemeClr val="tx1"/>
                </a:solidFill>
              </a:rPr>
              <a:t>-</a:t>
            </a:r>
          </a:p>
          <a:p>
            <a:pPr algn="ctr"/>
            <a:endParaRPr lang="en-IN" sz="3200" b="1" dirty="0">
              <a:solidFill>
                <a:schemeClr val="tx1"/>
              </a:solidFill>
            </a:endParaRPr>
          </a:p>
        </p:txBody>
      </p:sp>
      <p:sp>
        <p:nvSpPr>
          <p:cNvPr id="21" name="Rectangle 20">
            <a:extLst>
              <a:ext uri="{FF2B5EF4-FFF2-40B4-BE49-F238E27FC236}">
                <a16:creationId xmlns:a16="http://schemas.microsoft.com/office/drawing/2014/main" id="{B4C0C811-ED47-5296-4A5F-1C3C294F236A}"/>
              </a:ext>
            </a:extLst>
          </p:cNvPr>
          <p:cNvSpPr/>
          <p:nvPr/>
        </p:nvSpPr>
        <p:spPr>
          <a:xfrm>
            <a:off x="1440887" y="2856322"/>
            <a:ext cx="7882222" cy="5726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4A66AC"/>
                </a:solidFill>
                <a:latin typeface="Roboto" panose="02000000000000000000" pitchFamily="2" charset="0"/>
                <a:ea typeface="Roboto" panose="02000000000000000000" pitchFamily="2" charset="0"/>
                <a:cs typeface="Roboto" panose="02000000000000000000" pitchFamily="2" charset="0"/>
              </a:rPr>
              <a:t>Step 6 : </a:t>
            </a:r>
            <a:r>
              <a:rPr lang="en-IN" sz="1800" dirty="0">
                <a:solidFill>
                  <a:schemeClr val="tx1"/>
                </a:solidFill>
                <a:latin typeface="Roboto" panose="02000000000000000000" pitchFamily="2" charset="0"/>
                <a:ea typeface="Roboto" panose="02000000000000000000" pitchFamily="2" charset="0"/>
                <a:cs typeface="Roboto" panose="02000000000000000000" pitchFamily="2" charset="0"/>
              </a:rPr>
              <a:t>: If The Expression have no symbol just pop out all the symbols of stack to postfix expression</a:t>
            </a:r>
            <a:endParaRPr lang="en-IN" dirty="0">
              <a:solidFill>
                <a:schemeClr val="tx1"/>
              </a:solidFill>
            </a:endParaRPr>
          </a:p>
        </p:txBody>
      </p:sp>
    </p:spTree>
    <p:extLst>
      <p:ext uri="{BB962C8B-B14F-4D97-AF65-F5344CB8AC3E}">
        <p14:creationId xmlns:p14="http://schemas.microsoft.com/office/powerpoint/2010/main" val="67158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2.70833E-6 -0.73773 L -0.21914 -0.73773 C -0.31731 -0.73773 -0.43828 -0.51181 -0.43828 -0.32547 L -0.43828 0.08703 " pathEditMode="relative" rAng="0" ptsTypes="AAAA">
                                      <p:cBhvr>
                                        <p:cTn id="6" dur="2000" fill="hold"/>
                                        <p:tgtEl>
                                          <p:spTgt spid="18"/>
                                        </p:tgtEl>
                                        <p:attrNameLst>
                                          <p:attrName>ppt_x</p:attrName>
                                          <p:attrName>ppt_y</p:attrName>
                                        </p:attrNameLst>
                                      </p:cBhvr>
                                      <p:rCtr x="-21914" y="41227"/>
                                    </p:animMotion>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4.79167E-6 -0.73773 L -0.21914 -0.73773 C -0.31731 -0.73773 -0.43828 -0.51181 -0.43828 -0.32547 L -0.43828 0.08703 " pathEditMode="relative" rAng="0" ptsTypes="AAAA">
                                      <p:cBhvr>
                                        <p:cTn id="10" dur="2000" fill="hold"/>
                                        <p:tgtEl>
                                          <p:spTgt spid="20"/>
                                        </p:tgtEl>
                                        <p:attrNameLst>
                                          <p:attrName>ppt_x</p:attrName>
                                          <p:attrName>ppt_y</p:attrName>
                                        </p:attrNameLst>
                                      </p:cBhvr>
                                      <p:rCtr x="-21914" y="412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endParaRPr lang="en-US" dirty="0">
              <a:latin typeface="Rockwell" panose="02060603020205020403" pitchFamily="18" charset="0"/>
            </a:endParaRPr>
          </a:p>
        </p:txBody>
      </p:sp>
      <p:sp>
        <p:nvSpPr>
          <p:cNvPr id="6" name="Content Placeholder 5">
            <a:extLst>
              <a:ext uri="{FF2B5EF4-FFF2-40B4-BE49-F238E27FC236}">
                <a16:creationId xmlns:a16="http://schemas.microsoft.com/office/drawing/2014/main" id="{7A4ADFA8-60A9-DA92-9081-AE9D7F36A2E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53317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endParaRPr lang="en-US" dirty="0">
              <a:latin typeface="Rockwell" panose="02060603020205020403" pitchFamily="18" charset="0"/>
            </a:endParaRPr>
          </a:p>
        </p:txBody>
      </p:sp>
      <p:sp>
        <p:nvSpPr>
          <p:cNvPr id="6" name="Content Placeholder 5">
            <a:extLst>
              <a:ext uri="{FF2B5EF4-FFF2-40B4-BE49-F238E27FC236}">
                <a16:creationId xmlns:a16="http://schemas.microsoft.com/office/drawing/2014/main" id="{558AE58E-E2E6-395E-0767-8B3C16E0595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8327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519778" y="234296"/>
            <a:ext cx="9875520" cy="1356360"/>
          </a:xfrm>
        </p:spPr>
        <p:txBody>
          <a:bodyPr/>
          <a:lstStyle/>
          <a:p>
            <a:r>
              <a:rPr lang="en-US" dirty="0">
                <a:latin typeface="Rockwell" panose="02060603020205020403" pitchFamily="18" charset="0"/>
              </a:rPr>
              <a:t>Infix To Postfix</a:t>
            </a:r>
          </a:p>
        </p:txBody>
      </p:sp>
      <p:sp>
        <p:nvSpPr>
          <p:cNvPr id="3" name="TextBox 2">
            <a:extLst>
              <a:ext uri="{FF2B5EF4-FFF2-40B4-BE49-F238E27FC236}">
                <a16:creationId xmlns:a16="http://schemas.microsoft.com/office/drawing/2014/main" id="{2CCCC9E8-1369-45CE-9D37-0DFE22DF8CC3}"/>
              </a:ext>
            </a:extLst>
          </p:cNvPr>
          <p:cNvSpPr txBox="1"/>
          <p:nvPr/>
        </p:nvSpPr>
        <p:spPr>
          <a:xfrm>
            <a:off x="706853" y="1408695"/>
            <a:ext cx="10345003" cy="954107"/>
          </a:xfrm>
          <a:prstGeom prst="rect">
            <a:avLst/>
          </a:prstGeom>
          <a:noFill/>
        </p:spPr>
        <p:txBody>
          <a:bodyPr wrap="square" rtlCol="0">
            <a:spAutoFit/>
          </a:bodyPr>
          <a:lstStyle/>
          <a:p>
            <a:pPr algn="l"/>
            <a:r>
              <a:rPr lang="en-US" sz="2000" b="0" i="0" dirty="0">
                <a:solidFill>
                  <a:srgbClr val="4A66AC"/>
                </a:solidFill>
                <a:effectLst/>
                <a:latin typeface="Roboto" panose="02000000000000000000" pitchFamily="2" charset="0"/>
              </a:rPr>
              <a:t>Step 1 </a:t>
            </a:r>
            <a:r>
              <a:rPr lang="en-US" b="0" i="0" dirty="0">
                <a:solidFill>
                  <a:srgbClr val="282828"/>
                </a:solidFill>
                <a:effectLst/>
                <a:latin typeface="Roboto" panose="02000000000000000000" pitchFamily="2" charset="0"/>
              </a:rPr>
              <a:t>:Scan all the symbols one by one from left to right in the given Infix Expression.</a:t>
            </a:r>
          </a:p>
          <a:p>
            <a:br>
              <a:rPr lang="en-US" dirty="0"/>
            </a:br>
            <a:endParaRPr lang="en-IN" dirty="0"/>
          </a:p>
        </p:txBody>
      </p:sp>
      <p:sp>
        <p:nvSpPr>
          <p:cNvPr id="4" name="TextBox 3">
            <a:extLst>
              <a:ext uri="{FF2B5EF4-FFF2-40B4-BE49-F238E27FC236}">
                <a16:creationId xmlns:a16="http://schemas.microsoft.com/office/drawing/2014/main" id="{F80942E0-FCE1-44A3-A72F-F31CD8F9D6CF}"/>
              </a:ext>
            </a:extLst>
          </p:cNvPr>
          <p:cNvSpPr txBox="1"/>
          <p:nvPr/>
        </p:nvSpPr>
        <p:spPr>
          <a:xfrm>
            <a:off x="706853" y="1902830"/>
            <a:ext cx="8861592" cy="677108"/>
          </a:xfrm>
          <a:prstGeom prst="rect">
            <a:avLst/>
          </a:prstGeom>
          <a:noFill/>
        </p:spPr>
        <p:txBody>
          <a:bodyPr wrap="square" rtlCol="0">
            <a:spAutoFit/>
          </a:bodyPr>
          <a:lstStyle/>
          <a:p>
            <a:r>
              <a:rPr lang="en-IN" dirty="0">
                <a:solidFill>
                  <a:srgbClr val="4A66AC"/>
                </a:solidFill>
                <a:latin typeface="Roboto" panose="02000000000000000000" pitchFamily="2" charset="0"/>
                <a:ea typeface="Roboto" panose="02000000000000000000" pitchFamily="2" charset="0"/>
                <a:cs typeface="Roboto" panose="02000000000000000000" pitchFamily="2" charset="0"/>
              </a:rPr>
              <a:t>Step 2 </a:t>
            </a:r>
            <a:r>
              <a:rPr lang="en-IN" sz="2000" dirty="0">
                <a:latin typeface="Roboto" panose="02000000000000000000" pitchFamily="2" charset="0"/>
                <a:ea typeface="Roboto" panose="02000000000000000000" pitchFamily="2" charset="0"/>
                <a:cs typeface="Roboto" panose="02000000000000000000" pitchFamily="2" charset="0"/>
              </a:rPr>
              <a:t>: </a:t>
            </a:r>
            <a:r>
              <a:rPr lang="en-US" b="0" i="0" dirty="0">
                <a:solidFill>
                  <a:srgbClr val="282828"/>
                </a:solidFill>
                <a:effectLst/>
                <a:latin typeface="Roboto" panose="02000000000000000000" pitchFamily="2" charset="0"/>
              </a:rPr>
              <a:t>If the reading symbol is operand, then immediately append it to the Postfix Expression </a:t>
            </a:r>
            <a:endParaRPr lang="en-IN" dirty="0"/>
          </a:p>
        </p:txBody>
      </p:sp>
      <p:sp>
        <p:nvSpPr>
          <p:cNvPr id="11" name="TextBox 10">
            <a:extLst>
              <a:ext uri="{FF2B5EF4-FFF2-40B4-BE49-F238E27FC236}">
                <a16:creationId xmlns:a16="http://schemas.microsoft.com/office/drawing/2014/main" id="{61B96C44-BAC7-4F39-B5E7-A8D529421346}"/>
              </a:ext>
            </a:extLst>
          </p:cNvPr>
          <p:cNvSpPr txBox="1"/>
          <p:nvPr/>
        </p:nvSpPr>
        <p:spPr>
          <a:xfrm>
            <a:off x="706853" y="2549646"/>
            <a:ext cx="9062113" cy="369332"/>
          </a:xfrm>
          <a:prstGeom prst="rect">
            <a:avLst/>
          </a:prstGeom>
          <a:noFill/>
        </p:spPr>
        <p:txBody>
          <a:bodyPr wrap="square" rtlCol="0">
            <a:spAutoFit/>
          </a:bodyPr>
          <a:lstStyle/>
          <a:p>
            <a:r>
              <a:rPr lang="en-US" dirty="0">
                <a:solidFill>
                  <a:srgbClr val="4A66AC"/>
                </a:solidFill>
                <a:latin typeface="Roboto" panose="02000000000000000000" pitchFamily="2" charset="0"/>
              </a:rPr>
              <a:t>Step 3 </a:t>
            </a:r>
            <a:r>
              <a:rPr lang="en-US" dirty="0">
                <a:solidFill>
                  <a:srgbClr val="282828"/>
                </a:solidFill>
                <a:latin typeface="Roboto" panose="02000000000000000000" pitchFamily="2" charset="0"/>
              </a:rPr>
              <a:t>: </a:t>
            </a:r>
            <a:r>
              <a:rPr lang="en-US" b="0" i="0" dirty="0">
                <a:solidFill>
                  <a:srgbClr val="282828"/>
                </a:solidFill>
                <a:effectLst/>
                <a:latin typeface="Roboto" panose="02000000000000000000" pitchFamily="2" charset="0"/>
              </a:rPr>
              <a:t>If the reading symbol is left parenthesis ‘( ‘, then Push it onto the Stack</a:t>
            </a:r>
            <a:endParaRPr lang="en-IN" dirty="0"/>
          </a:p>
        </p:txBody>
      </p:sp>
      <p:sp>
        <p:nvSpPr>
          <p:cNvPr id="12" name="TextBox 11">
            <a:extLst>
              <a:ext uri="{FF2B5EF4-FFF2-40B4-BE49-F238E27FC236}">
                <a16:creationId xmlns:a16="http://schemas.microsoft.com/office/drawing/2014/main" id="{21761D11-70BA-4790-98D1-751D7A8B6397}"/>
              </a:ext>
            </a:extLst>
          </p:cNvPr>
          <p:cNvSpPr txBox="1"/>
          <p:nvPr/>
        </p:nvSpPr>
        <p:spPr>
          <a:xfrm>
            <a:off x="661462" y="2918978"/>
            <a:ext cx="9212693" cy="1200329"/>
          </a:xfrm>
          <a:prstGeom prst="rect">
            <a:avLst/>
          </a:prstGeom>
          <a:noFill/>
        </p:spPr>
        <p:txBody>
          <a:bodyPr wrap="square" rtlCol="0">
            <a:spAutoFit/>
          </a:bodyPr>
          <a:lstStyle/>
          <a:p>
            <a:r>
              <a:rPr lang="en-US" b="0" i="0" dirty="0">
                <a:solidFill>
                  <a:srgbClr val="4A66AC"/>
                </a:solidFill>
                <a:effectLst/>
                <a:latin typeface="Roboto" panose="02000000000000000000" pitchFamily="2" charset="0"/>
              </a:rPr>
              <a:t>Step 4 </a:t>
            </a:r>
            <a:r>
              <a:rPr lang="en-US" b="0" i="0" dirty="0">
                <a:solidFill>
                  <a:srgbClr val="282828"/>
                </a:solidFill>
                <a:effectLst/>
                <a:latin typeface="Roboto" panose="02000000000000000000" pitchFamily="2" charset="0"/>
              </a:rPr>
              <a:t>: If the reading symbol is right parenthesis ‘)’, then Pop all the contents of the stack until the respective left parenthesis is popped and append each popped symbol to Postfix Expression.</a:t>
            </a:r>
          </a:p>
          <a:p>
            <a:endParaRPr lang="en-IN" dirty="0"/>
          </a:p>
        </p:txBody>
      </p:sp>
      <p:sp>
        <p:nvSpPr>
          <p:cNvPr id="13" name="TextBox 12">
            <a:extLst>
              <a:ext uri="{FF2B5EF4-FFF2-40B4-BE49-F238E27FC236}">
                <a16:creationId xmlns:a16="http://schemas.microsoft.com/office/drawing/2014/main" id="{EC0887B4-40C7-4AAE-939D-AB2D4134CF93}"/>
              </a:ext>
            </a:extLst>
          </p:cNvPr>
          <p:cNvSpPr txBox="1"/>
          <p:nvPr/>
        </p:nvSpPr>
        <p:spPr>
          <a:xfrm>
            <a:off x="654258" y="3907796"/>
            <a:ext cx="9167302" cy="1535373"/>
          </a:xfrm>
          <a:prstGeom prst="rect">
            <a:avLst/>
          </a:prstGeom>
          <a:noFill/>
        </p:spPr>
        <p:txBody>
          <a:bodyPr wrap="square" rtlCol="0">
            <a:spAutoFit/>
          </a:bodyPr>
          <a:lstStyle/>
          <a:p>
            <a:r>
              <a:rPr lang="en-US" b="0" i="0" dirty="0">
                <a:solidFill>
                  <a:srgbClr val="4A66AC"/>
                </a:solidFill>
                <a:effectLst/>
                <a:latin typeface="Roboto" panose="02000000000000000000" pitchFamily="2" charset="0"/>
              </a:rPr>
              <a:t>Step 5 </a:t>
            </a:r>
            <a:r>
              <a:rPr lang="en-US" b="0" i="0" dirty="0">
                <a:solidFill>
                  <a:srgbClr val="282828"/>
                </a:solidFill>
                <a:effectLst/>
                <a:latin typeface="Roboto" panose="02000000000000000000" pitchFamily="2" charset="0"/>
              </a:rPr>
              <a:t>:If the reading symbol is operator (+ , – , * , /), then Push it onto the Stack. However, first pop the operators which are already on the stack that have higher or equal precedence than the current operator and append them to the postfix . If open parenthesis is there on top of the stack then push the operator into the stack.</a:t>
            </a:r>
          </a:p>
          <a:p>
            <a:endParaRPr lang="en-IN" dirty="0"/>
          </a:p>
        </p:txBody>
      </p:sp>
    </p:spTree>
    <p:extLst>
      <p:ext uri="{BB962C8B-B14F-4D97-AF65-F5344CB8AC3E}">
        <p14:creationId xmlns:p14="http://schemas.microsoft.com/office/powerpoint/2010/main" val="152407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F0000"/>
                                      </p:to>
                                    </p:animClr>
                                    <p:animClr clrSpc="rgb" dir="cw">
                                      <p:cBhvr>
                                        <p:cTn id="7" dur="500" fill="hold"/>
                                        <p:tgtEl>
                                          <p:spTgt spid="3">
                                            <p:txEl>
                                              <p:pRg st="0" end="0"/>
                                            </p:txEl>
                                          </p:spTgt>
                                        </p:tgtEl>
                                        <p:attrNameLst>
                                          <p:attrName>fillcolor</p:attrName>
                                        </p:attrNameLst>
                                      </p:cBhvr>
                                      <p:to>
                                        <a:srgbClr val="FF0000"/>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0" end="0"/>
                                            </p:txEl>
                                          </p:spTgt>
                                        </p:tgtEl>
                                        <p:attrNameLst>
                                          <p:attrName>style.color</p:attrName>
                                        </p:attrNameLst>
                                      </p:cBhvr>
                                      <p:to>
                                        <a:srgbClr val="FF0000"/>
                                      </p:to>
                                    </p:animClr>
                                    <p:animClr clrSpc="rgb" dir="cw">
                                      <p:cBhvr>
                                        <p:cTn id="14" dur="500" fill="hold"/>
                                        <p:tgtEl>
                                          <p:spTgt spid="4">
                                            <p:txEl>
                                              <p:pRg st="0" end="0"/>
                                            </p:txEl>
                                          </p:spTgt>
                                        </p:tgtEl>
                                        <p:attrNameLst>
                                          <p:attrName>fillcolor</p:attrName>
                                        </p:attrNameLst>
                                      </p:cBhvr>
                                      <p:to>
                                        <a:srgbClr val="FF0000"/>
                                      </p:to>
                                    </p:animClr>
                                    <p:set>
                                      <p:cBhvr>
                                        <p:cTn id="15" dur="500" fill="hold"/>
                                        <p:tgtEl>
                                          <p:spTgt spid="4">
                                            <p:txEl>
                                              <p:pRg st="0" end="0"/>
                                            </p:txEl>
                                          </p:spTgt>
                                        </p:tgtEl>
                                        <p:attrNameLst>
                                          <p:attrName>fill.type</p:attrName>
                                        </p:attrNameLst>
                                      </p:cBhvr>
                                      <p:to>
                                        <p:strVal val="solid"/>
                                      </p:to>
                                    </p:set>
                                    <p:set>
                                      <p:cBhvr>
                                        <p:cTn id="16" dur="500" fill="hold"/>
                                        <p:tgtEl>
                                          <p:spTgt spid="4">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88042CF-D64E-4FC8-88B7-EC52BA8744F9}"/>
              </a:ext>
            </a:extLst>
          </p:cNvPr>
          <p:cNvSpPr>
            <a:spLocks noGrp="1"/>
          </p:cNvSpPr>
          <p:nvPr>
            <p:ph type="title"/>
          </p:nvPr>
        </p:nvSpPr>
        <p:spPr>
          <a:xfrm>
            <a:off x="485659" y="77347"/>
            <a:ext cx="9875520" cy="1356360"/>
          </a:xfrm>
        </p:spPr>
        <p:txBody>
          <a:bodyPr/>
          <a:lstStyle/>
          <a:p>
            <a:r>
              <a:rPr lang="en-US" dirty="0">
                <a:latin typeface="Rockwell" panose="02060603020205020403" pitchFamily="18" charset="0"/>
              </a:rPr>
              <a:t>Infix To Postfix</a:t>
            </a:r>
          </a:p>
        </p:txBody>
      </p:sp>
      <p:sp>
        <p:nvSpPr>
          <p:cNvPr id="5" name="TextBox 4">
            <a:extLst>
              <a:ext uri="{FF2B5EF4-FFF2-40B4-BE49-F238E27FC236}">
                <a16:creationId xmlns:a16="http://schemas.microsoft.com/office/drawing/2014/main" id="{B50989AC-D732-42AF-8661-645FACAA1271}"/>
              </a:ext>
            </a:extLst>
          </p:cNvPr>
          <p:cNvSpPr txBox="1"/>
          <p:nvPr/>
        </p:nvSpPr>
        <p:spPr>
          <a:xfrm>
            <a:off x="538085" y="1433707"/>
            <a:ext cx="10345003" cy="954107"/>
          </a:xfrm>
          <a:prstGeom prst="rect">
            <a:avLst/>
          </a:prstGeom>
          <a:noFill/>
        </p:spPr>
        <p:txBody>
          <a:bodyPr wrap="square" rtlCol="0">
            <a:spAutoFit/>
          </a:bodyPr>
          <a:lstStyle/>
          <a:p>
            <a:pPr algn="l"/>
            <a:r>
              <a:rPr lang="en-US" sz="2000" b="0" i="0" dirty="0">
                <a:solidFill>
                  <a:srgbClr val="4A66AC"/>
                </a:solidFill>
                <a:effectLst/>
                <a:latin typeface="Roboto" panose="02000000000000000000" pitchFamily="2" charset="0"/>
              </a:rPr>
              <a:t>Step 1 </a:t>
            </a:r>
            <a:r>
              <a:rPr lang="en-US" b="0" i="0" dirty="0">
                <a:solidFill>
                  <a:srgbClr val="282828"/>
                </a:solidFill>
                <a:effectLst/>
                <a:latin typeface="Roboto" panose="02000000000000000000" pitchFamily="2" charset="0"/>
              </a:rPr>
              <a:t>:Scan all the symbols one by one from left to right in the given Infix Expression.</a:t>
            </a:r>
          </a:p>
          <a:p>
            <a:br>
              <a:rPr lang="en-US" dirty="0"/>
            </a:br>
            <a:endParaRPr lang="en-IN" dirty="0"/>
          </a:p>
        </p:txBody>
      </p:sp>
      <p:sp>
        <p:nvSpPr>
          <p:cNvPr id="3" name="Rectangle 2">
            <a:extLst>
              <a:ext uri="{FF2B5EF4-FFF2-40B4-BE49-F238E27FC236}">
                <a16:creationId xmlns:a16="http://schemas.microsoft.com/office/drawing/2014/main" id="{58138229-572B-4E7C-A963-94C77797C0EE}"/>
              </a:ext>
            </a:extLst>
          </p:cNvPr>
          <p:cNvSpPr/>
          <p:nvPr/>
        </p:nvSpPr>
        <p:spPr>
          <a:xfrm>
            <a:off x="1308912" y="2328682"/>
            <a:ext cx="6677170" cy="62097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7A39361-760E-402A-8F0F-C3536AFD0CE9}"/>
              </a:ext>
            </a:extLst>
          </p:cNvPr>
          <p:cNvSpPr/>
          <p:nvPr/>
        </p:nvSpPr>
        <p:spPr>
          <a:xfrm>
            <a:off x="5536303" y="236378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solidFill>
                  <a:schemeClr val="tx1"/>
                </a:solidFill>
              </a:rPr>
              <a:t>-</a:t>
            </a:r>
          </a:p>
        </p:txBody>
      </p:sp>
      <p:sp>
        <p:nvSpPr>
          <p:cNvPr id="8" name="Rectangle 7">
            <a:extLst>
              <a:ext uri="{FF2B5EF4-FFF2-40B4-BE49-F238E27FC236}">
                <a16:creationId xmlns:a16="http://schemas.microsoft.com/office/drawing/2014/main" id="{FE1B8319-3CE0-4724-BC39-C47F12DB09EA}"/>
              </a:ext>
            </a:extLst>
          </p:cNvPr>
          <p:cNvSpPr/>
          <p:nvPr/>
        </p:nvSpPr>
        <p:spPr>
          <a:xfrm>
            <a:off x="6127703"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D</a:t>
            </a:r>
          </a:p>
        </p:txBody>
      </p:sp>
      <p:sp>
        <p:nvSpPr>
          <p:cNvPr id="9" name="Rectangle 8">
            <a:extLst>
              <a:ext uri="{FF2B5EF4-FFF2-40B4-BE49-F238E27FC236}">
                <a16:creationId xmlns:a16="http://schemas.microsoft.com/office/drawing/2014/main" id="{5C3CA58E-E8B5-4ED5-A1AD-C4895F0353FB}"/>
              </a:ext>
            </a:extLst>
          </p:cNvPr>
          <p:cNvSpPr/>
          <p:nvPr/>
        </p:nvSpPr>
        <p:spPr>
          <a:xfrm>
            <a:off x="6739590"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0" name="Rectangle 9">
            <a:extLst>
              <a:ext uri="{FF2B5EF4-FFF2-40B4-BE49-F238E27FC236}">
                <a16:creationId xmlns:a16="http://schemas.microsoft.com/office/drawing/2014/main" id="{9861482E-82CE-4D93-BF3E-1F31B21D5A95}"/>
              </a:ext>
            </a:extLst>
          </p:cNvPr>
          <p:cNvSpPr/>
          <p:nvPr/>
        </p:nvSpPr>
        <p:spPr>
          <a:xfrm>
            <a:off x="7328714"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E</a:t>
            </a:r>
          </a:p>
        </p:txBody>
      </p:sp>
      <p:sp>
        <p:nvSpPr>
          <p:cNvPr id="15" name="Rectangle 14">
            <a:extLst>
              <a:ext uri="{FF2B5EF4-FFF2-40B4-BE49-F238E27FC236}">
                <a16:creationId xmlns:a16="http://schemas.microsoft.com/office/drawing/2014/main" id="{AC6DD1A4-1931-4047-93E8-B8673B7023EE}"/>
              </a:ext>
            </a:extLst>
          </p:cNvPr>
          <p:cNvSpPr/>
          <p:nvPr/>
        </p:nvSpPr>
        <p:spPr>
          <a:xfrm>
            <a:off x="4325065" y="237029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C</a:t>
            </a:r>
          </a:p>
        </p:txBody>
      </p:sp>
      <p:sp>
        <p:nvSpPr>
          <p:cNvPr id="16" name="Rectangle 15">
            <a:extLst>
              <a:ext uri="{FF2B5EF4-FFF2-40B4-BE49-F238E27FC236}">
                <a16:creationId xmlns:a16="http://schemas.microsoft.com/office/drawing/2014/main" id="{B733D765-4DFC-40AC-AAD8-266F0194B622}"/>
              </a:ext>
            </a:extLst>
          </p:cNvPr>
          <p:cNvSpPr/>
          <p:nvPr/>
        </p:nvSpPr>
        <p:spPr>
          <a:xfrm>
            <a:off x="4934665" y="2363782"/>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7" name="Rectangle 16">
            <a:extLst>
              <a:ext uri="{FF2B5EF4-FFF2-40B4-BE49-F238E27FC236}">
                <a16:creationId xmlns:a16="http://schemas.microsoft.com/office/drawing/2014/main" id="{A46E1B5A-5329-43E8-B661-DEC6FFCBF8AA}"/>
              </a:ext>
            </a:extLst>
          </p:cNvPr>
          <p:cNvSpPr/>
          <p:nvPr/>
        </p:nvSpPr>
        <p:spPr>
          <a:xfrm>
            <a:off x="3162725"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B</a:t>
            </a:r>
          </a:p>
        </p:txBody>
      </p:sp>
      <p:sp>
        <p:nvSpPr>
          <p:cNvPr id="18" name="Rectangle 17">
            <a:extLst>
              <a:ext uri="{FF2B5EF4-FFF2-40B4-BE49-F238E27FC236}">
                <a16:creationId xmlns:a16="http://schemas.microsoft.com/office/drawing/2014/main" id="{856CCC62-0CA3-4C60-AD08-23AB9F49EBC1}"/>
              </a:ext>
            </a:extLst>
          </p:cNvPr>
          <p:cNvSpPr/>
          <p:nvPr/>
        </p:nvSpPr>
        <p:spPr>
          <a:xfrm>
            <a:off x="2008917" y="2362481"/>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9" name="Rectangle 18">
            <a:extLst>
              <a:ext uri="{FF2B5EF4-FFF2-40B4-BE49-F238E27FC236}">
                <a16:creationId xmlns:a16="http://schemas.microsoft.com/office/drawing/2014/main" id="{9D888064-DC5F-42CF-8E91-3152353C47F6}"/>
              </a:ext>
            </a:extLst>
          </p:cNvPr>
          <p:cNvSpPr/>
          <p:nvPr/>
        </p:nvSpPr>
        <p:spPr>
          <a:xfrm>
            <a:off x="1419791"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a:t>
            </a:r>
          </a:p>
        </p:txBody>
      </p:sp>
      <p:sp>
        <p:nvSpPr>
          <p:cNvPr id="20" name="Rectangle 19">
            <a:extLst>
              <a:ext uri="{FF2B5EF4-FFF2-40B4-BE49-F238E27FC236}">
                <a16:creationId xmlns:a16="http://schemas.microsoft.com/office/drawing/2014/main" id="{5FA0D18D-59F5-4130-98C3-FFEEC32643C2}"/>
              </a:ext>
            </a:extLst>
          </p:cNvPr>
          <p:cNvSpPr/>
          <p:nvPr/>
        </p:nvSpPr>
        <p:spPr>
          <a:xfrm>
            <a:off x="2590082" y="236377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mj-lt"/>
              </a:rPr>
              <a:t>(</a:t>
            </a:r>
          </a:p>
        </p:txBody>
      </p:sp>
      <p:sp>
        <p:nvSpPr>
          <p:cNvPr id="21" name="Rectangle 20">
            <a:extLst>
              <a:ext uri="{FF2B5EF4-FFF2-40B4-BE49-F238E27FC236}">
                <a16:creationId xmlns:a16="http://schemas.microsoft.com/office/drawing/2014/main" id="{404F8D97-B707-4E1C-944A-BA328D87AC49}"/>
              </a:ext>
            </a:extLst>
          </p:cNvPr>
          <p:cNvSpPr/>
          <p:nvPr/>
        </p:nvSpPr>
        <p:spPr>
          <a:xfrm>
            <a:off x="3745021" y="237029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4" name="Rectangle 23">
            <a:extLst>
              <a:ext uri="{FF2B5EF4-FFF2-40B4-BE49-F238E27FC236}">
                <a16:creationId xmlns:a16="http://schemas.microsoft.com/office/drawing/2014/main" id="{43DC2E00-D734-422C-B03E-424EAD94A5C6}"/>
              </a:ext>
            </a:extLst>
          </p:cNvPr>
          <p:cNvSpPr/>
          <p:nvPr/>
        </p:nvSpPr>
        <p:spPr>
          <a:xfrm>
            <a:off x="1308912" y="5643349"/>
            <a:ext cx="7415423" cy="62097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Up 24">
            <a:extLst>
              <a:ext uri="{FF2B5EF4-FFF2-40B4-BE49-F238E27FC236}">
                <a16:creationId xmlns:a16="http://schemas.microsoft.com/office/drawing/2014/main" id="{06A7DD0C-EC38-4CCD-92DC-D8BD1F192909}"/>
              </a:ext>
            </a:extLst>
          </p:cNvPr>
          <p:cNvSpPr/>
          <p:nvPr/>
        </p:nvSpPr>
        <p:spPr>
          <a:xfrm rot="10800000">
            <a:off x="1566504" y="1888772"/>
            <a:ext cx="232011" cy="3923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23656227-3438-4F3C-8978-0E3CD60AE7D0}"/>
              </a:ext>
            </a:extLst>
          </p:cNvPr>
          <p:cNvSpPr/>
          <p:nvPr/>
        </p:nvSpPr>
        <p:spPr>
          <a:xfrm>
            <a:off x="10543480" y="552734"/>
            <a:ext cx="967978" cy="58821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1073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
                                            <p:txEl>
                                              <p:pRg st="0" end="0"/>
                                            </p:txEl>
                                          </p:spTgt>
                                        </p:tgtEl>
                                        <p:attrNameLst>
                                          <p:attrName>style.color</p:attrName>
                                        </p:attrNameLst>
                                      </p:cBhvr>
                                      <p:to>
                                        <a:srgbClr val="00B0F0"/>
                                      </p:to>
                                    </p:animClr>
                                    <p:animClr clrSpc="rgb" dir="cw">
                                      <p:cBhvr>
                                        <p:cTn id="7" dur="500" fill="hold"/>
                                        <p:tgtEl>
                                          <p:spTgt spid="5">
                                            <p:txEl>
                                              <p:pRg st="0" end="0"/>
                                            </p:txEl>
                                          </p:spTgt>
                                        </p:tgtEl>
                                        <p:attrNameLst>
                                          <p:attrName>fillcolor</p:attrName>
                                        </p:attrNameLst>
                                      </p:cBhvr>
                                      <p:to>
                                        <a:srgbClr val="00B0F0"/>
                                      </p:to>
                                    </p:animClr>
                                    <p:set>
                                      <p:cBhvr>
                                        <p:cTn id="8" dur="500" fill="hold"/>
                                        <p:tgtEl>
                                          <p:spTgt spid="5">
                                            <p:txEl>
                                              <p:pRg st="0" end="0"/>
                                            </p:txEl>
                                          </p:spTgt>
                                        </p:tgtEl>
                                        <p:attrNameLst>
                                          <p:attrName>fill.type</p:attrName>
                                        </p:attrNameLst>
                                      </p:cBhvr>
                                      <p:to>
                                        <p:strVal val="solid"/>
                                      </p:to>
                                    </p:set>
                                    <p:set>
                                      <p:cBhvr>
                                        <p:cTn id="9" dur="500" fill="hold"/>
                                        <p:tgtEl>
                                          <p:spTgt spid="5">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3DC2E00-D734-422C-B03E-424EAD94A5C6}"/>
              </a:ext>
            </a:extLst>
          </p:cNvPr>
          <p:cNvSpPr/>
          <p:nvPr/>
        </p:nvSpPr>
        <p:spPr>
          <a:xfrm>
            <a:off x="1308912" y="5643349"/>
            <a:ext cx="7415423" cy="62097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888042CF-D64E-4FC8-88B7-EC52BA8744F9}"/>
              </a:ext>
            </a:extLst>
          </p:cNvPr>
          <p:cNvSpPr>
            <a:spLocks noGrp="1"/>
          </p:cNvSpPr>
          <p:nvPr>
            <p:ph type="title"/>
          </p:nvPr>
        </p:nvSpPr>
        <p:spPr>
          <a:xfrm>
            <a:off x="485659" y="77347"/>
            <a:ext cx="9875520" cy="1356360"/>
          </a:xfrm>
        </p:spPr>
        <p:txBody>
          <a:bodyPr/>
          <a:lstStyle/>
          <a:p>
            <a:r>
              <a:rPr lang="en-US" dirty="0">
                <a:latin typeface="Rockwell" panose="02060603020205020403" pitchFamily="18" charset="0"/>
              </a:rPr>
              <a:t>Infix To Postfix</a:t>
            </a:r>
          </a:p>
        </p:txBody>
      </p:sp>
      <p:sp>
        <p:nvSpPr>
          <p:cNvPr id="3" name="Rectangle 2">
            <a:extLst>
              <a:ext uri="{FF2B5EF4-FFF2-40B4-BE49-F238E27FC236}">
                <a16:creationId xmlns:a16="http://schemas.microsoft.com/office/drawing/2014/main" id="{58138229-572B-4E7C-A963-94C77797C0EE}"/>
              </a:ext>
            </a:extLst>
          </p:cNvPr>
          <p:cNvSpPr/>
          <p:nvPr/>
        </p:nvSpPr>
        <p:spPr>
          <a:xfrm>
            <a:off x="1308912" y="2328682"/>
            <a:ext cx="6677170" cy="62097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7A39361-760E-402A-8F0F-C3536AFD0CE9}"/>
              </a:ext>
            </a:extLst>
          </p:cNvPr>
          <p:cNvSpPr/>
          <p:nvPr/>
        </p:nvSpPr>
        <p:spPr>
          <a:xfrm>
            <a:off x="5536303" y="236378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solidFill>
                  <a:schemeClr val="tx1"/>
                </a:solidFill>
              </a:rPr>
              <a:t>-</a:t>
            </a:r>
          </a:p>
        </p:txBody>
      </p:sp>
      <p:sp>
        <p:nvSpPr>
          <p:cNvPr id="8" name="Rectangle 7">
            <a:extLst>
              <a:ext uri="{FF2B5EF4-FFF2-40B4-BE49-F238E27FC236}">
                <a16:creationId xmlns:a16="http://schemas.microsoft.com/office/drawing/2014/main" id="{FE1B8319-3CE0-4724-BC39-C47F12DB09EA}"/>
              </a:ext>
            </a:extLst>
          </p:cNvPr>
          <p:cNvSpPr/>
          <p:nvPr/>
        </p:nvSpPr>
        <p:spPr>
          <a:xfrm>
            <a:off x="6127703"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D</a:t>
            </a:r>
          </a:p>
        </p:txBody>
      </p:sp>
      <p:sp>
        <p:nvSpPr>
          <p:cNvPr id="9" name="Rectangle 8">
            <a:extLst>
              <a:ext uri="{FF2B5EF4-FFF2-40B4-BE49-F238E27FC236}">
                <a16:creationId xmlns:a16="http://schemas.microsoft.com/office/drawing/2014/main" id="{5C3CA58E-E8B5-4ED5-A1AD-C4895F0353FB}"/>
              </a:ext>
            </a:extLst>
          </p:cNvPr>
          <p:cNvSpPr/>
          <p:nvPr/>
        </p:nvSpPr>
        <p:spPr>
          <a:xfrm>
            <a:off x="6739590"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0" name="Rectangle 9">
            <a:extLst>
              <a:ext uri="{FF2B5EF4-FFF2-40B4-BE49-F238E27FC236}">
                <a16:creationId xmlns:a16="http://schemas.microsoft.com/office/drawing/2014/main" id="{9861482E-82CE-4D93-BF3E-1F31B21D5A95}"/>
              </a:ext>
            </a:extLst>
          </p:cNvPr>
          <p:cNvSpPr/>
          <p:nvPr/>
        </p:nvSpPr>
        <p:spPr>
          <a:xfrm>
            <a:off x="7328714"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E</a:t>
            </a:r>
          </a:p>
        </p:txBody>
      </p:sp>
      <p:sp>
        <p:nvSpPr>
          <p:cNvPr id="15" name="Rectangle 14">
            <a:extLst>
              <a:ext uri="{FF2B5EF4-FFF2-40B4-BE49-F238E27FC236}">
                <a16:creationId xmlns:a16="http://schemas.microsoft.com/office/drawing/2014/main" id="{AC6DD1A4-1931-4047-93E8-B8673B7023EE}"/>
              </a:ext>
            </a:extLst>
          </p:cNvPr>
          <p:cNvSpPr/>
          <p:nvPr/>
        </p:nvSpPr>
        <p:spPr>
          <a:xfrm>
            <a:off x="4325065" y="237029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C</a:t>
            </a:r>
          </a:p>
        </p:txBody>
      </p:sp>
      <p:sp>
        <p:nvSpPr>
          <p:cNvPr id="16" name="Rectangle 15">
            <a:extLst>
              <a:ext uri="{FF2B5EF4-FFF2-40B4-BE49-F238E27FC236}">
                <a16:creationId xmlns:a16="http://schemas.microsoft.com/office/drawing/2014/main" id="{B733D765-4DFC-40AC-AAD8-266F0194B622}"/>
              </a:ext>
            </a:extLst>
          </p:cNvPr>
          <p:cNvSpPr/>
          <p:nvPr/>
        </p:nvSpPr>
        <p:spPr>
          <a:xfrm>
            <a:off x="4934665" y="2363782"/>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7" name="Rectangle 16">
            <a:extLst>
              <a:ext uri="{FF2B5EF4-FFF2-40B4-BE49-F238E27FC236}">
                <a16:creationId xmlns:a16="http://schemas.microsoft.com/office/drawing/2014/main" id="{A46E1B5A-5329-43E8-B661-DEC6FFCBF8AA}"/>
              </a:ext>
            </a:extLst>
          </p:cNvPr>
          <p:cNvSpPr/>
          <p:nvPr/>
        </p:nvSpPr>
        <p:spPr>
          <a:xfrm>
            <a:off x="3162725"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B</a:t>
            </a:r>
          </a:p>
        </p:txBody>
      </p:sp>
      <p:sp>
        <p:nvSpPr>
          <p:cNvPr id="18" name="Rectangle 17">
            <a:extLst>
              <a:ext uri="{FF2B5EF4-FFF2-40B4-BE49-F238E27FC236}">
                <a16:creationId xmlns:a16="http://schemas.microsoft.com/office/drawing/2014/main" id="{856CCC62-0CA3-4C60-AD08-23AB9F49EBC1}"/>
              </a:ext>
            </a:extLst>
          </p:cNvPr>
          <p:cNvSpPr/>
          <p:nvPr/>
        </p:nvSpPr>
        <p:spPr>
          <a:xfrm>
            <a:off x="2008917" y="2362481"/>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9" name="Rectangle 18">
            <a:extLst>
              <a:ext uri="{FF2B5EF4-FFF2-40B4-BE49-F238E27FC236}">
                <a16:creationId xmlns:a16="http://schemas.microsoft.com/office/drawing/2014/main" id="{9D888064-DC5F-42CF-8E91-3152353C47F6}"/>
              </a:ext>
            </a:extLst>
          </p:cNvPr>
          <p:cNvSpPr/>
          <p:nvPr/>
        </p:nvSpPr>
        <p:spPr>
          <a:xfrm>
            <a:off x="1419791"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a:t>
            </a:r>
          </a:p>
        </p:txBody>
      </p:sp>
      <p:sp>
        <p:nvSpPr>
          <p:cNvPr id="20" name="Rectangle 19">
            <a:extLst>
              <a:ext uri="{FF2B5EF4-FFF2-40B4-BE49-F238E27FC236}">
                <a16:creationId xmlns:a16="http://schemas.microsoft.com/office/drawing/2014/main" id="{5FA0D18D-59F5-4130-98C3-FFEEC32643C2}"/>
              </a:ext>
            </a:extLst>
          </p:cNvPr>
          <p:cNvSpPr/>
          <p:nvPr/>
        </p:nvSpPr>
        <p:spPr>
          <a:xfrm>
            <a:off x="2590082" y="236377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mj-lt"/>
              </a:rPr>
              <a:t>(</a:t>
            </a:r>
          </a:p>
        </p:txBody>
      </p:sp>
      <p:sp>
        <p:nvSpPr>
          <p:cNvPr id="21" name="Rectangle 20">
            <a:extLst>
              <a:ext uri="{FF2B5EF4-FFF2-40B4-BE49-F238E27FC236}">
                <a16:creationId xmlns:a16="http://schemas.microsoft.com/office/drawing/2014/main" id="{404F8D97-B707-4E1C-944A-BA328D87AC49}"/>
              </a:ext>
            </a:extLst>
          </p:cNvPr>
          <p:cNvSpPr/>
          <p:nvPr/>
        </p:nvSpPr>
        <p:spPr>
          <a:xfrm>
            <a:off x="3745021" y="237029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5" name="Arrow: Up 24">
            <a:extLst>
              <a:ext uri="{FF2B5EF4-FFF2-40B4-BE49-F238E27FC236}">
                <a16:creationId xmlns:a16="http://schemas.microsoft.com/office/drawing/2014/main" id="{06A7DD0C-EC38-4CCD-92DC-D8BD1F192909}"/>
              </a:ext>
            </a:extLst>
          </p:cNvPr>
          <p:cNvSpPr/>
          <p:nvPr/>
        </p:nvSpPr>
        <p:spPr>
          <a:xfrm rot="10800000">
            <a:off x="1566504" y="1888772"/>
            <a:ext cx="232011" cy="3923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B5F5A78D-C010-4E76-BF4D-B44448BDF399}"/>
              </a:ext>
            </a:extLst>
          </p:cNvPr>
          <p:cNvSpPr txBox="1"/>
          <p:nvPr/>
        </p:nvSpPr>
        <p:spPr>
          <a:xfrm>
            <a:off x="503869" y="3090446"/>
            <a:ext cx="8861592" cy="677108"/>
          </a:xfrm>
          <a:prstGeom prst="rect">
            <a:avLst/>
          </a:prstGeom>
          <a:noFill/>
        </p:spPr>
        <p:txBody>
          <a:bodyPr wrap="square" rtlCol="0">
            <a:spAutoFit/>
          </a:bodyPr>
          <a:lstStyle/>
          <a:p>
            <a:r>
              <a:rPr lang="en-IN" dirty="0">
                <a:solidFill>
                  <a:srgbClr val="4A66AC"/>
                </a:solidFill>
                <a:latin typeface="Roboto" panose="02000000000000000000" pitchFamily="2" charset="0"/>
                <a:ea typeface="Roboto" panose="02000000000000000000" pitchFamily="2" charset="0"/>
                <a:cs typeface="Roboto" panose="02000000000000000000" pitchFamily="2" charset="0"/>
              </a:rPr>
              <a:t>Step 2 </a:t>
            </a:r>
            <a:r>
              <a:rPr lang="en-IN" sz="2000" dirty="0">
                <a:latin typeface="Roboto" panose="02000000000000000000" pitchFamily="2" charset="0"/>
                <a:ea typeface="Roboto" panose="02000000000000000000" pitchFamily="2" charset="0"/>
                <a:cs typeface="Roboto" panose="02000000000000000000" pitchFamily="2" charset="0"/>
              </a:rPr>
              <a:t>: </a:t>
            </a:r>
            <a:r>
              <a:rPr lang="en-US" b="0" i="0" dirty="0">
                <a:solidFill>
                  <a:srgbClr val="282828"/>
                </a:solidFill>
                <a:effectLst/>
                <a:latin typeface="Roboto" panose="02000000000000000000" pitchFamily="2" charset="0"/>
              </a:rPr>
              <a:t>If the reading symbol is operand, then immediately append it to the Postfix Expression </a:t>
            </a:r>
            <a:endParaRPr lang="en-IN" dirty="0"/>
          </a:p>
        </p:txBody>
      </p:sp>
      <p:sp>
        <p:nvSpPr>
          <p:cNvPr id="23" name="TextBox 22">
            <a:extLst>
              <a:ext uri="{FF2B5EF4-FFF2-40B4-BE49-F238E27FC236}">
                <a16:creationId xmlns:a16="http://schemas.microsoft.com/office/drawing/2014/main" id="{B597FB76-6FE2-49C3-9FB9-041A93A87089}"/>
              </a:ext>
            </a:extLst>
          </p:cNvPr>
          <p:cNvSpPr txBox="1"/>
          <p:nvPr/>
        </p:nvSpPr>
        <p:spPr>
          <a:xfrm>
            <a:off x="538086" y="1362956"/>
            <a:ext cx="9718208" cy="400110"/>
          </a:xfrm>
          <a:prstGeom prst="rect">
            <a:avLst/>
          </a:prstGeom>
          <a:noFill/>
        </p:spPr>
        <p:txBody>
          <a:bodyPr wrap="square" rtlCol="0">
            <a:spAutoFit/>
          </a:bodyPr>
          <a:lstStyle/>
          <a:p>
            <a:pPr algn="l"/>
            <a:r>
              <a:rPr lang="en-US" sz="2000" b="0" i="0" dirty="0">
                <a:solidFill>
                  <a:srgbClr val="4A66AC"/>
                </a:solidFill>
                <a:effectLst/>
                <a:latin typeface="Roboto" panose="02000000000000000000" pitchFamily="2" charset="0"/>
              </a:rPr>
              <a:t>Step 1 </a:t>
            </a:r>
            <a:r>
              <a:rPr lang="en-US" b="0" i="0" dirty="0">
                <a:solidFill>
                  <a:srgbClr val="282828"/>
                </a:solidFill>
                <a:effectLst/>
                <a:latin typeface="Roboto" panose="02000000000000000000" pitchFamily="2" charset="0"/>
              </a:rPr>
              <a:t>:Scan all the symbols one by one from left to right in the given Infix Expression.</a:t>
            </a:r>
          </a:p>
        </p:txBody>
      </p:sp>
      <p:sp>
        <p:nvSpPr>
          <p:cNvPr id="26" name="Rectangle 25">
            <a:extLst>
              <a:ext uri="{FF2B5EF4-FFF2-40B4-BE49-F238E27FC236}">
                <a16:creationId xmlns:a16="http://schemas.microsoft.com/office/drawing/2014/main" id="{04EC249C-0CBB-4499-BE5C-79BA3CF1253B}"/>
              </a:ext>
            </a:extLst>
          </p:cNvPr>
          <p:cNvSpPr/>
          <p:nvPr/>
        </p:nvSpPr>
        <p:spPr>
          <a:xfrm>
            <a:off x="10642661" y="568656"/>
            <a:ext cx="981507" cy="58821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2655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2">
                                            <p:txEl>
                                              <p:pRg st="0" end="0"/>
                                            </p:txEl>
                                          </p:spTgt>
                                        </p:tgtEl>
                                        <p:attrNameLst>
                                          <p:attrName>style.color</p:attrName>
                                        </p:attrNameLst>
                                      </p:cBhvr>
                                      <p:to>
                                        <a:schemeClr val="accent2"/>
                                      </p:to>
                                    </p:animClr>
                                    <p:animClr clrSpc="rgb" dir="cw">
                                      <p:cBhvr>
                                        <p:cTn id="7" dur="500" fill="hold"/>
                                        <p:tgtEl>
                                          <p:spTgt spid="22">
                                            <p:txEl>
                                              <p:pRg st="0" end="0"/>
                                            </p:txEl>
                                          </p:spTgt>
                                        </p:tgtEl>
                                        <p:attrNameLst>
                                          <p:attrName>fillcolor</p:attrName>
                                        </p:attrNameLst>
                                      </p:cBhvr>
                                      <p:to>
                                        <a:schemeClr val="accent2"/>
                                      </p:to>
                                    </p:animClr>
                                    <p:set>
                                      <p:cBhvr>
                                        <p:cTn id="8" dur="500" fill="hold"/>
                                        <p:tgtEl>
                                          <p:spTgt spid="22">
                                            <p:txEl>
                                              <p:pRg st="0" end="0"/>
                                            </p:txEl>
                                          </p:spTgt>
                                        </p:tgtEl>
                                        <p:attrNameLst>
                                          <p:attrName>fill.type</p:attrName>
                                        </p:attrNameLst>
                                      </p:cBhvr>
                                      <p:to>
                                        <p:strVal val="solid"/>
                                      </p:to>
                                    </p:set>
                                    <p:set>
                                      <p:cBhvr>
                                        <p:cTn id="9" dur="500" fill="hold"/>
                                        <p:tgtEl>
                                          <p:spTgt spid="22">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6.25E-7 3.7037E-6 L -0.00247 0.48287 " pathEditMode="relative" rAng="0" ptsTypes="AA">
                                      <p:cBhvr>
                                        <p:cTn id="13" dur="2000" fill="hold"/>
                                        <p:tgtEl>
                                          <p:spTgt spid="19"/>
                                        </p:tgtEl>
                                        <p:attrNameLst>
                                          <p:attrName>ppt_x</p:attrName>
                                          <p:attrName>ppt_y</p:attrName>
                                        </p:attrNameLst>
                                      </p:cBhvr>
                                      <p:rCtr x="-130" y="24144"/>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8.33333E-7 4.81481E-6 L 0.04779 -0.00047 " pathEditMode="relative" rAng="0" ptsTypes="AA">
                                      <p:cBhvr>
                                        <p:cTn id="17" dur="2000" fill="hold"/>
                                        <p:tgtEl>
                                          <p:spTgt spid="25"/>
                                        </p:tgtEl>
                                        <p:attrNameLst>
                                          <p:attrName>ppt_x</p:attrName>
                                          <p:attrName>ppt_y</p:attrName>
                                        </p:attrNameLst>
                                      </p:cBhvr>
                                      <p:rCtr x="2383"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5B2B178-7AD2-43F2-811B-8841B5DB05DD}"/>
              </a:ext>
            </a:extLst>
          </p:cNvPr>
          <p:cNvSpPr/>
          <p:nvPr/>
        </p:nvSpPr>
        <p:spPr>
          <a:xfrm>
            <a:off x="10686197" y="574178"/>
            <a:ext cx="967717" cy="58821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3DC2E00-D734-422C-B03E-424EAD94A5C6}"/>
              </a:ext>
            </a:extLst>
          </p:cNvPr>
          <p:cNvSpPr/>
          <p:nvPr/>
        </p:nvSpPr>
        <p:spPr>
          <a:xfrm>
            <a:off x="1308912" y="5643349"/>
            <a:ext cx="7415423" cy="62097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888042CF-D64E-4FC8-88B7-EC52BA8744F9}"/>
              </a:ext>
            </a:extLst>
          </p:cNvPr>
          <p:cNvSpPr>
            <a:spLocks noGrp="1"/>
          </p:cNvSpPr>
          <p:nvPr>
            <p:ph type="title"/>
          </p:nvPr>
        </p:nvSpPr>
        <p:spPr>
          <a:xfrm>
            <a:off x="485659" y="77347"/>
            <a:ext cx="9875520" cy="1356360"/>
          </a:xfrm>
        </p:spPr>
        <p:txBody>
          <a:bodyPr/>
          <a:lstStyle/>
          <a:p>
            <a:r>
              <a:rPr lang="en-US" dirty="0">
                <a:latin typeface="Rockwell" panose="02060603020205020403" pitchFamily="18" charset="0"/>
              </a:rPr>
              <a:t>Infix To Postfix</a:t>
            </a:r>
          </a:p>
        </p:txBody>
      </p:sp>
      <p:sp>
        <p:nvSpPr>
          <p:cNvPr id="3" name="Rectangle 2">
            <a:extLst>
              <a:ext uri="{FF2B5EF4-FFF2-40B4-BE49-F238E27FC236}">
                <a16:creationId xmlns:a16="http://schemas.microsoft.com/office/drawing/2014/main" id="{58138229-572B-4E7C-A963-94C77797C0EE}"/>
              </a:ext>
            </a:extLst>
          </p:cNvPr>
          <p:cNvSpPr/>
          <p:nvPr/>
        </p:nvSpPr>
        <p:spPr>
          <a:xfrm>
            <a:off x="1308912" y="2328682"/>
            <a:ext cx="6677170" cy="62097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7A39361-760E-402A-8F0F-C3536AFD0CE9}"/>
              </a:ext>
            </a:extLst>
          </p:cNvPr>
          <p:cNvSpPr/>
          <p:nvPr/>
        </p:nvSpPr>
        <p:spPr>
          <a:xfrm>
            <a:off x="5536303" y="236378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solidFill>
                  <a:schemeClr val="tx1"/>
                </a:solidFill>
              </a:rPr>
              <a:t>-</a:t>
            </a:r>
          </a:p>
        </p:txBody>
      </p:sp>
      <p:sp>
        <p:nvSpPr>
          <p:cNvPr id="8" name="Rectangle 7">
            <a:extLst>
              <a:ext uri="{FF2B5EF4-FFF2-40B4-BE49-F238E27FC236}">
                <a16:creationId xmlns:a16="http://schemas.microsoft.com/office/drawing/2014/main" id="{FE1B8319-3CE0-4724-BC39-C47F12DB09EA}"/>
              </a:ext>
            </a:extLst>
          </p:cNvPr>
          <p:cNvSpPr/>
          <p:nvPr/>
        </p:nvSpPr>
        <p:spPr>
          <a:xfrm>
            <a:off x="6127703"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D</a:t>
            </a:r>
          </a:p>
        </p:txBody>
      </p:sp>
      <p:sp>
        <p:nvSpPr>
          <p:cNvPr id="9" name="Rectangle 8">
            <a:extLst>
              <a:ext uri="{FF2B5EF4-FFF2-40B4-BE49-F238E27FC236}">
                <a16:creationId xmlns:a16="http://schemas.microsoft.com/office/drawing/2014/main" id="{5C3CA58E-E8B5-4ED5-A1AD-C4895F0353FB}"/>
              </a:ext>
            </a:extLst>
          </p:cNvPr>
          <p:cNvSpPr/>
          <p:nvPr/>
        </p:nvSpPr>
        <p:spPr>
          <a:xfrm>
            <a:off x="6739590"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0" name="Rectangle 9">
            <a:extLst>
              <a:ext uri="{FF2B5EF4-FFF2-40B4-BE49-F238E27FC236}">
                <a16:creationId xmlns:a16="http://schemas.microsoft.com/office/drawing/2014/main" id="{9861482E-82CE-4D93-BF3E-1F31B21D5A95}"/>
              </a:ext>
            </a:extLst>
          </p:cNvPr>
          <p:cNvSpPr/>
          <p:nvPr/>
        </p:nvSpPr>
        <p:spPr>
          <a:xfrm>
            <a:off x="7328714"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E</a:t>
            </a:r>
          </a:p>
        </p:txBody>
      </p:sp>
      <p:sp>
        <p:nvSpPr>
          <p:cNvPr id="15" name="Rectangle 14">
            <a:extLst>
              <a:ext uri="{FF2B5EF4-FFF2-40B4-BE49-F238E27FC236}">
                <a16:creationId xmlns:a16="http://schemas.microsoft.com/office/drawing/2014/main" id="{AC6DD1A4-1931-4047-93E8-B8673B7023EE}"/>
              </a:ext>
            </a:extLst>
          </p:cNvPr>
          <p:cNvSpPr/>
          <p:nvPr/>
        </p:nvSpPr>
        <p:spPr>
          <a:xfrm>
            <a:off x="4325065" y="237029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C</a:t>
            </a:r>
          </a:p>
        </p:txBody>
      </p:sp>
      <p:sp>
        <p:nvSpPr>
          <p:cNvPr id="16" name="Rectangle 15">
            <a:extLst>
              <a:ext uri="{FF2B5EF4-FFF2-40B4-BE49-F238E27FC236}">
                <a16:creationId xmlns:a16="http://schemas.microsoft.com/office/drawing/2014/main" id="{B733D765-4DFC-40AC-AAD8-266F0194B622}"/>
              </a:ext>
            </a:extLst>
          </p:cNvPr>
          <p:cNvSpPr/>
          <p:nvPr/>
        </p:nvSpPr>
        <p:spPr>
          <a:xfrm>
            <a:off x="4934665" y="2363782"/>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7" name="Rectangle 16">
            <a:extLst>
              <a:ext uri="{FF2B5EF4-FFF2-40B4-BE49-F238E27FC236}">
                <a16:creationId xmlns:a16="http://schemas.microsoft.com/office/drawing/2014/main" id="{A46E1B5A-5329-43E8-B661-DEC6FFCBF8AA}"/>
              </a:ext>
            </a:extLst>
          </p:cNvPr>
          <p:cNvSpPr/>
          <p:nvPr/>
        </p:nvSpPr>
        <p:spPr>
          <a:xfrm>
            <a:off x="3162725"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B</a:t>
            </a:r>
          </a:p>
        </p:txBody>
      </p:sp>
      <p:sp>
        <p:nvSpPr>
          <p:cNvPr id="18" name="Rectangle 17">
            <a:extLst>
              <a:ext uri="{FF2B5EF4-FFF2-40B4-BE49-F238E27FC236}">
                <a16:creationId xmlns:a16="http://schemas.microsoft.com/office/drawing/2014/main" id="{856CCC62-0CA3-4C60-AD08-23AB9F49EBC1}"/>
              </a:ext>
            </a:extLst>
          </p:cNvPr>
          <p:cNvSpPr/>
          <p:nvPr/>
        </p:nvSpPr>
        <p:spPr>
          <a:xfrm>
            <a:off x="2008917" y="2362481"/>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0" name="Rectangle 19">
            <a:extLst>
              <a:ext uri="{FF2B5EF4-FFF2-40B4-BE49-F238E27FC236}">
                <a16:creationId xmlns:a16="http://schemas.microsoft.com/office/drawing/2014/main" id="{5FA0D18D-59F5-4130-98C3-FFEEC32643C2}"/>
              </a:ext>
            </a:extLst>
          </p:cNvPr>
          <p:cNvSpPr/>
          <p:nvPr/>
        </p:nvSpPr>
        <p:spPr>
          <a:xfrm>
            <a:off x="2590082" y="236377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mj-lt"/>
              </a:rPr>
              <a:t>(</a:t>
            </a:r>
          </a:p>
        </p:txBody>
      </p:sp>
      <p:sp>
        <p:nvSpPr>
          <p:cNvPr id="21" name="Rectangle 20">
            <a:extLst>
              <a:ext uri="{FF2B5EF4-FFF2-40B4-BE49-F238E27FC236}">
                <a16:creationId xmlns:a16="http://schemas.microsoft.com/office/drawing/2014/main" id="{404F8D97-B707-4E1C-944A-BA328D87AC49}"/>
              </a:ext>
            </a:extLst>
          </p:cNvPr>
          <p:cNvSpPr/>
          <p:nvPr/>
        </p:nvSpPr>
        <p:spPr>
          <a:xfrm>
            <a:off x="3745021" y="237029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5" name="Arrow: Up 24">
            <a:extLst>
              <a:ext uri="{FF2B5EF4-FFF2-40B4-BE49-F238E27FC236}">
                <a16:creationId xmlns:a16="http://schemas.microsoft.com/office/drawing/2014/main" id="{06A7DD0C-EC38-4CCD-92DC-D8BD1F192909}"/>
              </a:ext>
            </a:extLst>
          </p:cNvPr>
          <p:cNvSpPr/>
          <p:nvPr/>
        </p:nvSpPr>
        <p:spPr>
          <a:xfrm rot="10800000">
            <a:off x="2155630" y="1828078"/>
            <a:ext cx="232011" cy="3923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B597FB76-6FE2-49C3-9FB9-041A93A87089}"/>
              </a:ext>
            </a:extLst>
          </p:cNvPr>
          <p:cNvSpPr txBox="1"/>
          <p:nvPr/>
        </p:nvSpPr>
        <p:spPr>
          <a:xfrm>
            <a:off x="538086" y="1362956"/>
            <a:ext cx="9718208" cy="400110"/>
          </a:xfrm>
          <a:prstGeom prst="rect">
            <a:avLst/>
          </a:prstGeom>
          <a:noFill/>
        </p:spPr>
        <p:txBody>
          <a:bodyPr wrap="square" rtlCol="0">
            <a:spAutoFit/>
          </a:bodyPr>
          <a:lstStyle/>
          <a:p>
            <a:pPr algn="l"/>
            <a:r>
              <a:rPr lang="en-US" sz="2000" b="0" i="0" dirty="0">
                <a:solidFill>
                  <a:srgbClr val="4A66AC"/>
                </a:solidFill>
                <a:effectLst/>
                <a:latin typeface="Roboto" panose="02000000000000000000" pitchFamily="2" charset="0"/>
              </a:rPr>
              <a:t>Step 1 </a:t>
            </a:r>
            <a:r>
              <a:rPr lang="en-US" b="0" i="0" dirty="0">
                <a:solidFill>
                  <a:srgbClr val="282828"/>
                </a:solidFill>
                <a:effectLst/>
                <a:latin typeface="Roboto" panose="02000000000000000000" pitchFamily="2" charset="0"/>
              </a:rPr>
              <a:t>:Scan all the symbols one by one from left to right in the given Infix Expression.</a:t>
            </a:r>
          </a:p>
        </p:txBody>
      </p:sp>
      <p:sp>
        <p:nvSpPr>
          <p:cNvPr id="26" name="TextBox 25">
            <a:extLst>
              <a:ext uri="{FF2B5EF4-FFF2-40B4-BE49-F238E27FC236}">
                <a16:creationId xmlns:a16="http://schemas.microsoft.com/office/drawing/2014/main" id="{820932FD-A59D-4B54-9C1F-8ED86DBFCBC8}"/>
              </a:ext>
            </a:extLst>
          </p:cNvPr>
          <p:cNvSpPr txBox="1"/>
          <p:nvPr/>
        </p:nvSpPr>
        <p:spPr>
          <a:xfrm>
            <a:off x="618143" y="3145939"/>
            <a:ext cx="9062113" cy="400110"/>
          </a:xfrm>
          <a:prstGeom prst="rect">
            <a:avLst/>
          </a:prstGeom>
          <a:noFill/>
        </p:spPr>
        <p:txBody>
          <a:bodyPr wrap="square" rtlCol="0">
            <a:spAutoFit/>
          </a:bodyPr>
          <a:lstStyle/>
          <a:p>
            <a:r>
              <a:rPr lang="en-US" dirty="0">
                <a:solidFill>
                  <a:srgbClr val="4A66AC"/>
                </a:solidFill>
                <a:latin typeface="Roboto" panose="02000000000000000000" pitchFamily="2" charset="0"/>
              </a:rPr>
              <a:t>Step 3 </a:t>
            </a:r>
            <a:r>
              <a:rPr lang="en-US" dirty="0">
                <a:solidFill>
                  <a:srgbClr val="282828"/>
                </a:solidFill>
                <a:latin typeface="Roboto" panose="02000000000000000000" pitchFamily="2" charset="0"/>
              </a:rPr>
              <a:t>: </a:t>
            </a:r>
            <a:r>
              <a:rPr lang="en-US" b="0" i="0" dirty="0">
                <a:solidFill>
                  <a:srgbClr val="282828"/>
                </a:solidFill>
                <a:effectLst/>
                <a:latin typeface="Roboto" panose="02000000000000000000" pitchFamily="2" charset="0"/>
              </a:rPr>
              <a:t>If the reading symbol is left parenthesis ‘</a:t>
            </a:r>
            <a:r>
              <a:rPr lang="en-US" sz="2000" b="1" i="0" dirty="0">
                <a:solidFill>
                  <a:srgbClr val="FF0000"/>
                </a:solidFill>
                <a:effectLst/>
                <a:latin typeface="Roboto" panose="02000000000000000000" pitchFamily="2" charset="0"/>
              </a:rPr>
              <a:t>(</a:t>
            </a:r>
            <a:r>
              <a:rPr lang="en-US" sz="2000" b="1" i="0" dirty="0">
                <a:solidFill>
                  <a:srgbClr val="282828"/>
                </a:solidFill>
                <a:effectLst/>
                <a:latin typeface="Roboto" panose="02000000000000000000" pitchFamily="2" charset="0"/>
              </a:rPr>
              <a:t> </a:t>
            </a:r>
            <a:r>
              <a:rPr lang="en-US" b="0" i="0" dirty="0">
                <a:solidFill>
                  <a:srgbClr val="282828"/>
                </a:solidFill>
                <a:effectLst/>
                <a:latin typeface="Roboto" panose="02000000000000000000" pitchFamily="2" charset="0"/>
              </a:rPr>
              <a:t>‘, then Push it onto the Stack.</a:t>
            </a:r>
            <a:endParaRPr lang="en-IN" dirty="0"/>
          </a:p>
        </p:txBody>
      </p:sp>
      <p:sp>
        <p:nvSpPr>
          <p:cNvPr id="29" name="TextBox 28">
            <a:extLst>
              <a:ext uri="{FF2B5EF4-FFF2-40B4-BE49-F238E27FC236}">
                <a16:creationId xmlns:a16="http://schemas.microsoft.com/office/drawing/2014/main" id="{E4A81740-6B7B-4E2D-A407-E11C0277A621}"/>
              </a:ext>
            </a:extLst>
          </p:cNvPr>
          <p:cNvSpPr txBox="1"/>
          <p:nvPr/>
        </p:nvSpPr>
        <p:spPr>
          <a:xfrm>
            <a:off x="620415" y="3548173"/>
            <a:ext cx="9212693" cy="707886"/>
          </a:xfrm>
          <a:prstGeom prst="rect">
            <a:avLst/>
          </a:prstGeom>
          <a:noFill/>
        </p:spPr>
        <p:txBody>
          <a:bodyPr wrap="square" rtlCol="0">
            <a:spAutoFit/>
          </a:bodyPr>
          <a:lstStyle/>
          <a:p>
            <a:r>
              <a:rPr lang="en-US" b="0" i="0" dirty="0">
                <a:solidFill>
                  <a:srgbClr val="4A66AC"/>
                </a:solidFill>
                <a:effectLst/>
                <a:latin typeface="Roboto" panose="02000000000000000000" pitchFamily="2" charset="0"/>
              </a:rPr>
              <a:t>Step 4 </a:t>
            </a:r>
            <a:r>
              <a:rPr lang="en-US" b="0" i="0" dirty="0">
                <a:solidFill>
                  <a:srgbClr val="282828"/>
                </a:solidFill>
                <a:effectLst/>
                <a:latin typeface="Roboto" panose="02000000000000000000" pitchFamily="2" charset="0"/>
              </a:rPr>
              <a:t>: If the reading symbol is right parenthesis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then Pop all the contents of the stack until  ‘</a:t>
            </a:r>
            <a:r>
              <a:rPr lang="en-US" sz="2000" b="0"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’each popped symbol to Postfix Expression.</a:t>
            </a:r>
          </a:p>
        </p:txBody>
      </p:sp>
      <p:sp>
        <p:nvSpPr>
          <p:cNvPr id="30" name="TextBox 29">
            <a:extLst>
              <a:ext uri="{FF2B5EF4-FFF2-40B4-BE49-F238E27FC236}">
                <a16:creationId xmlns:a16="http://schemas.microsoft.com/office/drawing/2014/main" id="{68E22CB5-2479-4E13-96E1-7F4D16FE8786}"/>
              </a:ext>
            </a:extLst>
          </p:cNvPr>
          <p:cNvSpPr txBox="1"/>
          <p:nvPr/>
        </p:nvSpPr>
        <p:spPr>
          <a:xfrm>
            <a:off x="613733" y="4231475"/>
            <a:ext cx="9167302" cy="954107"/>
          </a:xfrm>
          <a:prstGeom prst="rect">
            <a:avLst/>
          </a:prstGeom>
          <a:noFill/>
        </p:spPr>
        <p:txBody>
          <a:bodyPr wrap="square" rtlCol="0">
            <a:spAutoFit/>
          </a:bodyPr>
          <a:lstStyle/>
          <a:p>
            <a:r>
              <a:rPr lang="en-US" b="0" i="0" dirty="0">
                <a:solidFill>
                  <a:srgbClr val="4A66AC"/>
                </a:solidFill>
                <a:effectLst/>
                <a:latin typeface="Roboto" panose="02000000000000000000" pitchFamily="2" charset="0"/>
              </a:rPr>
              <a:t>Step 5 </a:t>
            </a:r>
            <a:r>
              <a:rPr lang="en-US" b="0" i="0" dirty="0">
                <a:solidFill>
                  <a:srgbClr val="282828"/>
                </a:solidFill>
                <a:effectLst/>
                <a:latin typeface="Roboto" panose="02000000000000000000" pitchFamily="2" charset="0"/>
              </a:rPr>
              <a:t>:If the reading symbol is operator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 </a:t>
            </a:r>
            <a:r>
              <a:rPr lang="en-US" b="1" i="0" dirty="0">
                <a:solidFill>
                  <a:srgbClr val="FF0000"/>
                </a:solidFill>
                <a:effectLst/>
                <a:latin typeface="Roboto" panose="02000000000000000000" pitchFamily="2" charset="0"/>
              </a:rPr>
              <a:t>* </a:t>
            </a:r>
            <a:r>
              <a:rPr lang="en-US" b="0" i="0" dirty="0">
                <a:solidFill>
                  <a:srgbClr val="282828"/>
                </a:solidFill>
                <a:effectLst/>
                <a:latin typeface="Roboto" panose="02000000000000000000" pitchFamily="2" charset="0"/>
              </a:rPr>
              <a:t>,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then Push it onto the Stack. However, first pop the operators which are already on the stack that have higher or equal precedence than the current operator and append them to the postfix . </a:t>
            </a:r>
          </a:p>
        </p:txBody>
      </p:sp>
      <p:sp>
        <p:nvSpPr>
          <p:cNvPr id="32" name="Rectangle 31">
            <a:extLst>
              <a:ext uri="{FF2B5EF4-FFF2-40B4-BE49-F238E27FC236}">
                <a16:creationId xmlns:a16="http://schemas.microsoft.com/office/drawing/2014/main" id="{E650B34C-27E3-4DAD-A399-1ED6D5D92D4F}"/>
              </a:ext>
            </a:extLst>
          </p:cNvPr>
          <p:cNvSpPr/>
          <p:nvPr/>
        </p:nvSpPr>
        <p:spPr>
          <a:xfrm>
            <a:off x="1415094" y="5691115"/>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a:t>
            </a:r>
          </a:p>
        </p:txBody>
      </p:sp>
    </p:spTree>
    <p:extLst>
      <p:ext uri="{BB962C8B-B14F-4D97-AF65-F5344CB8AC3E}">
        <p14:creationId xmlns:p14="http://schemas.microsoft.com/office/powerpoint/2010/main" val="136951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0"/>
                                        </p:tgtEl>
                                        <p:attrNameLst>
                                          <p:attrName>style.color</p:attrName>
                                        </p:attrNameLst>
                                      </p:cBhvr>
                                      <p:to>
                                        <a:srgbClr val="00B0F0"/>
                                      </p:to>
                                    </p:animClr>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2.08333E-6 -0.09699 L 0.36445 -0.09699 C 0.5276 -0.09699 0.7289 0.06829 0.7289 0.20278 L 0.7289 0.50301 " pathEditMode="relative" rAng="0" ptsTypes="AAAA">
                                      <p:cBhvr>
                                        <p:cTn id="10" dur="2000" fill="hold"/>
                                        <p:tgtEl>
                                          <p:spTgt spid="18"/>
                                        </p:tgtEl>
                                        <p:attrNameLst>
                                          <p:attrName>ppt_x</p:attrName>
                                          <p:attrName>ppt_y</p:attrName>
                                        </p:attrNameLst>
                                      </p:cBhvr>
                                      <p:rCtr x="36445" y="3000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1.875E-6 1.11111E-6 L 0.04987 -0.0037 " pathEditMode="relative" rAng="0" ptsTypes="AA">
                                      <p:cBhvr>
                                        <p:cTn id="14" dur="2000" fill="hold"/>
                                        <p:tgtEl>
                                          <p:spTgt spid="25"/>
                                        </p:tgtEl>
                                        <p:attrNameLst>
                                          <p:attrName>ppt_x</p:attrName>
                                          <p:attrName>ppt_y</p:attrName>
                                        </p:attrNameLst>
                                      </p:cBhvr>
                                      <p:rCtr x="2487"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5B2B178-7AD2-43F2-811B-8841B5DB05DD}"/>
              </a:ext>
            </a:extLst>
          </p:cNvPr>
          <p:cNvSpPr/>
          <p:nvPr/>
        </p:nvSpPr>
        <p:spPr>
          <a:xfrm>
            <a:off x="10686197" y="574178"/>
            <a:ext cx="967717" cy="58821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3DC2E00-D734-422C-B03E-424EAD94A5C6}"/>
              </a:ext>
            </a:extLst>
          </p:cNvPr>
          <p:cNvSpPr/>
          <p:nvPr/>
        </p:nvSpPr>
        <p:spPr>
          <a:xfrm>
            <a:off x="1308912" y="5643349"/>
            <a:ext cx="7415423" cy="62097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888042CF-D64E-4FC8-88B7-EC52BA8744F9}"/>
              </a:ext>
            </a:extLst>
          </p:cNvPr>
          <p:cNvSpPr>
            <a:spLocks noGrp="1"/>
          </p:cNvSpPr>
          <p:nvPr>
            <p:ph type="title"/>
          </p:nvPr>
        </p:nvSpPr>
        <p:spPr>
          <a:xfrm>
            <a:off x="485659" y="77347"/>
            <a:ext cx="9875520" cy="1356360"/>
          </a:xfrm>
        </p:spPr>
        <p:txBody>
          <a:bodyPr/>
          <a:lstStyle/>
          <a:p>
            <a:r>
              <a:rPr lang="en-US" dirty="0">
                <a:latin typeface="Rockwell" panose="02060603020205020403" pitchFamily="18" charset="0"/>
              </a:rPr>
              <a:t>Infix To Postfix</a:t>
            </a:r>
          </a:p>
        </p:txBody>
      </p:sp>
      <p:sp>
        <p:nvSpPr>
          <p:cNvPr id="3" name="Rectangle 2">
            <a:extLst>
              <a:ext uri="{FF2B5EF4-FFF2-40B4-BE49-F238E27FC236}">
                <a16:creationId xmlns:a16="http://schemas.microsoft.com/office/drawing/2014/main" id="{58138229-572B-4E7C-A963-94C77797C0EE}"/>
              </a:ext>
            </a:extLst>
          </p:cNvPr>
          <p:cNvSpPr/>
          <p:nvPr/>
        </p:nvSpPr>
        <p:spPr>
          <a:xfrm>
            <a:off x="1308912" y="2328682"/>
            <a:ext cx="6677170" cy="62097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7A39361-760E-402A-8F0F-C3536AFD0CE9}"/>
              </a:ext>
            </a:extLst>
          </p:cNvPr>
          <p:cNvSpPr/>
          <p:nvPr/>
        </p:nvSpPr>
        <p:spPr>
          <a:xfrm>
            <a:off x="5536303" y="236378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solidFill>
                  <a:schemeClr val="tx1"/>
                </a:solidFill>
              </a:rPr>
              <a:t>-</a:t>
            </a:r>
          </a:p>
        </p:txBody>
      </p:sp>
      <p:sp>
        <p:nvSpPr>
          <p:cNvPr id="8" name="Rectangle 7">
            <a:extLst>
              <a:ext uri="{FF2B5EF4-FFF2-40B4-BE49-F238E27FC236}">
                <a16:creationId xmlns:a16="http://schemas.microsoft.com/office/drawing/2014/main" id="{FE1B8319-3CE0-4724-BC39-C47F12DB09EA}"/>
              </a:ext>
            </a:extLst>
          </p:cNvPr>
          <p:cNvSpPr/>
          <p:nvPr/>
        </p:nvSpPr>
        <p:spPr>
          <a:xfrm>
            <a:off x="6127703"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D</a:t>
            </a:r>
          </a:p>
        </p:txBody>
      </p:sp>
      <p:sp>
        <p:nvSpPr>
          <p:cNvPr id="9" name="Rectangle 8">
            <a:extLst>
              <a:ext uri="{FF2B5EF4-FFF2-40B4-BE49-F238E27FC236}">
                <a16:creationId xmlns:a16="http://schemas.microsoft.com/office/drawing/2014/main" id="{5C3CA58E-E8B5-4ED5-A1AD-C4895F0353FB}"/>
              </a:ext>
            </a:extLst>
          </p:cNvPr>
          <p:cNvSpPr/>
          <p:nvPr/>
        </p:nvSpPr>
        <p:spPr>
          <a:xfrm>
            <a:off x="6739590"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0" name="Rectangle 9">
            <a:extLst>
              <a:ext uri="{FF2B5EF4-FFF2-40B4-BE49-F238E27FC236}">
                <a16:creationId xmlns:a16="http://schemas.microsoft.com/office/drawing/2014/main" id="{9861482E-82CE-4D93-BF3E-1F31B21D5A95}"/>
              </a:ext>
            </a:extLst>
          </p:cNvPr>
          <p:cNvSpPr/>
          <p:nvPr/>
        </p:nvSpPr>
        <p:spPr>
          <a:xfrm>
            <a:off x="7328714"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E</a:t>
            </a:r>
          </a:p>
        </p:txBody>
      </p:sp>
      <p:sp>
        <p:nvSpPr>
          <p:cNvPr id="15" name="Rectangle 14">
            <a:extLst>
              <a:ext uri="{FF2B5EF4-FFF2-40B4-BE49-F238E27FC236}">
                <a16:creationId xmlns:a16="http://schemas.microsoft.com/office/drawing/2014/main" id="{AC6DD1A4-1931-4047-93E8-B8673B7023EE}"/>
              </a:ext>
            </a:extLst>
          </p:cNvPr>
          <p:cNvSpPr/>
          <p:nvPr/>
        </p:nvSpPr>
        <p:spPr>
          <a:xfrm>
            <a:off x="4325065" y="237029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C</a:t>
            </a:r>
          </a:p>
        </p:txBody>
      </p:sp>
      <p:sp>
        <p:nvSpPr>
          <p:cNvPr id="16" name="Rectangle 15">
            <a:extLst>
              <a:ext uri="{FF2B5EF4-FFF2-40B4-BE49-F238E27FC236}">
                <a16:creationId xmlns:a16="http://schemas.microsoft.com/office/drawing/2014/main" id="{B733D765-4DFC-40AC-AAD8-266F0194B622}"/>
              </a:ext>
            </a:extLst>
          </p:cNvPr>
          <p:cNvSpPr/>
          <p:nvPr/>
        </p:nvSpPr>
        <p:spPr>
          <a:xfrm>
            <a:off x="4934665" y="2363782"/>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7" name="Rectangle 16">
            <a:extLst>
              <a:ext uri="{FF2B5EF4-FFF2-40B4-BE49-F238E27FC236}">
                <a16:creationId xmlns:a16="http://schemas.microsoft.com/office/drawing/2014/main" id="{A46E1B5A-5329-43E8-B661-DEC6FFCBF8AA}"/>
              </a:ext>
            </a:extLst>
          </p:cNvPr>
          <p:cNvSpPr/>
          <p:nvPr/>
        </p:nvSpPr>
        <p:spPr>
          <a:xfrm>
            <a:off x="3162725"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B</a:t>
            </a:r>
          </a:p>
        </p:txBody>
      </p:sp>
      <p:sp>
        <p:nvSpPr>
          <p:cNvPr id="18" name="Rectangle 17">
            <a:extLst>
              <a:ext uri="{FF2B5EF4-FFF2-40B4-BE49-F238E27FC236}">
                <a16:creationId xmlns:a16="http://schemas.microsoft.com/office/drawing/2014/main" id="{856CCC62-0CA3-4C60-AD08-23AB9F49EBC1}"/>
              </a:ext>
            </a:extLst>
          </p:cNvPr>
          <p:cNvSpPr/>
          <p:nvPr/>
        </p:nvSpPr>
        <p:spPr>
          <a:xfrm>
            <a:off x="10907336" y="5808541"/>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0" name="Rectangle 19">
            <a:extLst>
              <a:ext uri="{FF2B5EF4-FFF2-40B4-BE49-F238E27FC236}">
                <a16:creationId xmlns:a16="http://schemas.microsoft.com/office/drawing/2014/main" id="{5FA0D18D-59F5-4130-98C3-FFEEC32643C2}"/>
              </a:ext>
            </a:extLst>
          </p:cNvPr>
          <p:cNvSpPr/>
          <p:nvPr/>
        </p:nvSpPr>
        <p:spPr>
          <a:xfrm>
            <a:off x="2590082" y="2363777"/>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mj-lt"/>
              </a:rPr>
              <a:t>(</a:t>
            </a:r>
          </a:p>
        </p:txBody>
      </p:sp>
      <p:sp>
        <p:nvSpPr>
          <p:cNvPr id="21" name="Rectangle 20">
            <a:extLst>
              <a:ext uri="{FF2B5EF4-FFF2-40B4-BE49-F238E27FC236}">
                <a16:creationId xmlns:a16="http://schemas.microsoft.com/office/drawing/2014/main" id="{404F8D97-B707-4E1C-944A-BA328D87AC49}"/>
              </a:ext>
            </a:extLst>
          </p:cNvPr>
          <p:cNvSpPr/>
          <p:nvPr/>
        </p:nvSpPr>
        <p:spPr>
          <a:xfrm>
            <a:off x="3745021" y="237029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5" name="Arrow: Up 24">
            <a:extLst>
              <a:ext uri="{FF2B5EF4-FFF2-40B4-BE49-F238E27FC236}">
                <a16:creationId xmlns:a16="http://schemas.microsoft.com/office/drawing/2014/main" id="{06A7DD0C-EC38-4CCD-92DC-D8BD1F192909}"/>
              </a:ext>
            </a:extLst>
          </p:cNvPr>
          <p:cNvSpPr/>
          <p:nvPr/>
        </p:nvSpPr>
        <p:spPr>
          <a:xfrm rot="10800000">
            <a:off x="2736795" y="1835454"/>
            <a:ext cx="232011" cy="3923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B597FB76-6FE2-49C3-9FB9-041A93A87089}"/>
              </a:ext>
            </a:extLst>
          </p:cNvPr>
          <p:cNvSpPr txBox="1"/>
          <p:nvPr/>
        </p:nvSpPr>
        <p:spPr>
          <a:xfrm>
            <a:off x="538086" y="1362956"/>
            <a:ext cx="9718208" cy="400110"/>
          </a:xfrm>
          <a:prstGeom prst="rect">
            <a:avLst/>
          </a:prstGeom>
          <a:noFill/>
        </p:spPr>
        <p:txBody>
          <a:bodyPr wrap="square" rtlCol="0">
            <a:spAutoFit/>
          </a:bodyPr>
          <a:lstStyle/>
          <a:p>
            <a:pPr algn="l"/>
            <a:r>
              <a:rPr lang="en-US" sz="2000" b="0" i="0" dirty="0">
                <a:solidFill>
                  <a:srgbClr val="4A66AC"/>
                </a:solidFill>
                <a:effectLst/>
                <a:latin typeface="Roboto" panose="02000000000000000000" pitchFamily="2" charset="0"/>
              </a:rPr>
              <a:t>Step 1 </a:t>
            </a:r>
            <a:r>
              <a:rPr lang="en-US" b="0" i="0" dirty="0">
                <a:solidFill>
                  <a:srgbClr val="282828"/>
                </a:solidFill>
                <a:effectLst/>
                <a:latin typeface="Roboto" panose="02000000000000000000" pitchFamily="2" charset="0"/>
              </a:rPr>
              <a:t>:Scan all the symbols one by one from left to right in the given Infix Expression.</a:t>
            </a:r>
          </a:p>
        </p:txBody>
      </p:sp>
      <p:sp>
        <p:nvSpPr>
          <p:cNvPr id="26" name="TextBox 25">
            <a:extLst>
              <a:ext uri="{FF2B5EF4-FFF2-40B4-BE49-F238E27FC236}">
                <a16:creationId xmlns:a16="http://schemas.microsoft.com/office/drawing/2014/main" id="{820932FD-A59D-4B54-9C1F-8ED86DBFCBC8}"/>
              </a:ext>
            </a:extLst>
          </p:cNvPr>
          <p:cNvSpPr txBox="1"/>
          <p:nvPr/>
        </p:nvSpPr>
        <p:spPr>
          <a:xfrm>
            <a:off x="618143" y="3145939"/>
            <a:ext cx="9062113" cy="400110"/>
          </a:xfrm>
          <a:prstGeom prst="rect">
            <a:avLst/>
          </a:prstGeom>
          <a:noFill/>
        </p:spPr>
        <p:txBody>
          <a:bodyPr wrap="square" rtlCol="0">
            <a:spAutoFit/>
          </a:bodyPr>
          <a:lstStyle/>
          <a:p>
            <a:r>
              <a:rPr lang="en-US" dirty="0">
                <a:solidFill>
                  <a:srgbClr val="4A66AC"/>
                </a:solidFill>
                <a:latin typeface="Roboto" panose="02000000000000000000" pitchFamily="2" charset="0"/>
              </a:rPr>
              <a:t>Step 3 </a:t>
            </a:r>
            <a:r>
              <a:rPr lang="en-US" dirty="0">
                <a:solidFill>
                  <a:srgbClr val="282828"/>
                </a:solidFill>
                <a:latin typeface="Roboto" panose="02000000000000000000" pitchFamily="2" charset="0"/>
              </a:rPr>
              <a:t>: </a:t>
            </a:r>
            <a:r>
              <a:rPr lang="en-US" b="0" i="0" dirty="0">
                <a:solidFill>
                  <a:srgbClr val="282828"/>
                </a:solidFill>
                <a:effectLst/>
                <a:latin typeface="Roboto" panose="02000000000000000000" pitchFamily="2" charset="0"/>
              </a:rPr>
              <a:t>If the reading symbol is left parenthesis ‘</a:t>
            </a:r>
            <a:r>
              <a:rPr lang="en-US" sz="2000" b="1" i="0" dirty="0">
                <a:solidFill>
                  <a:srgbClr val="FF0000"/>
                </a:solidFill>
                <a:effectLst/>
                <a:latin typeface="Roboto" panose="02000000000000000000" pitchFamily="2" charset="0"/>
              </a:rPr>
              <a:t>(</a:t>
            </a:r>
            <a:r>
              <a:rPr lang="en-US" sz="2000" b="1" i="0" dirty="0">
                <a:solidFill>
                  <a:srgbClr val="282828"/>
                </a:solidFill>
                <a:effectLst/>
                <a:latin typeface="Roboto" panose="02000000000000000000" pitchFamily="2" charset="0"/>
              </a:rPr>
              <a:t> </a:t>
            </a:r>
            <a:r>
              <a:rPr lang="en-US" b="0" i="0" dirty="0">
                <a:solidFill>
                  <a:srgbClr val="282828"/>
                </a:solidFill>
                <a:effectLst/>
                <a:latin typeface="Roboto" panose="02000000000000000000" pitchFamily="2" charset="0"/>
              </a:rPr>
              <a:t>‘, then Push it onto the Stack.</a:t>
            </a:r>
            <a:endParaRPr lang="en-IN" dirty="0"/>
          </a:p>
        </p:txBody>
      </p:sp>
      <p:sp>
        <p:nvSpPr>
          <p:cNvPr id="29" name="TextBox 28">
            <a:extLst>
              <a:ext uri="{FF2B5EF4-FFF2-40B4-BE49-F238E27FC236}">
                <a16:creationId xmlns:a16="http://schemas.microsoft.com/office/drawing/2014/main" id="{E4A81740-6B7B-4E2D-A407-E11C0277A621}"/>
              </a:ext>
            </a:extLst>
          </p:cNvPr>
          <p:cNvSpPr txBox="1"/>
          <p:nvPr/>
        </p:nvSpPr>
        <p:spPr>
          <a:xfrm>
            <a:off x="620415" y="3548173"/>
            <a:ext cx="9212693" cy="707886"/>
          </a:xfrm>
          <a:prstGeom prst="rect">
            <a:avLst/>
          </a:prstGeom>
          <a:noFill/>
        </p:spPr>
        <p:txBody>
          <a:bodyPr wrap="square" rtlCol="0">
            <a:spAutoFit/>
          </a:bodyPr>
          <a:lstStyle/>
          <a:p>
            <a:r>
              <a:rPr lang="en-US" b="0" i="0" dirty="0">
                <a:solidFill>
                  <a:srgbClr val="4A66AC"/>
                </a:solidFill>
                <a:effectLst/>
                <a:latin typeface="Roboto" panose="02000000000000000000" pitchFamily="2" charset="0"/>
              </a:rPr>
              <a:t>Step 4 </a:t>
            </a:r>
            <a:r>
              <a:rPr lang="en-US" b="0" i="0" dirty="0">
                <a:solidFill>
                  <a:srgbClr val="282828"/>
                </a:solidFill>
                <a:effectLst/>
                <a:latin typeface="Roboto" panose="02000000000000000000" pitchFamily="2" charset="0"/>
              </a:rPr>
              <a:t>: If the reading symbol is right parenthesis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then Pop all the contents of the stack until  ‘</a:t>
            </a:r>
            <a:r>
              <a:rPr lang="en-US" sz="2000" b="0"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’each popped symbol to Postfix Expression.</a:t>
            </a:r>
          </a:p>
        </p:txBody>
      </p:sp>
      <p:sp>
        <p:nvSpPr>
          <p:cNvPr id="30" name="TextBox 29">
            <a:extLst>
              <a:ext uri="{FF2B5EF4-FFF2-40B4-BE49-F238E27FC236}">
                <a16:creationId xmlns:a16="http://schemas.microsoft.com/office/drawing/2014/main" id="{68E22CB5-2479-4E13-96E1-7F4D16FE8786}"/>
              </a:ext>
            </a:extLst>
          </p:cNvPr>
          <p:cNvSpPr txBox="1"/>
          <p:nvPr/>
        </p:nvSpPr>
        <p:spPr>
          <a:xfrm>
            <a:off x="613733" y="4231475"/>
            <a:ext cx="9167302" cy="954107"/>
          </a:xfrm>
          <a:prstGeom prst="rect">
            <a:avLst/>
          </a:prstGeom>
          <a:noFill/>
        </p:spPr>
        <p:txBody>
          <a:bodyPr wrap="square" rtlCol="0">
            <a:spAutoFit/>
          </a:bodyPr>
          <a:lstStyle/>
          <a:p>
            <a:r>
              <a:rPr lang="en-US" b="0" i="0" dirty="0">
                <a:solidFill>
                  <a:srgbClr val="4A66AC"/>
                </a:solidFill>
                <a:effectLst/>
                <a:latin typeface="Roboto" panose="02000000000000000000" pitchFamily="2" charset="0"/>
              </a:rPr>
              <a:t>Step 5 </a:t>
            </a:r>
            <a:r>
              <a:rPr lang="en-US" b="0" i="0" dirty="0">
                <a:solidFill>
                  <a:srgbClr val="282828"/>
                </a:solidFill>
                <a:effectLst/>
                <a:latin typeface="Roboto" panose="02000000000000000000" pitchFamily="2" charset="0"/>
              </a:rPr>
              <a:t>:If the reading symbol is operator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 </a:t>
            </a:r>
            <a:r>
              <a:rPr lang="en-US" b="1" i="0" dirty="0">
                <a:solidFill>
                  <a:srgbClr val="FF0000"/>
                </a:solidFill>
                <a:effectLst/>
                <a:latin typeface="Roboto" panose="02000000000000000000" pitchFamily="2" charset="0"/>
              </a:rPr>
              <a:t>* </a:t>
            </a:r>
            <a:r>
              <a:rPr lang="en-US" b="0" i="0" dirty="0">
                <a:solidFill>
                  <a:srgbClr val="282828"/>
                </a:solidFill>
                <a:effectLst/>
                <a:latin typeface="Roboto" panose="02000000000000000000" pitchFamily="2" charset="0"/>
              </a:rPr>
              <a:t>,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then Push it onto the Stack. However, first pop the operators which are already on the stack that have higher or equal precedence than the current operator and append them to the postfix . </a:t>
            </a:r>
          </a:p>
        </p:txBody>
      </p:sp>
      <p:sp>
        <p:nvSpPr>
          <p:cNvPr id="32" name="Rectangle 31">
            <a:extLst>
              <a:ext uri="{FF2B5EF4-FFF2-40B4-BE49-F238E27FC236}">
                <a16:creationId xmlns:a16="http://schemas.microsoft.com/office/drawing/2014/main" id="{E650B34C-27E3-4DAD-A399-1ED6D5D92D4F}"/>
              </a:ext>
            </a:extLst>
          </p:cNvPr>
          <p:cNvSpPr/>
          <p:nvPr/>
        </p:nvSpPr>
        <p:spPr>
          <a:xfrm>
            <a:off x="1415094" y="5691115"/>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a:t>
            </a:r>
          </a:p>
        </p:txBody>
      </p:sp>
    </p:spTree>
    <p:extLst>
      <p:ext uri="{BB962C8B-B14F-4D97-AF65-F5344CB8AC3E}">
        <p14:creationId xmlns:p14="http://schemas.microsoft.com/office/powerpoint/2010/main" val="128901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6"/>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4.375E-6 -0.10718 L 0.33881 -0.10718 C 0.49037 -0.10718 0.67761 0.03426 0.67761 0.14931 L 0.67761 0.40602 " pathEditMode="relative" rAng="0" ptsTypes="AAAA">
                                      <p:cBhvr>
                                        <p:cTn id="10" dur="2000" fill="hold"/>
                                        <p:tgtEl>
                                          <p:spTgt spid="20"/>
                                        </p:tgtEl>
                                        <p:attrNameLst>
                                          <p:attrName>ppt_x</p:attrName>
                                          <p:attrName>ppt_y</p:attrName>
                                        </p:attrNameLst>
                                      </p:cBhvr>
                                      <p:rCtr x="33880" y="25671"/>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375E-6 -4.81481E-6 L 0.0448 0.00255 " pathEditMode="relative" rAng="0" ptsTypes="AA">
                                      <p:cBhvr>
                                        <p:cTn id="14" dur="2000" fill="hold"/>
                                        <p:tgtEl>
                                          <p:spTgt spid="25"/>
                                        </p:tgtEl>
                                        <p:attrNameLst>
                                          <p:attrName>ppt_x</p:attrName>
                                          <p:attrName>ppt_y</p:attrName>
                                        </p:attrNameLst>
                                      </p:cBhvr>
                                      <p:rCtr x="2240"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5B2B178-7AD2-43F2-811B-8841B5DB05DD}"/>
              </a:ext>
            </a:extLst>
          </p:cNvPr>
          <p:cNvSpPr/>
          <p:nvPr/>
        </p:nvSpPr>
        <p:spPr>
          <a:xfrm>
            <a:off x="10686197" y="574178"/>
            <a:ext cx="967717" cy="58821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3DC2E00-D734-422C-B03E-424EAD94A5C6}"/>
              </a:ext>
            </a:extLst>
          </p:cNvPr>
          <p:cNvSpPr/>
          <p:nvPr/>
        </p:nvSpPr>
        <p:spPr>
          <a:xfrm>
            <a:off x="1308912" y="5643349"/>
            <a:ext cx="7415423" cy="62097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888042CF-D64E-4FC8-88B7-EC52BA8744F9}"/>
              </a:ext>
            </a:extLst>
          </p:cNvPr>
          <p:cNvSpPr>
            <a:spLocks noGrp="1"/>
          </p:cNvSpPr>
          <p:nvPr>
            <p:ph type="title"/>
          </p:nvPr>
        </p:nvSpPr>
        <p:spPr>
          <a:xfrm>
            <a:off x="485659" y="77347"/>
            <a:ext cx="9875520" cy="1356360"/>
          </a:xfrm>
        </p:spPr>
        <p:txBody>
          <a:bodyPr/>
          <a:lstStyle/>
          <a:p>
            <a:r>
              <a:rPr lang="en-US" dirty="0">
                <a:latin typeface="Rockwell" panose="02060603020205020403" pitchFamily="18" charset="0"/>
              </a:rPr>
              <a:t>Infix To Postfix</a:t>
            </a:r>
          </a:p>
        </p:txBody>
      </p:sp>
      <p:sp>
        <p:nvSpPr>
          <p:cNvPr id="3" name="Rectangle 2">
            <a:extLst>
              <a:ext uri="{FF2B5EF4-FFF2-40B4-BE49-F238E27FC236}">
                <a16:creationId xmlns:a16="http://schemas.microsoft.com/office/drawing/2014/main" id="{58138229-572B-4E7C-A963-94C77797C0EE}"/>
              </a:ext>
            </a:extLst>
          </p:cNvPr>
          <p:cNvSpPr/>
          <p:nvPr/>
        </p:nvSpPr>
        <p:spPr>
          <a:xfrm>
            <a:off x="1308912" y="2328682"/>
            <a:ext cx="6677170" cy="62097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7A39361-760E-402A-8F0F-C3536AFD0CE9}"/>
              </a:ext>
            </a:extLst>
          </p:cNvPr>
          <p:cNvSpPr/>
          <p:nvPr/>
        </p:nvSpPr>
        <p:spPr>
          <a:xfrm>
            <a:off x="5536303" y="236378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solidFill>
                  <a:schemeClr val="tx1"/>
                </a:solidFill>
              </a:rPr>
              <a:t>-</a:t>
            </a:r>
          </a:p>
        </p:txBody>
      </p:sp>
      <p:sp>
        <p:nvSpPr>
          <p:cNvPr id="8" name="Rectangle 7">
            <a:extLst>
              <a:ext uri="{FF2B5EF4-FFF2-40B4-BE49-F238E27FC236}">
                <a16:creationId xmlns:a16="http://schemas.microsoft.com/office/drawing/2014/main" id="{FE1B8319-3CE0-4724-BC39-C47F12DB09EA}"/>
              </a:ext>
            </a:extLst>
          </p:cNvPr>
          <p:cNvSpPr/>
          <p:nvPr/>
        </p:nvSpPr>
        <p:spPr>
          <a:xfrm>
            <a:off x="6127703"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D</a:t>
            </a:r>
          </a:p>
        </p:txBody>
      </p:sp>
      <p:sp>
        <p:nvSpPr>
          <p:cNvPr id="9" name="Rectangle 8">
            <a:extLst>
              <a:ext uri="{FF2B5EF4-FFF2-40B4-BE49-F238E27FC236}">
                <a16:creationId xmlns:a16="http://schemas.microsoft.com/office/drawing/2014/main" id="{5C3CA58E-E8B5-4ED5-A1AD-C4895F0353FB}"/>
              </a:ext>
            </a:extLst>
          </p:cNvPr>
          <p:cNvSpPr/>
          <p:nvPr/>
        </p:nvSpPr>
        <p:spPr>
          <a:xfrm>
            <a:off x="6739590"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0" name="Rectangle 9">
            <a:extLst>
              <a:ext uri="{FF2B5EF4-FFF2-40B4-BE49-F238E27FC236}">
                <a16:creationId xmlns:a16="http://schemas.microsoft.com/office/drawing/2014/main" id="{9861482E-82CE-4D93-BF3E-1F31B21D5A95}"/>
              </a:ext>
            </a:extLst>
          </p:cNvPr>
          <p:cNvSpPr/>
          <p:nvPr/>
        </p:nvSpPr>
        <p:spPr>
          <a:xfrm>
            <a:off x="7328714"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E</a:t>
            </a:r>
          </a:p>
        </p:txBody>
      </p:sp>
      <p:sp>
        <p:nvSpPr>
          <p:cNvPr id="15" name="Rectangle 14">
            <a:extLst>
              <a:ext uri="{FF2B5EF4-FFF2-40B4-BE49-F238E27FC236}">
                <a16:creationId xmlns:a16="http://schemas.microsoft.com/office/drawing/2014/main" id="{AC6DD1A4-1931-4047-93E8-B8673B7023EE}"/>
              </a:ext>
            </a:extLst>
          </p:cNvPr>
          <p:cNvSpPr/>
          <p:nvPr/>
        </p:nvSpPr>
        <p:spPr>
          <a:xfrm>
            <a:off x="4325065" y="237029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C</a:t>
            </a:r>
          </a:p>
        </p:txBody>
      </p:sp>
      <p:sp>
        <p:nvSpPr>
          <p:cNvPr id="16" name="Rectangle 15">
            <a:extLst>
              <a:ext uri="{FF2B5EF4-FFF2-40B4-BE49-F238E27FC236}">
                <a16:creationId xmlns:a16="http://schemas.microsoft.com/office/drawing/2014/main" id="{B733D765-4DFC-40AC-AAD8-266F0194B622}"/>
              </a:ext>
            </a:extLst>
          </p:cNvPr>
          <p:cNvSpPr/>
          <p:nvPr/>
        </p:nvSpPr>
        <p:spPr>
          <a:xfrm>
            <a:off x="4934665" y="2363782"/>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7" name="Rectangle 16">
            <a:extLst>
              <a:ext uri="{FF2B5EF4-FFF2-40B4-BE49-F238E27FC236}">
                <a16:creationId xmlns:a16="http://schemas.microsoft.com/office/drawing/2014/main" id="{A46E1B5A-5329-43E8-B661-DEC6FFCBF8AA}"/>
              </a:ext>
            </a:extLst>
          </p:cNvPr>
          <p:cNvSpPr/>
          <p:nvPr/>
        </p:nvSpPr>
        <p:spPr>
          <a:xfrm>
            <a:off x="3162725"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B</a:t>
            </a:r>
          </a:p>
        </p:txBody>
      </p:sp>
      <p:sp>
        <p:nvSpPr>
          <p:cNvPr id="18" name="Rectangle 17">
            <a:extLst>
              <a:ext uri="{FF2B5EF4-FFF2-40B4-BE49-F238E27FC236}">
                <a16:creationId xmlns:a16="http://schemas.microsoft.com/office/drawing/2014/main" id="{856CCC62-0CA3-4C60-AD08-23AB9F49EBC1}"/>
              </a:ext>
            </a:extLst>
          </p:cNvPr>
          <p:cNvSpPr/>
          <p:nvPr/>
        </p:nvSpPr>
        <p:spPr>
          <a:xfrm>
            <a:off x="10907336" y="5808541"/>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0" name="Rectangle 19">
            <a:extLst>
              <a:ext uri="{FF2B5EF4-FFF2-40B4-BE49-F238E27FC236}">
                <a16:creationId xmlns:a16="http://schemas.microsoft.com/office/drawing/2014/main" id="{5FA0D18D-59F5-4130-98C3-FFEEC32643C2}"/>
              </a:ext>
            </a:extLst>
          </p:cNvPr>
          <p:cNvSpPr/>
          <p:nvPr/>
        </p:nvSpPr>
        <p:spPr>
          <a:xfrm>
            <a:off x="10899012" y="5117910"/>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mj-lt"/>
              </a:rPr>
              <a:t>(</a:t>
            </a:r>
          </a:p>
        </p:txBody>
      </p:sp>
      <p:sp>
        <p:nvSpPr>
          <p:cNvPr id="21" name="Rectangle 20">
            <a:extLst>
              <a:ext uri="{FF2B5EF4-FFF2-40B4-BE49-F238E27FC236}">
                <a16:creationId xmlns:a16="http://schemas.microsoft.com/office/drawing/2014/main" id="{404F8D97-B707-4E1C-944A-BA328D87AC49}"/>
              </a:ext>
            </a:extLst>
          </p:cNvPr>
          <p:cNvSpPr/>
          <p:nvPr/>
        </p:nvSpPr>
        <p:spPr>
          <a:xfrm>
            <a:off x="3745021" y="237029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5" name="Arrow: Up 24">
            <a:extLst>
              <a:ext uri="{FF2B5EF4-FFF2-40B4-BE49-F238E27FC236}">
                <a16:creationId xmlns:a16="http://schemas.microsoft.com/office/drawing/2014/main" id="{06A7DD0C-EC38-4CCD-92DC-D8BD1F192909}"/>
              </a:ext>
            </a:extLst>
          </p:cNvPr>
          <p:cNvSpPr/>
          <p:nvPr/>
        </p:nvSpPr>
        <p:spPr>
          <a:xfrm rot="10800000">
            <a:off x="3309438" y="1881331"/>
            <a:ext cx="232011" cy="3923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B597FB76-6FE2-49C3-9FB9-041A93A87089}"/>
              </a:ext>
            </a:extLst>
          </p:cNvPr>
          <p:cNvSpPr txBox="1"/>
          <p:nvPr/>
        </p:nvSpPr>
        <p:spPr>
          <a:xfrm>
            <a:off x="538086" y="1362956"/>
            <a:ext cx="9718208" cy="400110"/>
          </a:xfrm>
          <a:prstGeom prst="rect">
            <a:avLst/>
          </a:prstGeom>
          <a:noFill/>
        </p:spPr>
        <p:txBody>
          <a:bodyPr wrap="square" rtlCol="0">
            <a:spAutoFit/>
          </a:bodyPr>
          <a:lstStyle/>
          <a:p>
            <a:pPr algn="l"/>
            <a:r>
              <a:rPr lang="en-US" sz="2000" b="0" i="0" dirty="0">
                <a:solidFill>
                  <a:srgbClr val="4A66AC"/>
                </a:solidFill>
                <a:effectLst/>
                <a:latin typeface="Roboto" panose="02000000000000000000" pitchFamily="2" charset="0"/>
              </a:rPr>
              <a:t>Step 1 </a:t>
            </a:r>
            <a:r>
              <a:rPr lang="en-US" b="0" i="0" dirty="0">
                <a:solidFill>
                  <a:srgbClr val="282828"/>
                </a:solidFill>
                <a:effectLst/>
                <a:latin typeface="Roboto" panose="02000000000000000000" pitchFamily="2" charset="0"/>
              </a:rPr>
              <a:t>:Scan all the symbols one by one from left to right in the given Infix Expression.</a:t>
            </a:r>
          </a:p>
        </p:txBody>
      </p:sp>
      <p:sp>
        <p:nvSpPr>
          <p:cNvPr id="32" name="Rectangle 31">
            <a:extLst>
              <a:ext uri="{FF2B5EF4-FFF2-40B4-BE49-F238E27FC236}">
                <a16:creationId xmlns:a16="http://schemas.microsoft.com/office/drawing/2014/main" id="{E650B34C-27E3-4DAD-A399-1ED6D5D92D4F}"/>
              </a:ext>
            </a:extLst>
          </p:cNvPr>
          <p:cNvSpPr/>
          <p:nvPr/>
        </p:nvSpPr>
        <p:spPr>
          <a:xfrm>
            <a:off x="1415094" y="5691115"/>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a:t>
            </a:r>
          </a:p>
        </p:txBody>
      </p:sp>
      <p:sp>
        <p:nvSpPr>
          <p:cNvPr id="22" name="TextBox 21">
            <a:extLst>
              <a:ext uri="{FF2B5EF4-FFF2-40B4-BE49-F238E27FC236}">
                <a16:creationId xmlns:a16="http://schemas.microsoft.com/office/drawing/2014/main" id="{A264D4AC-6D46-401F-B072-2C2EF5BBFBAC}"/>
              </a:ext>
            </a:extLst>
          </p:cNvPr>
          <p:cNvSpPr txBox="1"/>
          <p:nvPr/>
        </p:nvSpPr>
        <p:spPr>
          <a:xfrm>
            <a:off x="585827" y="3176716"/>
            <a:ext cx="8861592" cy="677108"/>
          </a:xfrm>
          <a:prstGeom prst="rect">
            <a:avLst/>
          </a:prstGeom>
          <a:noFill/>
        </p:spPr>
        <p:txBody>
          <a:bodyPr wrap="square" rtlCol="0">
            <a:spAutoFit/>
          </a:bodyPr>
          <a:lstStyle/>
          <a:p>
            <a:r>
              <a:rPr lang="en-IN" dirty="0">
                <a:solidFill>
                  <a:srgbClr val="4A66AC"/>
                </a:solidFill>
                <a:latin typeface="Roboto" panose="02000000000000000000" pitchFamily="2" charset="0"/>
                <a:ea typeface="Roboto" panose="02000000000000000000" pitchFamily="2" charset="0"/>
                <a:cs typeface="Roboto" panose="02000000000000000000" pitchFamily="2" charset="0"/>
              </a:rPr>
              <a:t>Step 2 </a:t>
            </a:r>
            <a:r>
              <a:rPr lang="en-IN" sz="2000" dirty="0">
                <a:latin typeface="Roboto" panose="02000000000000000000" pitchFamily="2" charset="0"/>
                <a:ea typeface="Roboto" panose="02000000000000000000" pitchFamily="2" charset="0"/>
                <a:cs typeface="Roboto" panose="02000000000000000000" pitchFamily="2" charset="0"/>
              </a:rPr>
              <a:t>: </a:t>
            </a:r>
            <a:r>
              <a:rPr lang="en-US" b="0" i="0" dirty="0">
                <a:solidFill>
                  <a:srgbClr val="282828"/>
                </a:solidFill>
                <a:effectLst/>
                <a:latin typeface="Roboto" panose="02000000000000000000" pitchFamily="2" charset="0"/>
              </a:rPr>
              <a:t>If the reading symbol is operand, then immediately append it to the Postfix Expression </a:t>
            </a:r>
            <a:endParaRPr lang="en-IN" dirty="0"/>
          </a:p>
        </p:txBody>
      </p:sp>
    </p:spTree>
    <p:extLst>
      <p:ext uri="{BB962C8B-B14F-4D97-AF65-F5344CB8AC3E}">
        <p14:creationId xmlns:p14="http://schemas.microsoft.com/office/powerpoint/2010/main" val="297681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2">
                                            <p:txEl>
                                              <p:pRg st="0" end="0"/>
                                            </p:txEl>
                                          </p:spTgt>
                                        </p:tgtEl>
                                        <p:attrNameLst>
                                          <p:attrName>style.color</p:attrName>
                                        </p:attrNameLst>
                                      </p:cBhvr>
                                      <p:to>
                                        <a:schemeClr val="accent2"/>
                                      </p:to>
                                    </p:animClr>
                                    <p:animClr clrSpc="rgb" dir="cw">
                                      <p:cBhvr>
                                        <p:cTn id="7" dur="500" fill="hold"/>
                                        <p:tgtEl>
                                          <p:spTgt spid="22">
                                            <p:txEl>
                                              <p:pRg st="0" end="0"/>
                                            </p:txEl>
                                          </p:spTgt>
                                        </p:tgtEl>
                                        <p:attrNameLst>
                                          <p:attrName>fillcolor</p:attrName>
                                        </p:attrNameLst>
                                      </p:cBhvr>
                                      <p:to>
                                        <a:schemeClr val="accent2"/>
                                      </p:to>
                                    </p:animClr>
                                    <p:set>
                                      <p:cBhvr>
                                        <p:cTn id="8" dur="500" fill="hold"/>
                                        <p:tgtEl>
                                          <p:spTgt spid="22">
                                            <p:txEl>
                                              <p:pRg st="0" end="0"/>
                                            </p:txEl>
                                          </p:spTgt>
                                        </p:tgtEl>
                                        <p:attrNameLst>
                                          <p:attrName>fill.type</p:attrName>
                                        </p:attrNameLst>
                                      </p:cBhvr>
                                      <p:to>
                                        <p:strVal val="solid"/>
                                      </p:to>
                                    </p:set>
                                    <p:set>
                                      <p:cBhvr>
                                        <p:cTn id="9" dur="500" fill="hold"/>
                                        <p:tgtEl>
                                          <p:spTgt spid="22">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6.25E-7 3.7037E-6 L -0.09505 0.48588 " pathEditMode="relative" rAng="0" ptsTypes="AA">
                                      <p:cBhvr>
                                        <p:cTn id="13" dur="2000" fill="hold"/>
                                        <p:tgtEl>
                                          <p:spTgt spid="17"/>
                                        </p:tgtEl>
                                        <p:attrNameLst>
                                          <p:attrName>ppt_x</p:attrName>
                                          <p:attrName>ppt_y</p:attrName>
                                        </p:attrNameLst>
                                      </p:cBhvr>
                                      <p:rCtr x="-4753" y="24282"/>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4.16667E-7 2.22222E-6 L 0.0487 0.0037 " pathEditMode="relative" rAng="0" ptsTypes="AA">
                                      <p:cBhvr>
                                        <p:cTn id="17" dur="2000" fill="hold"/>
                                        <p:tgtEl>
                                          <p:spTgt spid="25"/>
                                        </p:tgtEl>
                                        <p:attrNameLst>
                                          <p:attrName>ppt_x</p:attrName>
                                          <p:attrName>ppt_y</p:attrName>
                                        </p:attrNameLst>
                                      </p:cBhvr>
                                      <p:rCtr x="2435"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5B2B178-7AD2-43F2-811B-8841B5DB05DD}"/>
              </a:ext>
            </a:extLst>
          </p:cNvPr>
          <p:cNvSpPr/>
          <p:nvPr/>
        </p:nvSpPr>
        <p:spPr>
          <a:xfrm>
            <a:off x="10686197" y="574178"/>
            <a:ext cx="967717" cy="58821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3DC2E00-D734-422C-B03E-424EAD94A5C6}"/>
              </a:ext>
            </a:extLst>
          </p:cNvPr>
          <p:cNvSpPr/>
          <p:nvPr/>
        </p:nvSpPr>
        <p:spPr>
          <a:xfrm>
            <a:off x="1308912" y="5643349"/>
            <a:ext cx="7415423" cy="62097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888042CF-D64E-4FC8-88B7-EC52BA8744F9}"/>
              </a:ext>
            </a:extLst>
          </p:cNvPr>
          <p:cNvSpPr>
            <a:spLocks noGrp="1"/>
          </p:cNvSpPr>
          <p:nvPr>
            <p:ph type="title"/>
          </p:nvPr>
        </p:nvSpPr>
        <p:spPr>
          <a:xfrm>
            <a:off x="485659" y="77347"/>
            <a:ext cx="9875520" cy="1356360"/>
          </a:xfrm>
        </p:spPr>
        <p:txBody>
          <a:bodyPr/>
          <a:lstStyle/>
          <a:p>
            <a:r>
              <a:rPr lang="en-US" dirty="0">
                <a:latin typeface="Rockwell" panose="02060603020205020403" pitchFamily="18" charset="0"/>
              </a:rPr>
              <a:t>Infix To Postfix</a:t>
            </a:r>
          </a:p>
        </p:txBody>
      </p:sp>
      <p:sp>
        <p:nvSpPr>
          <p:cNvPr id="3" name="Rectangle 2">
            <a:extLst>
              <a:ext uri="{FF2B5EF4-FFF2-40B4-BE49-F238E27FC236}">
                <a16:creationId xmlns:a16="http://schemas.microsoft.com/office/drawing/2014/main" id="{58138229-572B-4E7C-A963-94C77797C0EE}"/>
              </a:ext>
            </a:extLst>
          </p:cNvPr>
          <p:cNvSpPr/>
          <p:nvPr/>
        </p:nvSpPr>
        <p:spPr>
          <a:xfrm>
            <a:off x="1308912" y="2328682"/>
            <a:ext cx="6677170" cy="62097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7A39361-760E-402A-8F0F-C3536AFD0CE9}"/>
              </a:ext>
            </a:extLst>
          </p:cNvPr>
          <p:cNvSpPr/>
          <p:nvPr/>
        </p:nvSpPr>
        <p:spPr>
          <a:xfrm>
            <a:off x="5536303" y="236378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solidFill>
                  <a:schemeClr val="tx1"/>
                </a:solidFill>
              </a:rPr>
              <a:t>-</a:t>
            </a:r>
          </a:p>
        </p:txBody>
      </p:sp>
      <p:sp>
        <p:nvSpPr>
          <p:cNvPr id="8" name="Rectangle 7">
            <a:extLst>
              <a:ext uri="{FF2B5EF4-FFF2-40B4-BE49-F238E27FC236}">
                <a16:creationId xmlns:a16="http://schemas.microsoft.com/office/drawing/2014/main" id="{FE1B8319-3CE0-4724-BC39-C47F12DB09EA}"/>
              </a:ext>
            </a:extLst>
          </p:cNvPr>
          <p:cNvSpPr/>
          <p:nvPr/>
        </p:nvSpPr>
        <p:spPr>
          <a:xfrm>
            <a:off x="6127703"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D</a:t>
            </a:r>
          </a:p>
        </p:txBody>
      </p:sp>
      <p:sp>
        <p:nvSpPr>
          <p:cNvPr id="9" name="Rectangle 8">
            <a:extLst>
              <a:ext uri="{FF2B5EF4-FFF2-40B4-BE49-F238E27FC236}">
                <a16:creationId xmlns:a16="http://schemas.microsoft.com/office/drawing/2014/main" id="{5C3CA58E-E8B5-4ED5-A1AD-C4895F0353FB}"/>
              </a:ext>
            </a:extLst>
          </p:cNvPr>
          <p:cNvSpPr/>
          <p:nvPr/>
        </p:nvSpPr>
        <p:spPr>
          <a:xfrm>
            <a:off x="6739590"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0" name="Rectangle 9">
            <a:extLst>
              <a:ext uri="{FF2B5EF4-FFF2-40B4-BE49-F238E27FC236}">
                <a16:creationId xmlns:a16="http://schemas.microsoft.com/office/drawing/2014/main" id="{9861482E-82CE-4D93-BF3E-1F31B21D5A95}"/>
              </a:ext>
            </a:extLst>
          </p:cNvPr>
          <p:cNvSpPr/>
          <p:nvPr/>
        </p:nvSpPr>
        <p:spPr>
          <a:xfrm>
            <a:off x="7328714"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E</a:t>
            </a:r>
          </a:p>
        </p:txBody>
      </p:sp>
      <p:sp>
        <p:nvSpPr>
          <p:cNvPr id="15" name="Rectangle 14">
            <a:extLst>
              <a:ext uri="{FF2B5EF4-FFF2-40B4-BE49-F238E27FC236}">
                <a16:creationId xmlns:a16="http://schemas.microsoft.com/office/drawing/2014/main" id="{AC6DD1A4-1931-4047-93E8-B8673B7023EE}"/>
              </a:ext>
            </a:extLst>
          </p:cNvPr>
          <p:cNvSpPr/>
          <p:nvPr/>
        </p:nvSpPr>
        <p:spPr>
          <a:xfrm>
            <a:off x="4325065" y="237029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C</a:t>
            </a:r>
          </a:p>
        </p:txBody>
      </p:sp>
      <p:sp>
        <p:nvSpPr>
          <p:cNvPr id="16" name="Rectangle 15">
            <a:extLst>
              <a:ext uri="{FF2B5EF4-FFF2-40B4-BE49-F238E27FC236}">
                <a16:creationId xmlns:a16="http://schemas.microsoft.com/office/drawing/2014/main" id="{B733D765-4DFC-40AC-AAD8-266F0194B622}"/>
              </a:ext>
            </a:extLst>
          </p:cNvPr>
          <p:cNvSpPr/>
          <p:nvPr/>
        </p:nvSpPr>
        <p:spPr>
          <a:xfrm>
            <a:off x="4934665" y="2363782"/>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7" name="Rectangle 16">
            <a:extLst>
              <a:ext uri="{FF2B5EF4-FFF2-40B4-BE49-F238E27FC236}">
                <a16:creationId xmlns:a16="http://schemas.microsoft.com/office/drawing/2014/main" id="{A46E1B5A-5329-43E8-B661-DEC6FFCBF8AA}"/>
              </a:ext>
            </a:extLst>
          </p:cNvPr>
          <p:cNvSpPr/>
          <p:nvPr/>
        </p:nvSpPr>
        <p:spPr>
          <a:xfrm>
            <a:off x="2002831" y="569111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B</a:t>
            </a:r>
          </a:p>
        </p:txBody>
      </p:sp>
      <p:sp>
        <p:nvSpPr>
          <p:cNvPr id="18" name="Rectangle 17">
            <a:extLst>
              <a:ext uri="{FF2B5EF4-FFF2-40B4-BE49-F238E27FC236}">
                <a16:creationId xmlns:a16="http://schemas.microsoft.com/office/drawing/2014/main" id="{856CCC62-0CA3-4C60-AD08-23AB9F49EBC1}"/>
              </a:ext>
            </a:extLst>
          </p:cNvPr>
          <p:cNvSpPr/>
          <p:nvPr/>
        </p:nvSpPr>
        <p:spPr>
          <a:xfrm>
            <a:off x="10907336" y="5808541"/>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0" name="Rectangle 19">
            <a:extLst>
              <a:ext uri="{FF2B5EF4-FFF2-40B4-BE49-F238E27FC236}">
                <a16:creationId xmlns:a16="http://schemas.microsoft.com/office/drawing/2014/main" id="{5FA0D18D-59F5-4130-98C3-FFEEC32643C2}"/>
              </a:ext>
            </a:extLst>
          </p:cNvPr>
          <p:cNvSpPr/>
          <p:nvPr/>
        </p:nvSpPr>
        <p:spPr>
          <a:xfrm>
            <a:off x="10899012" y="5117910"/>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mj-lt"/>
              </a:rPr>
              <a:t>(</a:t>
            </a:r>
          </a:p>
        </p:txBody>
      </p:sp>
      <p:sp>
        <p:nvSpPr>
          <p:cNvPr id="21" name="Rectangle 20">
            <a:extLst>
              <a:ext uri="{FF2B5EF4-FFF2-40B4-BE49-F238E27FC236}">
                <a16:creationId xmlns:a16="http://schemas.microsoft.com/office/drawing/2014/main" id="{404F8D97-B707-4E1C-944A-BA328D87AC49}"/>
              </a:ext>
            </a:extLst>
          </p:cNvPr>
          <p:cNvSpPr/>
          <p:nvPr/>
        </p:nvSpPr>
        <p:spPr>
          <a:xfrm>
            <a:off x="3745021" y="237029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5" name="Arrow: Up 24">
            <a:extLst>
              <a:ext uri="{FF2B5EF4-FFF2-40B4-BE49-F238E27FC236}">
                <a16:creationId xmlns:a16="http://schemas.microsoft.com/office/drawing/2014/main" id="{06A7DD0C-EC38-4CCD-92DC-D8BD1F192909}"/>
              </a:ext>
            </a:extLst>
          </p:cNvPr>
          <p:cNvSpPr/>
          <p:nvPr/>
        </p:nvSpPr>
        <p:spPr>
          <a:xfrm rot="10800000">
            <a:off x="3891734" y="1849687"/>
            <a:ext cx="232011" cy="3923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B597FB76-6FE2-49C3-9FB9-041A93A87089}"/>
              </a:ext>
            </a:extLst>
          </p:cNvPr>
          <p:cNvSpPr txBox="1"/>
          <p:nvPr/>
        </p:nvSpPr>
        <p:spPr>
          <a:xfrm>
            <a:off x="538086" y="1362956"/>
            <a:ext cx="9718208" cy="400110"/>
          </a:xfrm>
          <a:prstGeom prst="rect">
            <a:avLst/>
          </a:prstGeom>
          <a:noFill/>
        </p:spPr>
        <p:txBody>
          <a:bodyPr wrap="square" rtlCol="0">
            <a:spAutoFit/>
          </a:bodyPr>
          <a:lstStyle/>
          <a:p>
            <a:pPr algn="l"/>
            <a:r>
              <a:rPr lang="en-US" sz="2000" b="0" i="0" dirty="0">
                <a:solidFill>
                  <a:srgbClr val="4A66AC"/>
                </a:solidFill>
                <a:effectLst/>
                <a:latin typeface="Roboto" panose="02000000000000000000" pitchFamily="2" charset="0"/>
              </a:rPr>
              <a:t>Step 1 </a:t>
            </a:r>
            <a:r>
              <a:rPr lang="en-US" b="0" i="0" dirty="0">
                <a:solidFill>
                  <a:srgbClr val="282828"/>
                </a:solidFill>
                <a:effectLst/>
                <a:latin typeface="Roboto" panose="02000000000000000000" pitchFamily="2" charset="0"/>
              </a:rPr>
              <a:t>:Scan all the symbols one by one from left to right in the given Infix Expression.</a:t>
            </a:r>
          </a:p>
        </p:txBody>
      </p:sp>
      <p:sp>
        <p:nvSpPr>
          <p:cNvPr id="32" name="Rectangle 31">
            <a:extLst>
              <a:ext uri="{FF2B5EF4-FFF2-40B4-BE49-F238E27FC236}">
                <a16:creationId xmlns:a16="http://schemas.microsoft.com/office/drawing/2014/main" id="{E650B34C-27E3-4DAD-A399-1ED6D5D92D4F}"/>
              </a:ext>
            </a:extLst>
          </p:cNvPr>
          <p:cNvSpPr/>
          <p:nvPr/>
        </p:nvSpPr>
        <p:spPr>
          <a:xfrm>
            <a:off x="1415094" y="5691115"/>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a:t>
            </a:r>
          </a:p>
        </p:txBody>
      </p:sp>
      <p:sp>
        <p:nvSpPr>
          <p:cNvPr id="26" name="TextBox 25">
            <a:extLst>
              <a:ext uri="{FF2B5EF4-FFF2-40B4-BE49-F238E27FC236}">
                <a16:creationId xmlns:a16="http://schemas.microsoft.com/office/drawing/2014/main" id="{6E21D2C0-A395-4A7D-842D-FD8AAD48D8DD}"/>
              </a:ext>
            </a:extLst>
          </p:cNvPr>
          <p:cNvSpPr txBox="1"/>
          <p:nvPr/>
        </p:nvSpPr>
        <p:spPr>
          <a:xfrm>
            <a:off x="618143" y="3145939"/>
            <a:ext cx="9062113" cy="400110"/>
          </a:xfrm>
          <a:prstGeom prst="rect">
            <a:avLst/>
          </a:prstGeom>
          <a:noFill/>
        </p:spPr>
        <p:txBody>
          <a:bodyPr wrap="square" rtlCol="0">
            <a:spAutoFit/>
          </a:bodyPr>
          <a:lstStyle/>
          <a:p>
            <a:r>
              <a:rPr lang="en-US" dirty="0">
                <a:solidFill>
                  <a:srgbClr val="4A66AC"/>
                </a:solidFill>
                <a:latin typeface="Roboto" panose="02000000000000000000" pitchFamily="2" charset="0"/>
              </a:rPr>
              <a:t>Step 3 </a:t>
            </a:r>
            <a:r>
              <a:rPr lang="en-US" dirty="0">
                <a:solidFill>
                  <a:srgbClr val="282828"/>
                </a:solidFill>
                <a:latin typeface="Roboto" panose="02000000000000000000" pitchFamily="2" charset="0"/>
              </a:rPr>
              <a:t>: </a:t>
            </a:r>
            <a:r>
              <a:rPr lang="en-US" b="0" i="0" dirty="0">
                <a:solidFill>
                  <a:srgbClr val="282828"/>
                </a:solidFill>
                <a:effectLst/>
                <a:latin typeface="Roboto" panose="02000000000000000000" pitchFamily="2" charset="0"/>
              </a:rPr>
              <a:t>If the reading symbol is left parenthesis ‘</a:t>
            </a:r>
            <a:r>
              <a:rPr lang="en-US" sz="2000" b="1" i="0" dirty="0">
                <a:solidFill>
                  <a:srgbClr val="FF0000"/>
                </a:solidFill>
                <a:effectLst/>
                <a:latin typeface="Roboto" panose="02000000000000000000" pitchFamily="2" charset="0"/>
              </a:rPr>
              <a:t>(</a:t>
            </a:r>
            <a:r>
              <a:rPr lang="en-US" sz="2000" b="1" i="0" dirty="0">
                <a:solidFill>
                  <a:srgbClr val="282828"/>
                </a:solidFill>
                <a:effectLst/>
                <a:latin typeface="Roboto" panose="02000000000000000000" pitchFamily="2" charset="0"/>
              </a:rPr>
              <a:t> </a:t>
            </a:r>
            <a:r>
              <a:rPr lang="en-US" b="0" i="0" dirty="0">
                <a:solidFill>
                  <a:srgbClr val="282828"/>
                </a:solidFill>
                <a:effectLst/>
                <a:latin typeface="Roboto" panose="02000000000000000000" pitchFamily="2" charset="0"/>
              </a:rPr>
              <a:t>‘, then Push it onto the Stack.</a:t>
            </a:r>
            <a:endParaRPr lang="en-IN" dirty="0"/>
          </a:p>
        </p:txBody>
      </p:sp>
      <p:sp>
        <p:nvSpPr>
          <p:cNvPr id="28" name="TextBox 27">
            <a:extLst>
              <a:ext uri="{FF2B5EF4-FFF2-40B4-BE49-F238E27FC236}">
                <a16:creationId xmlns:a16="http://schemas.microsoft.com/office/drawing/2014/main" id="{07DEB42B-811A-402C-9FC0-1D7A3F3BFE44}"/>
              </a:ext>
            </a:extLst>
          </p:cNvPr>
          <p:cNvSpPr txBox="1"/>
          <p:nvPr/>
        </p:nvSpPr>
        <p:spPr>
          <a:xfrm>
            <a:off x="620415" y="3548173"/>
            <a:ext cx="9212693" cy="707886"/>
          </a:xfrm>
          <a:prstGeom prst="rect">
            <a:avLst/>
          </a:prstGeom>
          <a:noFill/>
        </p:spPr>
        <p:txBody>
          <a:bodyPr wrap="square" rtlCol="0">
            <a:spAutoFit/>
          </a:bodyPr>
          <a:lstStyle/>
          <a:p>
            <a:r>
              <a:rPr lang="en-US" b="0" i="0" dirty="0">
                <a:solidFill>
                  <a:srgbClr val="4A66AC"/>
                </a:solidFill>
                <a:effectLst/>
                <a:latin typeface="Roboto" panose="02000000000000000000" pitchFamily="2" charset="0"/>
              </a:rPr>
              <a:t>Step 4 </a:t>
            </a:r>
            <a:r>
              <a:rPr lang="en-US" b="0" i="0" dirty="0">
                <a:solidFill>
                  <a:srgbClr val="282828"/>
                </a:solidFill>
                <a:effectLst/>
                <a:latin typeface="Roboto" panose="02000000000000000000" pitchFamily="2" charset="0"/>
              </a:rPr>
              <a:t>: If the reading symbol is right parenthesis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then Pop all the contents of the stack until  ‘</a:t>
            </a:r>
            <a:r>
              <a:rPr lang="en-US" sz="2000" b="0"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’each popped symbol to Postfix Expression.</a:t>
            </a:r>
          </a:p>
        </p:txBody>
      </p:sp>
      <p:sp>
        <p:nvSpPr>
          <p:cNvPr id="29" name="TextBox 28">
            <a:extLst>
              <a:ext uri="{FF2B5EF4-FFF2-40B4-BE49-F238E27FC236}">
                <a16:creationId xmlns:a16="http://schemas.microsoft.com/office/drawing/2014/main" id="{8C00CB78-E3F1-4DF6-BF0D-D2BB84C8907E}"/>
              </a:ext>
            </a:extLst>
          </p:cNvPr>
          <p:cNvSpPr txBox="1"/>
          <p:nvPr/>
        </p:nvSpPr>
        <p:spPr>
          <a:xfrm>
            <a:off x="613733" y="4231475"/>
            <a:ext cx="9167302" cy="954107"/>
          </a:xfrm>
          <a:prstGeom prst="rect">
            <a:avLst/>
          </a:prstGeom>
          <a:noFill/>
        </p:spPr>
        <p:txBody>
          <a:bodyPr wrap="square" rtlCol="0">
            <a:spAutoFit/>
          </a:bodyPr>
          <a:lstStyle/>
          <a:p>
            <a:r>
              <a:rPr lang="en-US" b="0" i="0" dirty="0">
                <a:solidFill>
                  <a:srgbClr val="4A66AC"/>
                </a:solidFill>
                <a:effectLst/>
                <a:latin typeface="Roboto" panose="02000000000000000000" pitchFamily="2" charset="0"/>
              </a:rPr>
              <a:t>Step 5 </a:t>
            </a:r>
            <a:r>
              <a:rPr lang="en-US" b="0" i="0" dirty="0">
                <a:solidFill>
                  <a:srgbClr val="282828"/>
                </a:solidFill>
                <a:effectLst/>
                <a:latin typeface="Roboto" panose="02000000000000000000" pitchFamily="2" charset="0"/>
              </a:rPr>
              <a:t>:If the reading symbol is operator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 </a:t>
            </a:r>
            <a:r>
              <a:rPr lang="en-US" b="1" i="0" dirty="0">
                <a:solidFill>
                  <a:srgbClr val="FF0000"/>
                </a:solidFill>
                <a:effectLst/>
                <a:latin typeface="Roboto" panose="02000000000000000000" pitchFamily="2" charset="0"/>
              </a:rPr>
              <a:t>* </a:t>
            </a:r>
            <a:r>
              <a:rPr lang="en-US" b="0" i="0" dirty="0">
                <a:solidFill>
                  <a:srgbClr val="282828"/>
                </a:solidFill>
                <a:effectLst/>
                <a:latin typeface="Roboto" panose="02000000000000000000" pitchFamily="2" charset="0"/>
              </a:rPr>
              <a:t>, </a:t>
            </a:r>
            <a:r>
              <a:rPr lang="en-US" sz="2000" b="1" i="0" dirty="0">
                <a:solidFill>
                  <a:srgbClr val="FF0000"/>
                </a:solidFill>
                <a:effectLst/>
                <a:latin typeface="Roboto" panose="02000000000000000000" pitchFamily="2" charset="0"/>
              </a:rPr>
              <a:t>/</a:t>
            </a:r>
            <a:r>
              <a:rPr lang="en-US" b="0" i="0" dirty="0">
                <a:solidFill>
                  <a:srgbClr val="282828"/>
                </a:solidFill>
                <a:effectLst/>
                <a:latin typeface="Roboto" panose="02000000000000000000" pitchFamily="2" charset="0"/>
              </a:rPr>
              <a:t> then Push it onto the Stack. However, first pop the operators which are already on the stack that have higher or equal precedence than the current operator and append them to the postfix . </a:t>
            </a:r>
          </a:p>
        </p:txBody>
      </p:sp>
    </p:spTree>
    <p:extLst>
      <p:ext uri="{BB962C8B-B14F-4D97-AF65-F5344CB8AC3E}">
        <p14:creationId xmlns:p14="http://schemas.microsoft.com/office/powerpoint/2010/main" val="143887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9"/>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50" presetClass="path" presetSubtype="0" accel="50000" decel="50000" fill="hold" grpId="0" nodeType="clickEffect">
                                  <p:stCondLst>
                                    <p:cond delay="0"/>
                                  </p:stCondLst>
                                  <p:childTnLst>
                                    <p:animMotion origin="layout" path="M 4.16667E-6 -0.09121 L 0.29336 -0.09121 C 0.42487 -0.09121 0.58698 0.01736 0.58698 0.10555 L 0.58698 0.30301 " pathEditMode="relative" rAng="0" ptsTypes="AAAA">
                                      <p:cBhvr>
                                        <p:cTn id="10" dur="2000" fill="hold"/>
                                        <p:tgtEl>
                                          <p:spTgt spid="21"/>
                                        </p:tgtEl>
                                        <p:attrNameLst>
                                          <p:attrName>ppt_x</p:attrName>
                                          <p:attrName>ppt_y</p:attrName>
                                        </p:attrNameLst>
                                      </p:cBhvr>
                                      <p:rCtr x="29349" y="19699"/>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16667E-6 1.85185E-6 L 0.04479 0.00046 " pathEditMode="relative" rAng="0" ptsTypes="AA">
                                      <p:cBhvr>
                                        <p:cTn id="14" dur="2000" fill="hold"/>
                                        <p:tgtEl>
                                          <p:spTgt spid="25"/>
                                        </p:tgtEl>
                                        <p:attrNameLst>
                                          <p:attrName>ppt_x</p:attrName>
                                          <p:attrName>ppt_y</p:attrName>
                                        </p:attrNameLst>
                                      </p:cBhvr>
                                      <p:rCtr x="224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5B2B178-7AD2-43F2-811B-8841B5DB05DD}"/>
              </a:ext>
            </a:extLst>
          </p:cNvPr>
          <p:cNvSpPr/>
          <p:nvPr/>
        </p:nvSpPr>
        <p:spPr>
          <a:xfrm>
            <a:off x="10686197" y="574178"/>
            <a:ext cx="967717" cy="58821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3DC2E00-D734-422C-B03E-424EAD94A5C6}"/>
              </a:ext>
            </a:extLst>
          </p:cNvPr>
          <p:cNvSpPr/>
          <p:nvPr/>
        </p:nvSpPr>
        <p:spPr>
          <a:xfrm>
            <a:off x="1308912" y="5643349"/>
            <a:ext cx="7415423" cy="62097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a:extLst>
              <a:ext uri="{FF2B5EF4-FFF2-40B4-BE49-F238E27FC236}">
                <a16:creationId xmlns:a16="http://schemas.microsoft.com/office/drawing/2014/main" id="{888042CF-D64E-4FC8-88B7-EC52BA8744F9}"/>
              </a:ext>
            </a:extLst>
          </p:cNvPr>
          <p:cNvSpPr>
            <a:spLocks noGrp="1"/>
          </p:cNvSpPr>
          <p:nvPr>
            <p:ph type="title"/>
          </p:nvPr>
        </p:nvSpPr>
        <p:spPr>
          <a:xfrm>
            <a:off x="485659" y="77347"/>
            <a:ext cx="9875520" cy="1356360"/>
          </a:xfrm>
        </p:spPr>
        <p:txBody>
          <a:bodyPr/>
          <a:lstStyle/>
          <a:p>
            <a:r>
              <a:rPr lang="en-US" dirty="0">
                <a:latin typeface="Rockwell" panose="02060603020205020403" pitchFamily="18" charset="0"/>
              </a:rPr>
              <a:t>Infix To Postfix</a:t>
            </a:r>
          </a:p>
        </p:txBody>
      </p:sp>
      <p:sp>
        <p:nvSpPr>
          <p:cNvPr id="3" name="Rectangle 2">
            <a:extLst>
              <a:ext uri="{FF2B5EF4-FFF2-40B4-BE49-F238E27FC236}">
                <a16:creationId xmlns:a16="http://schemas.microsoft.com/office/drawing/2014/main" id="{58138229-572B-4E7C-A963-94C77797C0EE}"/>
              </a:ext>
            </a:extLst>
          </p:cNvPr>
          <p:cNvSpPr/>
          <p:nvPr/>
        </p:nvSpPr>
        <p:spPr>
          <a:xfrm>
            <a:off x="1308912" y="2328682"/>
            <a:ext cx="6677170" cy="62097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7A39361-760E-402A-8F0F-C3536AFD0CE9}"/>
              </a:ext>
            </a:extLst>
          </p:cNvPr>
          <p:cNvSpPr/>
          <p:nvPr/>
        </p:nvSpPr>
        <p:spPr>
          <a:xfrm>
            <a:off x="5536303" y="236378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solidFill>
                  <a:schemeClr val="tx1"/>
                </a:solidFill>
              </a:rPr>
              <a:t>-</a:t>
            </a:r>
          </a:p>
        </p:txBody>
      </p:sp>
      <p:sp>
        <p:nvSpPr>
          <p:cNvPr id="8" name="Rectangle 7">
            <a:extLst>
              <a:ext uri="{FF2B5EF4-FFF2-40B4-BE49-F238E27FC236}">
                <a16:creationId xmlns:a16="http://schemas.microsoft.com/office/drawing/2014/main" id="{FE1B8319-3CE0-4724-BC39-C47F12DB09EA}"/>
              </a:ext>
            </a:extLst>
          </p:cNvPr>
          <p:cNvSpPr/>
          <p:nvPr/>
        </p:nvSpPr>
        <p:spPr>
          <a:xfrm>
            <a:off x="6127703"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D</a:t>
            </a:r>
          </a:p>
        </p:txBody>
      </p:sp>
      <p:sp>
        <p:nvSpPr>
          <p:cNvPr id="9" name="Rectangle 8">
            <a:extLst>
              <a:ext uri="{FF2B5EF4-FFF2-40B4-BE49-F238E27FC236}">
                <a16:creationId xmlns:a16="http://schemas.microsoft.com/office/drawing/2014/main" id="{5C3CA58E-E8B5-4ED5-A1AD-C4895F0353FB}"/>
              </a:ext>
            </a:extLst>
          </p:cNvPr>
          <p:cNvSpPr/>
          <p:nvPr/>
        </p:nvSpPr>
        <p:spPr>
          <a:xfrm>
            <a:off x="6739590"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0" name="Rectangle 9">
            <a:extLst>
              <a:ext uri="{FF2B5EF4-FFF2-40B4-BE49-F238E27FC236}">
                <a16:creationId xmlns:a16="http://schemas.microsoft.com/office/drawing/2014/main" id="{9861482E-82CE-4D93-BF3E-1F31B21D5A95}"/>
              </a:ext>
            </a:extLst>
          </p:cNvPr>
          <p:cNvSpPr/>
          <p:nvPr/>
        </p:nvSpPr>
        <p:spPr>
          <a:xfrm>
            <a:off x="7328714" y="2370293"/>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E</a:t>
            </a:r>
          </a:p>
        </p:txBody>
      </p:sp>
      <p:sp>
        <p:nvSpPr>
          <p:cNvPr id="15" name="Rectangle 14">
            <a:extLst>
              <a:ext uri="{FF2B5EF4-FFF2-40B4-BE49-F238E27FC236}">
                <a16:creationId xmlns:a16="http://schemas.microsoft.com/office/drawing/2014/main" id="{AC6DD1A4-1931-4047-93E8-B8673B7023EE}"/>
              </a:ext>
            </a:extLst>
          </p:cNvPr>
          <p:cNvSpPr/>
          <p:nvPr/>
        </p:nvSpPr>
        <p:spPr>
          <a:xfrm>
            <a:off x="4325065" y="237029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C</a:t>
            </a:r>
          </a:p>
        </p:txBody>
      </p:sp>
      <p:sp>
        <p:nvSpPr>
          <p:cNvPr id="16" name="Rectangle 15">
            <a:extLst>
              <a:ext uri="{FF2B5EF4-FFF2-40B4-BE49-F238E27FC236}">
                <a16:creationId xmlns:a16="http://schemas.microsoft.com/office/drawing/2014/main" id="{B733D765-4DFC-40AC-AAD8-266F0194B622}"/>
              </a:ext>
            </a:extLst>
          </p:cNvPr>
          <p:cNvSpPr/>
          <p:nvPr/>
        </p:nvSpPr>
        <p:spPr>
          <a:xfrm>
            <a:off x="4934665" y="2363782"/>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17" name="Rectangle 16">
            <a:extLst>
              <a:ext uri="{FF2B5EF4-FFF2-40B4-BE49-F238E27FC236}">
                <a16:creationId xmlns:a16="http://schemas.microsoft.com/office/drawing/2014/main" id="{A46E1B5A-5329-43E8-B661-DEC6FFCBF8AA}"/>
              </a:ext>
            </a:extLst>
          </p:cNvPr>
          <p:cNvSpPr/>
          <p:nvPr/>
        </p:nvSpPr>
        <p:spPr>
          <a:xfrm>
            <a:off x="2002831" y="5691114"/>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B</a:t>
            </a:r>
          </a:p>
        </p:txBody>
      </p:sp>
      <p:sp>
        <p:nvSpPr>
          <p:cNvPr id="18" name="Rectangle 17">
            <a:extLst>
              <a:ext uri="{FF2B5EF4-FFF2-40B4-BE49-F238E27FC236}">
                <a16:creationId xmlns:a16="http://schemas.microsoft.com/office/drawing/2014/main" id="{856CCC62-0CA3-4C60-AD08-23AB9F49EBC1}"/>
              </a:ext>
            </a:extLst>
          </p:cNvPr>
          <p:cNvSpPr/>
          <p:nvPr/>
        </p:nvSpPr>
        <p:spPr>
          <a:xfrm>
            <a:off x="10907336" y="5808541"/>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0" name="Rectangle 19">
            <a:extLst>
              <a:ext uri="{FF2B5EF4-FFF2-40B4-BE49-F238E27FC236}">
                <a16:creationId xmlns:a16="http://schemas.microsoft.com/office/drawing/2014/main" id="{5FA0D18D-59F5-4130-98C3-FFEEC32643C2}"/>
              </a:ext>
            </a:extLst>
          </p:cNvPr>
          <p:cNvSpPr/>
          <p:nvPr/>
        </p:nvSpPr>
        <p:spPr>
          <a:xfrm>
            <a:off x="10899012" y="5117910"/>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mj-lt"/>
              </a:rPr>
              <a:t>(</a:t>
            </a:r>
          </a:p>
        </p:txBody>
      </p:sp>
      <p:sp>
        <p:nvSpPr>
          <p:cNvPr id="21" name="Rectangle 20">
            <a:extLst>
              <a:ext uri="{FF2B5EF4-FFF2-40B4-BE49-F238E27FC236}">
                <a16:creationId xmlns:a16="http://schemas.microsoft.com/office/drawing/2014/main" id="{404F8D97-B707-4E1C-944A-BA328D87AC49}"/>
              </a:ext>
            </a:extLst>
          </p:cNvPr>
          <p:cNvSpPr/>
          <p:nvPr/>
        </p:nvSpPr>
        <p:spPr>
          <a:xfrm>
            <a:off x="10873838" y="4509875"/>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t>
            </a:r>
          </a:p>
        </p:txBody>
      </p:sp>
      <p:sp>
        <p:nvSpPr>
          <p:cNvPr id="25" name="Arrow: Up 24">
            <a:extLst>
              <a:ext uri="{FF2B5EF4-FFF2-40B4-BE49-F238E27FC236}">
                <a16:creationId xmlns:a16="http://schemas.microsoft.com/office/drawing/2014/main" id="{06A7DD0C-EC38-4CCD-92DC-D8BD1F192909}"/>
              </a:ext>
            </a:extLst>
          </p:cNvPr>
          <p:cNvSpPr/>
          <p:nvPr/>
        </p:nvSpPr>
        <p:spPr>
          <a:xfrm rot="10800000">
            <a:off x="4415486" y="1853654"/>
            <a:ext cx="232011" cy="3923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B597FB76-6FE2-49C3-9FB9-041A93A87089}"/>
              </a:ext>
            </a:extLst>
          </p:cNvPr>
          <p:cNvSpPr txBox="1"/>
          <p:nvPr/>
        </p:nvSpPr>
        <p:spPr>
          <a:xfrm>
            <a:off x="538086" y="1362956"/>
            <a:ext cx="9718208" cy="400110"/>
          </a:xfrm>
          <a:prstGeom prst="rect">
            <a:avLst/>
          </a:prstGeom>
          <a:noFill/>
        </p:spPr>
        <p:txBody>
          <a:bodyPr wrap="square" rtlCol="0">
            <a:spAutoFit/>
          </a:bodyPr>
          <a:lstStyle/>
          <a:p>
            <a:pPr algn="l"/>
            <a:r>
              <a:rPr lang="en-US" sz="2000" b="0" i="0" dirty="0">
                <a:solidFill>
                  <a:srgbClr val="4A66AC"/>
                </a:solidFill>
                <a:effectLst/>
                <a:latin typeface="Roboto" panose="02000000000000000000" pitchFamily="2" charset="0"/>
              </a:rPr>
              <a:t>Step 1 </a:t>
            </a:r>
            <a:r>
              <a:rPr lang="en-US" b="0" i="0" dirty="0">
                <a:solidFill>
                  <a:srgbClr val="282828"/>
                </a:solidFill>
                <a:effectLst/>
                <a:latin typeface="Roboto" panose="02000000000000000000" pitchFamily="2" charset="0"/>
              </a:rPr>
              <a:t>:Scan all the symbols one by one from left to right in the given Infix Expression.</a:t>
            </a:r>
          </a:p>
        </p:txBody>
      </p:sp>
      <p:sp>
        <p:nvSpPr>
          <p:cNvPr id="32" name="Rectangle 31">
            <a:extLst>
              <a:ext uri="{FF2B5EF4-FFF2-40B4-BE49-F238E27FC236}">
                <a16:creationId xmlns:a16="http://schemas.microsoft.com/office/drawing/2014/main" id="{E650B34C-27E3-4DAD-A399-1ED6D5D92D4F}"/>
              </a:ext>
            </a:extLst>
          </p:cNvPr>
          <p:cNvSpPr/>
          <p:nvPr/>
        </p:nvSpPr>
        <p:spPr>
          <a:xfrm>
            <a:off x="1415094" y="5691115"/>
            <a:ext cx="525438" cy="5254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A</a:t>
            </a:r>
          </a:p>
        </p:txBody>
      </p:sp>
      <p:sp>
        <p:nvSpPr>
          <p:cNvPr id="33" name="TextBox 32">
            <a:extLst>
              <a:ext uri="{FF2B5EF4-FFF2-40B4-BE49-F238E27FC236}">
                <a16:creationId xmlns:a16="http://schemas.microsoft.com/office/drawing/2014/main" id="{AF83E6B8-6AA5-45CF-A336-4ABDB74864B3}"/>
              </a:ext>
            </a:extLst>
          </p:cNvPr>
          <p:cNvSpPr txBox="1"/>
          <p:nvPr/>
        </p:nvSpPr>
        <p:spPr>
          <a:xfrm>
            <a:off x="585827" y="3176716"/>
            <a:ext cx="8861592" cy="677108"/>
          </a:xfrm>
          <a:prstGeom prst="rect">
            <a:avLst/>
          </a:prstGeom>
          <a:noFill/>
        </p:spPr>
        <p:txBody>
          <a:bodyPr wrap="square" rtlCol="0">
            <a:spAutoFit/>
          </a:bodyPr>
          <a:lstStyle/>
          <a:p>
            <a:r>
              <a:rPr lang="en-IN" dirty="0">
                <a:solidFill>
                  <a:srgbClr val="4A66AC"/>
                </a:solidFill>
                <a:latin typeface="Roboto" panose="02000000000000000000" pitchFamily="2" charset="0"/>
                <a:ea typeface="Roboto" panose="02000000000000000000" pitchFamily="2" charset="0"/>
                <a:cs typeface="Roboto" panose="02000000000000000000" pitchFamily="2" charset="0"/>
              </a:rPr>
              <a:t>Step 2 </a:t>
            </a:r>
            <a:r>
              <a:rPr lang="en-IN" sz="2000" dirty="0">
                <a:latin typeface="Roboto" panose="02000000000000000000" pitchFamily="2" charset="0"/>
                <a:ea typeface="Roboto" panose="02000000000000000000" pitchFamily="2" charset="0"/>
                <a:cs typeface="Roboto" panose="02000000000000000000" pitchFamily="2" charset="0"/>
              </a:rPr>
              <a:t>: </a:t>
            </a:r>
            <a:r>
              <a:rPr lang="en-US" b="0" i="0" dirty="0">
                <a:solidFill>
                  <a:srgbClr val="282828"/>
                </a:solidFill>
                <a:effectLst/>
                <a:latin typeface="Roboto" panose="02000000000000000000" pitchFamily="2" charset="0"/>
              </a:rPr>
              <a:t>If the reading symbol is operand, then immediately append it to the Postfix Expression </a:t>
            </a:r>
            <a:endParaRPr lang="en-IN" dirty="0"/>
          </a:p>
        </p:txBody>
      </p:sp>
    </p:spTree>
    <p:extLst>
      <p:ext uri="{BB962C8B-B14F-4D97-AF65-F5344CB8AC3E}">
        <p14:creationId xmlns:p14="http://schemas.microsoft.com/office/powerpoint/2010/main" val="372939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3">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1.875E-6 3.7037E-6 L -0.14219 0.48379 " pathEditMode="relative" rAng="0" ptsTypes="AA">
                                      <p:cBhvr>
                                        <p:cTn id="10" dur="2000" fill="hold"/>
                                        <p:tgtEl>
                                          <p:spTgt spid="15"/>
                                        </p:tgtEl>
                                        <p:attrNameLst>
                                          <p:attrName>ppt_x</p:attrName>
                                          <p:attrName>ppt_y</p:attrName>
                                        </p:attrNameLst>
                                      </p:cBhvr>
                                      <p:rCtr x="-7109" y="2419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58333E-6 -2.59259E-6 L 0.05482 0.00764 " pathEditMode="relative" rAng="0" ptsTypes="AA">
                                      <p:cBhvr>
                                        <p:cTn id="14" dur="2000" fill="hold"/>
                                        <p:tgtEl>
                                          <p:spTgt spid="25"/>
                                        </p:tgtEl>
                                        <p:attrNameLst>
                                          <p:attrName>ppt_x</p:attrName>
                                          <p:attrName>ppt_y</p:attrName>
                                        </p:attrNameLst>
                                      </p:cBhvr>
                                      <p:rCtr x="2734" y="3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5" grpId="0" animBg="1"/>
      <p:bldP spid="33" grpId="0" build="allAtOnce"/>
    </p:bldLst>
  </p:timing>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F1ABED-93B7-45AC-A513-2CB1FF159AFF}">
  <ds:schemaRefs>
    <ds:schemaRef ds:uri="http://schemas.microsoft.com/sharepoint/v3/contenttype/forms"/>
  </ds:schemaRefs>
</ds:datastoreItem>
</file>

<file path=customXml/itemProps2.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159</TotalTime>
  <Words>1491</Words>
  <Application>Microsoft Office PowerPoint</Application>
  <PresentationFormat>Widescreen</PresentationFormat>
  <Paragraphs>221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Roboto</vt:lpstr>
      <vt:lpstr>Rockwell</vt:lpstr>
      <vt:lpstr>Basis</vt:lpstr>
      <vt:lpstr>PowerPoint Presentation</vt:lpstr>
      <vt:lpstr>Infix To Postfix</vt:lpstr>
      <vt:lpstr>Infix To Postfix</vt:lpstr>
      <vt:lpstr>Infix To Postfix</vt:lpstr>
      <vt:lpstr>Infix To Postfix</vt:lpstr>
      <vt:lpstr>Infix To Postfix</vt:lpstr>
      <vt:lpstr>Infix To Postfix</vt:lpstr>
      <vt:lpstr>Infix To Postfix</vt:lpstr>
      <vt:lpstr>Infix To Postfix</vt:lpstr>
      <vt:lpstr>Infix To Postfix</vt:lpstr>
      <vt:lpstr>Infix To Postfix</vt:lpstr>
      <vt:lpstr>Infix To Postfix</vt:lpstr>
      <vt:lpstr>Infix To Postfix</vt:lpstr>
      <vt:lpstr>Infix To Postfix</vt:lpstr>
      <vt:lpstr>Infix To Postfix</vt:lpstr>
      <vt:lpstr>Infix To Postfix</vt:lpstr>
      <vt:lpstr>Infix To Postfix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sankrita patel</dc:creator>
  <cp:lastModifiedBy>Sanjana Ganesh</cp:lastModifiedBy>
  <cp:revision>5</cp:revision>
  <dcterms:created xsi:type="dcterms:W3CDTF">2023-02-09T14:48:35Z</dcterms:created>
  <dcterms:modified xsi:type="dcterms:W3CDTF">2023-02-12T09:46:58Z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