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6" r:id="rId6"/>
    <p:sldId id="264" r:id="rId7"/>
    <p:sldId id="265" r:id="rId8"/>
    <p:sldId id="267" r:id="rId9"/>
    <p:sldId id="268" r:id="rId10"/>
    <p:sldId id="262" r:id="rId11"/>
    <p:sldId id="263"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p:scale>
          <a:sx n="86" d="100"/>
          <a:sy n="86" d="100"/>
        </p:scale>
        <p:origin x="5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5ACCE-50DA-413E-B6CB-08D08CA8EF7D}"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739AE1-6BA2-468E-8FFD-61E1666C7A81}" type="slidenum">
              <a:rPr lang="en-US" smtClean="0"/>
              <a:t>‹#›</a:t>
            </a:fld>
            <a:endParaRPr lang="en-US"/>
          </a:p>
        </p:txBody>
      </p:sp>
    </p:spTree>
    <p:extLst>
      <p:ext uri="{BB962C8B-B14F-4D97-AF65-F5344CB8AC3E}">
        <p14:creationId xmlns:p14="http://schemas.microsoft.com/office/powerpoint/2010/main" val="508785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A11D6B-34A6-4A9B-93A5-D8A10BF980A5}"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59B00-EA13-47A9-B889-5903ECFFA303}" type="slidenum">
              <a:rPr lang="en-US" smtClean="0"/>
              <a:t>‹#›</a:t>
            </a:fld>
            <a:endParaRPr lang="en-US"/>
          </a:p>
        </p:txBody>
      </p:sp>
    </p:spTree>
    <p:extLst>
      <p:ext uri="{BB962C8B-B14F-4D97-AF65-F5344CB8AC3E}">
        <p14:creationId xmlns:p14="http://schemas.microsoft.com/office/powerpoint/2010/main" val="2464462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A11D6B-34A6-4A9B-93A5-D8A10BF980A5}"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59B00-EA13-47A9-B889-5903ECFFA303}" type="slidenum">
              <a:rPr lang="en-US" smtClean="0"/>
              <a:t>‹#›</a:t>
            </a:fld>
            <a:endParaRPr lang="en-US"/>
          </a:p>
        </p:txBody>
      </p:sp>
    </p:spTree>
    <p:extLst>
      <p:ext uri="{BB962C8B-B14F-4D97-AF65-F5344CB8AC3E}">
        <p14:creationId xmlns:p14="http://schemas.microsoft.com/office/powerpoint/2010/main" val="3548796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A11D6B-34A6-4A9B-93A5-D8A10BF980A5}"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59B00-EA13-47A9-B889-5903ECFFA303}" type="slidenum">
              <a:rPr lang="en-US" smtClean="0"/>
              <a:t>‹#›</a:t>
            </a:fld>
            <a:endParaRPr lang="en-US"/>
          </a:p>
        </p:txBody>
      </p:sp>
    </p:spTree>
    <p:extLst>
      <p:ext uri="{BB962C8B-B14F-4D97-AF65-F5344CB8AC3E}">
        <p14:creationId xmlns:p14="http://schemas.microsoft.com/office/powerpoint/2010/main" val="560356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A11D6B-34A6-4A9B-93A5-D8A10BF980A5}"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59B00-EA13-47A9-B889-5903ECFFA30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9605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A11D6B-34A6-4A9B-93A5-D8A10BF980A5}"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59B00-EA13-47A9-B889-5903ECFFA303}" type="slidenum">
              <a:rPr lang="en-US" smtClean="0"/>
              <a:t>‹#›</a:t>
            </a:fld>
            <a:endParaRPr lang="en-US"/>
          </a:p>
        </p:txBody>
      </p:sp>
    </p:spTree>
    <p:extLst>
      <p:ext uri="{BB962C8B-B14F-4D97-AF65-F5344CB8AC3E}">
        <p14:creationId xmlns:p14="http://schemas.microsoft.com/office/powerpoint/2010/main" val="3869011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A11D6B-34A6-4A9B-93A5-D8A10BF980A5}"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F59B00-EA13-47A9-B889-5903ECFFA303}" type="slidenum">
              <a:rPr lang="en-US" smtClean="0"/>
              <a:t>‹#›</a:t>
            </a:fld>
            <a:endParaRPr lang="en-US"/>
          </a:p>
        </p:txBody>
      </p:sp>
    </p:spTree>
    <p:extLst>
      <p:ext uri="{BB962C8B-B14F-4D97-AF65-F5344CB8AC3E}">
        <p14:creationId xmlns:p14="http://schemas.microsoft.com/office/powerpoint/2010/main" val="1723764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A11D6B-34A6-4A9B-93A5-D8A10BF980A5}"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F59B00-EA13-47A9-B889-5903ECFFA303}" type="slidenum">
              <a:rPr lang="en-US" smtClean="0"/>
              <a:t>‹#›</a:t>
            </a:fld>
            <a:endParaRPr lang="en-US"/>
          </a:p>
        </p:txBody>
      </p:sp>
    </p:spTree>
    <p:extLst>
      <p:ext uri="{BB962C8B-B14F-4D97-AF65-F5344CB8AC3E}">
        <p14:creationId xmlns:p14="http://schemas.microsoft.com/office/powerpoint/2010/main" val="3579412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11D6B-34A6-4A9B-93A5-D8A10BF980A5}"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59B00-EA13-47A9-B889-5903ECFFA303}" type="slidenum">
              <a:rPr lang="en-US" smtClean="0"/>
              <a:t>‹#›</a:t>
            </a:fld>
            <a:endParaRPr lang="en-US"/>
          </a:p>
        </p:txBody>
      </p:sp>
    </p:spTree>
    <p:extLst>
      <p:ext uri="{BB962C8B-B14F-4D97-AF65-F5344CB8AC3E}">
        <p14:creationId xmlns:p14="http://schemas.microsoft.com/office/powerpoint/2010/main" val="2497003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11D6B-34A6-4A9B-93A5-D8A10BF980A5}"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59B00-EA13-47A9-B889-5903ECFFA303}" type="slidenum">
              <a:rPr lang="en-US" smtClean="0"/>
              <a:t>‹#›</a:t>
            </a:fld>
            <a:endParaRPr lang="en-US"/>
          </a:p>
        </p:txBody>
      </p:sp>
    </p:spTree>
    <p:extLst>
      <p:ext uri="{BB962C8B-B14F-4D97-AF65-F5344CB8AC3E}">
        <p14:creationId xmlns:p14="http://schemas.microsoft.com/office/powerpoint/2010/main" val="1918189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11D6B-34A6-4A9B-93A5-D8A10BF980A5}"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59B00-EA13-47A9-B889-5903ECFFA303}" type="slidenum">
              <a:rPr lang="en-US" smtClean="0"/>
              <a:t>‹#›</a:t>
            </a:fld>
            <a:endParaRPr lang="en-US"/>
          </a:p>
        </p:txBody>
      </p:sp>
    </p:spTree>
    <p:extLst>
      <p:ext uri="{BB962C8B-B14F-4D97-AF65-F5344CB8AC3E}">
        <p14:creationId xmlns:p14="http://schemas.microsoft.com/office/powerpoint/2010/main" val="3123896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A11D6B-34A6-4A9B-93A5-D8A10BF980A5}"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59B00-EA13-47A9-B889-5903ECFFA303}" type="slidenum">
              <a:rPr lang="en-US" smtClean="0"/>
              <a:t>‹#›</a:t>
            </a:fld>
            <a:endParaRPr lang="en-US"/>
          </a:p>
        </p:txBody>
      </p:sp>
    </p:spTree>
    <p:extLst>
      <p:ext uri="{BB962C8B-B14F-4D97-AF65-F5344CB8AC3E}">
        <p14:creationId xmlns:p14="http://schemas.microsoft.com/office/powerpoint/2010/main" val="293229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A11D6B-34A6-4A9B-93A5-D8A10BF980A5}"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59B00-EA13-47A9-B889-5903ECFFA303}" type="slidenum">
              <a:rPr lang="en-US" smtClean="0"/>
              <a:t>‹#›</a:t>
            </a:fld>
            <a:endParaRPr lang="en-US"/>
          </a:p>
        </p:txBody>
      </p:sp>
    </p:spTree>
    <p:extLst>
      <p:ext uri="{BB962C8B-B14F-4D97-AF65-F5344CB8AC3E}">
        <p14:creationId xmlns:p14="http://schemas.microsoft.com/office/powerpoint/2010/main" val="378763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A11D6B-34A6-4A9B-93A5-D8A10BF980A5}"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F59B00-EA13-47A9-B889-5903ECFFA303}" type="slidenum">
              <a:rPr lang="en-US" smtClean="0"/>
              <a:t>‹#›</a:t>
            </a:fld>
            <a:endParaRPr lang="en-US"/>
          </a:p>
        </p:txBody>
      </p:sp>
    </p:spTree>
    <p:extLst>
      <p:ext uri="{BB962C8B-B14F-4D97-AF65-F5344CB8AC3E}">
        <p14:creationId xmlns:p14="http://schemas.microsoft.com/office/powerpoint/2010/main" val="3568486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A11D6B-34A6-4A9B-93A5-D8A10BF980A5}"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F59B00-EA13-47A9-B889-5903ECFFA303}" type="slidenum">
              <a:rPr lang="en-US" smtClean="0"/>
              <a:t>‹#›</a:t>
            </a:fld>
            <a:endParaRPr lang="en-US"/>
          </a:p>
        </p:txBody>
      </p:sp>
    </p:spTree>
    <p:extLst>
      <p:ext uri="{BB962C8B-B14F-4D97-AF65-F5344CB8AC3E}">
        <p14:creationId xmlns:p14="http://schemas.microsoft.com/office/powerpoint/2010/main" val="416144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0A11D6B-34A6-4A9B-93A5-D8A10BF980A5}" type="datetimeFigureOut">
              <a:rPr lang="en-US" smtClean="0"/>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F59B00-EA13-47A9-B889-5903ECFFA303}" type="slidenum">
              <a:rPr lang="en-US" smtClean="0"/>
              <a:t>‹#›</a:t>
            </a:fld>
            <a:endParaRPr lang="en-US"/>
          </a:p>
        </p:txBody>
      </p:sp>
    </p:spTree>
    <p:extLst>
      <p:ext uri="{BB962C8B-B14F-4D97-AF65-F5344CB8AC3E}">
        <p14:creationId xmlns:p14="http://schemas.microsoft.com/office/powerpoint/2010/main" val="3052511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A11D6B-34A6-4A9B-93A5-D8A10BF980A5}"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59B00-EA13-47A9-B889-5903ECFFA303}" type="slidenum">
              <a:rPr lang="en-US" smtClean="0"/>
              <a:t>‹#›</a:t>
            </a:fld>
            <a:endParaRPr lang="en-US"/>
          </a:p>
        </p:txBody>
      </p:sp>
    </p:spTree>
    <p:extLst>
      <p:ext uri="{BB962C8B-B14F-4D97-AF65-F5344CB8AC3E}">
        <p14:creationId xmlns:p14="http://schemas.microsoft.com/office/powerpoint/2010/main" val="1605072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A11D6B-34A6-4A9B-93A5-D8A10BF980A5}"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59B00-EA13-47A9-B889-5903ECFFA303}" type="slidenum">
              <a:rPr lang="en-US" smtClean="0"/>
              <a:t>‹#›</a:t>
            </a:fld>
            <a:endParaRPr lang="en-US"/>
          </a:p>
        </p:txBody>
      </p:sp>
    </p:spTree>
    <p:extLst>
      <p:ext uri="{BB962C8B-B14F-4D97-AF65-F5344CB8AC3E}">
        <p14:creationId xmlns:p14="http://schemas.microsoft.com/office/powerpoint/2010/main" val="133418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0A11D6B-34A6-4A9B-93A5-D8A10BF980A5}" type="datetimeFigureOut">
              <a:rPr lang="en-US" smtClean="0"/>
              <a:t>12/7/2019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BF59B00-EA13-47A9-B889-5903ECFFA303}" type="slidenum">
              <a:rPr lang="en-US" smtClean="0"/>
              <a:t>‹#›</a:t>
            </a:fld>
            <a:endParaRPr lang="en-US"/>
          </a:p>
        </p:txBody>
      </p:sp>
    </p:spTree>
    <p:extLst>
      <p:ext uri="{BB962C8B-B14F-4D97-AF65-F5344CB8AC3E}">
        <p14:creationId xmlns:p14="http://schemas.microsoft.com/office/powerpoint/2010/main" val="3058840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E4ED3C8-346C-41EC-9973-75B348EE8ADB}"/>
              </a:ext>
            </a:extLst>
          </p:cNvPr>
          <p:cNvPicPr>
            <a:picLocks noChangeAspect="1"/>
          </p:cNvPicPr>
          <p:nvPr/>
        </p:nvPicPr>
        <p:blipFill rotWithShape="1">
          <a:blip r:embed="rId2">
            <a:alphaModFix amt="35000"/>
            <a:extLst/>
          </a:blip>
          <a:srcRect t="9335" b="15665"/>
          <a:stretch/>
        </p:blipFill>
        <p:spPr>
          <a:xfrm>
            <a:off x="0" y="0"/>
            <a:ext cx="12192000" cy="6857990"/>
          </a:xfrm>
          <a:prstGeom prst="rect">
            <a:avLst/>
          </a:prstGeom>
        </p:spPr>
      </p:pic>
      <p:pic>
        <p:nvPicPr>
          <p:cNvPr id="26" name="Picture 25">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1D13302-F1EB-41CB-A53D-CBB9D7274FA1}"/>
              </a:ext>
            </a:extLst>
          </p:cNvPr>
          <p:cNvSpPr>
            <a:spLocks noGrp="1"/>
          </p:cNvSpPr>
          <p:nvPr>
            <p:ph type="ctrTitle"/>
          </p:nvPr>
        </p:nvSpPr>
        <p:spPr>
          <a:xfrm>
            <a:off x="1791614" y="1300785"/>
            <a:ext cx="8790776" cy="2128215"/>
          </a:xfrm>
        </p:spPr>
        <p:txBody>
          <a:bodyPr>
            <a:noAutofit/>
          </a:bodyPr>
          <a:lstStyle/>
          <a:p>
            <a:r>
              <a:rPr lang="en-US" sz="7200" dirty="0">
                <a:latin typeface="Times New Roman" panose="02020603050405020304" pitchFamily="18" charset="0"/>
                <a:cs typeface="Times New Roman" panose="02020603050405020304" pitchFamily="18" charset="0"/>
              </a:rPr>
              <a:t>Helping Hands </a:t>
            </a:r>
          </a:p>
        </p:txBody>
      </p:sp>
      <p:sp>
        <p:nvSpPr>
          <p:cNvPr id="15" name="TextBox 14">
            <a:extLst>
              <a:ext uri="{FF2B5EF4-FFF2-40B4-BE49-F238E27FC236}">
                <a16:creationId xmlns:a16="http://schemas.microsoft.com/office/drawing/2014/main" id="{AB802C20-50C8-47A7-8395-E1D0E5817AC1}"/>
              </a:ext>
            </a:extLst>
          </p:cNvPr>
          <p:cNvSpPr txBox="1"/>
          <p:nvPr/>
        </p:nvSpPr>
        <p:spPr>
          <a:xfrm>
            <a:off x="422921" y="4261709"/>
            <a:ext cx="5044625" cy="1815882"/>
          </a:xfrm>
          <a:prstGeom prst="rect">
            <a:avLst/>
          </a:prstGeom>
          <a:noFill/>
        </p:spPr>
        <p:txBody>
          <a:bodyPr wrap="square" rtlCol="0">
            <a:spAutoFit/>
          </a:bodyPr>
          <a:lstStyle/>
          <a:p>
            <a:r>
              <a:rPr lang="en-US" sz="2800" u="sng" dirty="0">
                <a:solidFill>
                  <a:schemeClr val="tx1">
                    <a:lumMod val="90000"/>
                    <a:lumOff val="10000"/>
                  </a:schemeClr>
                </a:solidFill>
                <a:latin typeface="Times New Roman" panose="02020603050405020304" pitchFamily="18" charset="0"/>
                <a:cs typeface="Times New Roman" panose="02020603050405020304" pitchFamily="18" charset="0"/>
              </a:rPr>
              <a:t>Presented by Team SNS</a:t>
            </a:r>
            <a:br>
              <a:rPr lang="en-US" sz="2800" dirty="0">
                <a:solidFill>
                  <a:schemeClr val="tx1">
                    <a:lumMod val="90000"/>
                    <a:lumOff val="10000"/>
                  </a:schemeClr>
                </a:solidFill>
                <a:latin typeface="Times New Roman" panose="02020603050405020304" pitchFamily="18" charset="0"/>
                <a:cs typeface="Times New Roman" panose="02020603050405020304" pitchFamily="18" charset="0"/>
              </a:rPr>
            </a:br>
            <a:r>
              <a:rPr lang="en-US" sz="2800" dirty="0">
                <a:solidFill>
                  <a:schemeClr val="tx1">
                    <a:lumMod val="90000"/>
                    <a:lumOff val="10000"/>
                  </a:schemeClr>
                </a:solidFill>
                <a:latin typeface="Times New Roman" panose="02020603050405020304" pitchFamily="18" charset="0"/>
                <a:cs typeface="Times New Roman" panose="02020603050405020304" pitchFamily="18" charset="0"/>
              </a:rPr>
              <a:t>Nidhi Badde (001344844)</a:t>
            </a:r>
            <a:br>
              <a:rPr lang="en-US" sz="2800" dirty="0">
                <a:solidFill>
                  <a:schemeClr val="tx1">
                    <a:lumMod val="90000"/>
                    <a:lumOff val="10000"/>
                  </a:schemeClr>
                </a:solidFill>
                <a:latin typeface="Times New Roman" panose="02020603050405020304" pitchFamily="18" charset="0"/>
                <a:cs typeface="Times New Roman" panose="02020603050405020304" pitchFamily="18" charset="0"/>
              </a:rPr>
            </a:br>
            <a:r>
              <a:rPr lang="en-US" sz="2800" dirty="0">
                <a:solidFill>
                  <a:schemeClr val="tx1">
                    <a:lumMod val="90000"/>
                    <a:lumOff val="10000"/>
                  </a:schemeClr>
                </a:solidFill>
                <a:latin typeface="Times New Roman" panose="02020603050405020304" pitchFamily="18" charset="0"/>
                <a:cs typeface="Times New Roman" panose="02020603050405020304" pitchFamily="18" charset="0"/>
              </a:rPr>
              <a:t>Sanjana </a:t>
            </a:r>
            <a:r>
              <a:rPr lang="en-US" sz="2800" dirty="0" err="1">
                <a:solidFill>
                  <a:schemeClr val="tx1">
                    <a:lumMod val="90000"/>
                    <a:lumOff val="10000"/>
                  </a:schemeClr>
                </a:solidFill>
                <a:latin typeface="Times New Roman" panose="02020603050405020304" pitchFamily="18" charset="0"/>
                <a:cs typeface="Times New Roman" panose="02020603050405020304" pitchFamily="18" charset="0"/>
              </a:rPr>
              <a:t>Anaokar</a:t>
            </a:r>
            <a:r>
              <a:rPr lang="en-US" sz="2800" dirty="0">
                <a:solidFill>
                  <a:schemeClr val="tx1">
                    <a:lumMod val="90000"/>
                    <a:lumOff val="10000"/>
                  </a:schemeClr>
                </a:solidFill>
                <a:latin typeface="Times New Roman" panose="02020603050405020304" pitchFamily="18" charset="0"/>
                <a:cs typeface="Times New Roman" panose="02020603050405020304" pitchFamily="18" charset="0"/>
              </a:rPr>
              <a:t> (001304124)</a:t>
            </a:r>
          </a:p>
          <a:p>
            <a:r>
              <a:rPr lang="en-US" sz="2800" dirty="0">
                <a:solidFill>
                  <a:schemeClr val="tx1">
                    <a:lumMod val="90000"/>
                    <a:lumOff val="10000"/>
                  </a:schemeClr>
                </a:solidFill>
                <a:latin typeface="Times New Roman" panose="02020603050405020304" pitchFamily="18" charset="0"/>
                <a:cs typeface="Times New Roman" panose="02020603050405020304" pitchFamily="18" charset="0"/>
              </a:rPr>
              <a:t>Siddhant Rao (001051841)</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7701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29FE-C81E-4A08-95D4-6068F0F84B80}"/>
              </a:ext>
            </a:extLst>
          </p:cNvPr>
          <p:cNvSpPr>
            <a:spLocks noGrp="1"/>
          </p:cNvSpPr>
          <p:nvPr>
            <p:ph type="title"/>
          </p:nvPr>
        </p:nvSpPr>
        <p:spPr>
          <a:xfrm>
            <a:off x="913149" y="259835"/>
            <a:ext cx="10364451" cy="909639"/>
          </a:xfrm>
        </p:spPr>
        <p:txBody>
          <a:bodyPr/>
          <a:lstStyle/>
          <a:p>
            <a:r>
              <a:rPr lang="en-US" dirty="0">
                <a:latin typeface="Times New Roman" panose="02020603050405020304" pitchFamily="18" charset="0"/>
                <a:cs typeface="Times New Roman" panose="02020603050405020304" pitchFamily="18" charset="0"/>
              </a:rPr>
              <a:t>Work flow</a:t>
            </a:r>
          </a:p>
        </p:txBody>
      </p:sp>
      <p:pic>
        <p:nvPicPr>
          <p:cNvPr id="11" name="Content Placeholder 10">
            <a:extLst>
              <a:ext uri="{FF2B5EF4-FFF2-40B4-BE49-F238E27FC236}">
                <a16:creationId xmlns:a16="http://schemas.microsoft.com/office/drawing/2014/main" id="{21FC7088-E467-479D-A45B-F7F768F63E2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48793" y="1524583"/>
            <a:ext cx="11594968" cy="4791375"/>
          </a:xfrm>
        </p:spPr>
      </p:pic>
    </p:spTree>
    <p:extLst>
      <p:ext uri="{BB962C8B-B14F-4D97-AF65-F5344CB8AC3E}">
        <p14:creationId xmlns:p14="http://schemas.microsoft.com/office/powerpoint/2010/main" val="230331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DAFC-24B8-4FEA-8AA1-4B4091D8E6A1}"/>
              </a:ext>
            </a:extLst>
          </p:cNvPr>
          <p:cNvSpPr>
            <a:spLocks noGrp="1"/>
          </p:cNvSpPr>
          <p:nvPr>
            <p:ph type="title"/>
          </p:nvPr>
        </p:nvSpPr>
        <p:spPr>
          <a:xfrm>
            <a:off x="913149" y="290044"/>
            <a:ext cx="10364451" cy="677622"/>
          </a:xfrm>
        </p:spPr>
        <p:txBody>
          <a:bodyPr/>
          <a:lstStyle/>
          <a:p>
            <a:r>
              <a:rPr lang="en-US" dirty="0"/>
              <a:t>Key screenshot</a:t>
            </a:r>
          </a:p>
        </p:txBody>
      </p:sp>
      <p:pic>
        <p:nvPicPr>
          <p:cNvPr id="5" name="Content Placeholder 4">
            <a:extLst>
              <a:ext uri="{FF2B5EF4-FFF2-40B4-BE49-F238E27FC236}">
                <a16:creationId xmlns:a16="http://schemas.microsoft.com/office/drawing/2014/main" id="{F927ECAB-A309-4B72-9846-8851B8526CD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91116" y="1038863"/>
            <a:ext cx="4986235" cy="2716382"/>
          </a:xfrm>
        </p:spPr>
      </p:pic>
      <p:pic>
        <p:nvPicPr>
          <p:cNvPr id="7" name="Picture 6">
            <a:extLst>
              <a:ext uri="{FF2B5EF4-FFF2-40B4-BE49-F238E27FC236}">
                <a16:creationId xmlns:a16="http://schemas.microsoft.com/office/drawing/2014/main" id="{20F03A54-FACA-494A-91E5-50DB0CE37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720" y="967666"/>
            <a:ext cx="5107676" cy="2787579"/>
          </a:xfrm>
          <a:prstGeom prst="rect">
            <a:avLst/>
          </a:prstGeom>
        </p:spPr>
      </p:pic>
      <p:pic>
        <p:nvPicPr>
          <p:cNvPr id="9" name="Picture 8">
            <a:extLst>
              <a:ext uri="{FF2B5EF4-FFF2-40B4-BE49-F238E27FC236}">
                <a16:creationId xmlns:a16="http://schemas.microsoft.com/office/drawing/2014/main" id="{ABE07C44-2C2C-44A6-BB5C-9FF738495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756" y="3972942"/>
            <a:ext cx="5174061" cy="2716382"/>
          </a:xfrm>
          <a:prstGeom prst="rect">
            <a:avLst/>
          </a:prstGeom>
        </p:spPr>
      </p:pic>
      <p:pic>
        <p:nvPicPr>
          <p:cNvPr id="11" name="Picture 10">
            <a:extLst>
              <a:ext uri="{FF2B5EF4-FFF2-40B4-BE49-F238E27FC236}">
                <a16:creationId xmlns:a16="http://schemas.microsoft.com/office/drawing/2014/main" id="{DBBAF8C0-62C5-4484-B46D-CBBB5D20EB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7720" y="3902445"/>
            <a:ext cx="5378589" cy="2857376"/>
          </a:xfrm>
          <a:prstGeom prst="rect">
            <a:avLst/>
          </a:prstGeom>
        </p:spPr>
      </p:pic>
    </p:spTree>
    <p:extLst>
      <p:ext uri="{BB962C8B-B14F-4D97-AF65-F5344CB8AC3E}">
        <p14:creationId xmlns:p14="http://schemas.microsoft.com/office/powerpoint/2010/main" val="166249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20C8B3E4-899A-4F48-BC15-ACFB85BB68FB}"/>
              </a:ext>
            </a:extLst>
          </p:cNvPr>
          <p:cNvSpPr>
            <a:spLocks noGrp="1"/>
          </p:cNvSpPr>
          <p:nvPr>
            <p:ph type="title"/>
          </p:nvPr>
        </p:nvSpPr>
        <p:spPr>
          <a:xfrm>
            <a:off x="842754" y="40429"/>
            <a:ext cx="10364451" cy="980504"/>
          </a:xfrm>
        </p:spPr>
        <p:txBody>
          <a:bodyPr/>
          <a:lstStyle/>
          <a:p>
            <a:r>
              <a:rPr lang="en-US" dirty="0"/>
              <a:t>Hospital  Enterprise</a:t>
            </a:r>
          </a:p>
        </p:txBody>
      </p:sp>
      <p:pic>
        <p:nvPicPr>
          <p:cNvPr id="8" name="Content Placeholder 7">
            <a:extLst>
              <a:ext uri="{FF2B5EF4-FFF2-40B4-BE49-F238E27FC236}">
                <a16:creationId xmlns:a16="http://schemas.microsoft.com/office/drawing/2014/main" id="{DC04A5C2-69B1-4882-8D79-6EE3A0D6548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24979" y="1271445"/>
            <a:ext cx="5211425" cy="2519479"/>
          </a:xfrm>
        </p:spPr>
      </p:pic>
      <p:pic>
        <p:nvPicPr>
          <p:cNvPr id="12" name="Picture 11">
            <a:extLst>
              <a:ext uri="{FF2B5EF4-FFF2-40B4-BE49-F238E27FC236}">
                <a16:creationId xmlns:a16="http://schemas.microsoft.com/office/drawing/2014/main" id="{AD252958-39C9-4ECE-87F4-B503C16B5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41" y="1335056"/>
            <a:ext cx="4504974" cy="2455868"/>
          </a:xfrm>
          <a:prstGeom prst="rect">
            <a:avLst/>
          </a:prstGeom>
        </p:spPr>
      </p:pic>
      <p:pic>
        <p:nvPicPr>
          <p:cNvPr id="14" name="Picture 13">
            <a:extLst>
              <a:ext uri="{FF2B5EF4-FFF2-40B4-BE49-F238E27FC236}">
                <a16:creationId xmlns:a16="http://schemas.microsoft.com/office/drawing/2014/main" id="{0FE40AFB-EB18-4EEF-9D9C-BF6251AFEE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4979" y="3951584"/>
            <a:ext cx="5211425" cy="2865987"/>
          </a:xfrm>
          <a:prstGeom prst="rect">
            <a:avLst/>
          </a:prstGeom>
        </p:spPr>
      </p:pic>
      <p:pic>
        <p:nvPicPr>
          <p:cNvPr id="18" name="Picture 17">
            <a:extLst>
              <a:ext uri="{FF2B5EF4-FFF2-40B4-BE49-F238E27FC236}">
                <a16:creationId xmlns:a16="http://schemas.microsoft.com/office/drawing/2014/main" id="{99234C05-BF76-4BE4-B312-29224DCF18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61" y="4105047"/>
            <a:ext cx="4433954" cy="2596460"/>
          </a:xfrm>
          <a:prstGeom prst="rect">
            <a:avLst/>
          </a:prstGeom>
        </p:spPr>
      </p:pic>
    </p:spTree>
    <p:extLst>
      <p:ext uri="{BB962C8B-B14F-4D97-AF65-F5344CB8AC3E}">
        <p14:creationId xmlns:p14="http://schemas.microsoft.com/office/powerpoint/2010/main" val="339460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70DF8FA-7A42-4683-9BF6-431F98EF4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61" y="1114325"/>
            <a:ext cx="6909479" cy="4629350"/>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42ECC22-77A8-4058-A939-A7EE0E803A52}"/>
              </a:ext>
            </a:extLst>
          </p:cNvPr>
          <p:cNvSpPr>
            <a:spLocks noGrp="1"/>
          </p:cNvSpPr>
          <p:nvPr>
            <p:ph type="title"/>
          </p:nvPr>
        </p:nvSpPr>
        <p:spPr>
          <a:xfrm>
            <a:off x="7532017" y="640831"/>
            <a:ext cx="4016520" cy="1329371"/>
          </a:xfrm>
        </p:spPr>
        <p:txBody>
          <a:bodyPr>
            <a:normAutofit/>
          </a:bodyPr>
          <a:lstStyle/>
          <a:p>
            <a:pPr algn="l"/>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5430F6E-6CE0-44D0-8883-A5E46FA76817}"/>
              </a:ext>
            </a:extLst>
          </p:cNvPr>
          <p:cNvSpPr>
            <a:spLocks noGrp="1"/>
          </p:cNvSpPr>
          <p:nvPr>
            <p:ph sz="quarter" idx="13"/>
          </p:nvPr>
        </p:nvSpPr>
        <p:spPr>
          <a:xfrm>
            <a:off x="7532017" y="1970202"/>
            <a:ext cx="4016520" cy="4278199"/>
          </a:xfrm>
        </p:spPr>
        <p:txBody>
          <a:bodyPr>
            <a:normAutofit fontScale="92500" lnSpcReduction="10000"/>
          </a:bodyPr>
          <a:lstStyle/>
          <a:p>
            <a:pPr algn="just">
              <a:lnSpc>
                <a:spcPct val="110000"/>
              </a:lnSpc>
            </a:pPr>
            <a:r>
              <a:rPr lang="en-US" sz="1600" cap="none" dirty="0">
                <a:latin typeface="Times New Roman" panose="02020603050405020304" pitchFamily="18" charset="0"/>
                <a:cs typeface="Times New Roman" panose="02020603050405020304" pitchFamily="18" charset="0"/>
              </a:rPr>
              <a:t>According to UNICEF there are 140 million orphans in the world (survey done in 2015). Out of those 15.1 million have lost both their parents and are living in orphanage. Most researches have shown that these orphanages are not in proper condition or can provide the basic necessities to the children living in them.</a:t>
            </a:r>
          </a:p>
          <a:p>
            <a:pPr algn="just">
              <a:lnSpc>
                <a:spcPct val="110000"/>
              </a:lnSpc>
            </a:pPr>
            <a:r>
              <a:rPr lang="en-US" sz="1600" cap="none" dirty="0">
                <a:latin typeface="Times New Roman" panose="02020603050405020304" pitchFamily="18" charset="0"/>
                <a:cs typeface="Times New Roman" panose="02020603050405020304" pitchFamily="18" charset="0"/>
              </a:rPr>
              <a:t>Orphans are suffering through a lot in terms of coping up with this world. They are not just deficient of the love of the parents but other facilities as well such as health care (including both mental and physical health)</a:t>
            </a:r>
          </a:p>
          <a:p>
            <a:pPr algn="just">
              <a:lnSpc>
                <a:spcPct val="110000"/>
              </a:lnSpc>
            </a:pPr>
            <a:r>
              <a:rPr lang="en-US" sz="1600" cap="none" dirty="0">
                <a:latin typeface="Times New Roman" panose="02020603050405020304" pitchFamily="18" charset="0"/>
                <a:cs typeface="Times New Roman" panose="02020603050405020304" pitchFamily="18" charset="0"/>
              </a:rPr>
              <a:t>There are also various problems which are faced by children after adoption i.e. by  adopter or parents who are interested to adopt them , as the thorough check and tracking is not done before handing them the child.</a:t>
            </a:r>
          </a:p>
          <a:p>
            <a:pPr marL="0" indent="0" algn="just">
              <a:lnSpc>
                <a:spcPct val="110000"/>
              </a:lnSpc>
              <a:buNone/>
            </a:pPr>
            <a:endParaRPr lang="en-US"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28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238A-89D0-4AF7-A383-F38884C2A3AE}"/>
              </a:ext>
            </a:extLst>
          </p:cNvPr>
          <p:cNvSpPr>
            <a:spLocks noGrp="1"/>
          </p:cNvSpPr>
          <p:nvPr>
            <p:ph type="title"/>
          </p:nvPr>
        </p:nvSpPr>
        <p:spPr>
          <a:xfrm>
            <a:off x="913775" y="618517"/>
            <a:ext cx="10364451" cy="1596177"/>
          </a:xfrm>
        </p:spPr>
        <p:txBody>
          <a:bodyPr>
            <a:normAutofit/>
          </a:bodyPr>
          <a:lstStyle/>
          <a:p>
            <a:r>
              <a:rPr lang="en-US" dirty="0">
                <a:latin typeface="Times New Roman" panose="02020603050405020304" pitchFamily="18" charset="0"/>
                <a:cs typeface="Times New Roman" panose="02020603050405020304" pitchFamily="18" charset="0"/>
              </a:rPr>
              <a:t>Solution to the problem</a:t>
            </a:r>
          </a:p>
        </p:txBody>
      </p:sp>
      <p:sp>
        <p:nvSpPr>
          <p:cNvPr id="3" name="Content Placeholder 2">
            <a:extLst>
              <a:ext uri="{FF2B5EF4-FFF2-40B4-BE49-F238E27FC236}">
                <a16:creationId xmlns:a16="http://schemas.microsoft.com/office/drawing/2014/main" id="{FC73B00A-647F-457F-A085-022C3647B712}"/>
              </a:ext>
            </a:extLst>
          </p:cNvPr>
          <p:cNvSpPr>
            <a:spLocks noGrp="1"/>
          </p:cNvSpPr>
          <p:nvPr>
            <p:ph sz="quarter" idx="13"/>
          </p:nvPr>
        </p:nvSpPr>
        <p:spPr>
          <a:xfrm>
            <a:off x="913774" y="2367092"/>
            <a:ext cx="6096626" cy="3424107"/>
          </a:xfrm>
        </p:spPr>
        <p:txBody>
          <a:bodyPr>
            <a:normAutofit/>
          </a:bodyPr>
          <a:lstStyle/>
          <a:p>
            <a:pPr algn="just">
              <a:lnSpc>
                <a:spcPct val="110000"/>
              </a:lnSpc>
            </a:pPr>
            <a:r>
              <a:rPr lang="en-US" sz="1700" cap="none" dirty="0">
                <a:latin typeface="Times New Roman" panose="02020603050405020304" pitchFamily="18" charset="0"/>
                <a:cs typeface="Times New Roman" panose="02020603050405020304" pitchFamily="18" charset="0"/>
              </a:rPr>
              <a:t>A good application is the one which tackles the day to day problems and comes up with a solution, in similar fashion there are various drawbacks at an orphanage, like high death rate due to disease ,lack of education and mental health issues .These problems of an orphanage management system can be well handled by proper supervision and this is where our application plays a significant role.</a:t>
            </a:r>
          </a:p>
          <a:p>
            <a:pPr algn="just">
              <a:lnSpc>
                <a:spcPct val="110000"/>
              </a:lnSpc>
            </a:pPr>
            <a:r>
              <a:rPr lang="en-US" sz="1700" cap="none" dirty="0">
                <a:latin typeface="Times New Roman" panose="02020603050405020304" pitchFamily="18" charset="0"/>
                <a:cs typeface="Times New Roman" panose="02020603050405020304" pitchFamily="18" charset="0"/>
              </a:rPr>
              <a:t>The application that is being developed would be able to aid these orphanages by coordinating with Orphanage Organizations , Hospitals and Adoption department to bring up the orphans and provide them the basic necessities .</a:t>
            </a:r>
          </a:p>
        </p:txBody>
      </p:sp>
      <p:pic>
        <p:nvPicPr>
          <p:cNvPr id="5" name="Picture 4">
            <a:extLst>
              <a:ext uri="{FF2B5EF4-FFF2-40B4-BE49-F238E27FC236}">
                <a16:creationId xmlns:a16="http://schemas.microsoft.com/office/drawing/2014/main" id="{29D03809-DC3A-4791-B04C-047AE0EBCD4B}"/>
              </a:ext>
            </a:extLst>
          </p:cNvPr>
          <p:cNvPicPr>
            <a:picLocks noChangeAspect="1"/>
          </p:cNvPicPr>
          <p:nvPr/>
        </p:nvPicPr>
        <p:blipFill rotWithShape="1">
          <a:blip r:embed="rId2"/>
          <a:srcRect l="8492" r="12038" b="-3"/>
          <a:stretch/>
        </p:blipFill>
        <p:spPr>
          <a:xfrm>
            <a:off x="7370064" y="2505456"/>
            <a:ext cx="3494466" cy="293522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271706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8121-99D7-468C-A83A-F6BE0F615B9C}"/>
              </a:ext>
            </a:extLst>
          </p:cNvPr>
          <p:cNvSpPr>
            <a:spLocks noGrp="1"/>
          </p:cNvSpPr>
          <p:nvPr>
            <p:ph type="title"/>
          </p:nvPr>
        </p:nvSpPr>
        <p:spPr>
          <a:xfrm>
            <a:off x="913775" y="618518"/>
            <a:ext cx="10364451" cy="1272426"/>
          </a:xfrm>
        </p:spPr>
        <p:txBody>
          <a:bodyPr/>
          <a:lstStyle/>
          <a:p>
            <a:r>
              <a:rPr lang="en-US" dirty="0">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25C82F81-8BB0-4928-BD31-67AC9477A90A}"/>
              </a:ext>
            </a:extLst>
          </p:cNvPr>
          <p:cNvSpPr>
            <a:spLocks noGrp="1"/>
          </p:cNvSpPr>
          <p:nvPr>
            <p:ph sz="quarter" idx="13"/>
          </p:nvPr>
        </p:nvSpPr>
        <p:spPr>
          <a:xfrm>
            <a:off x="913774" y="2050742"/>
            <a:ext cx="10363826" cy="3740457"/>
          </a:xfrm>
        </p:spPr>
        <p:txBody>
          <a:bodyPr>
            <a:normAutofit/>
          </a:bodyPr>
          <a:lstStyle/>
          <a:p>
            <a:pPr algn="just"/>
            <a:r>
              <a:rPr lang="en-US" cap="none" dirty="0">
                <a:latin typeface="Times New Roman" panose="02020603050405020304" pitchFamily="18" charset="0"/>
                <a:cs typeface="Times New Roman" panose="02020603050405020304" pitchFamily="18" charset="0"/>
              </a:rPr>
              <a:t>We can also track all the background checks for an adopter who is willing to be a parent to the child. We can check if the parent is potential to adopt a child by performing criminal checks as well as finance background checks in this application.</a:t>
            </a:r>
          </a:p>
          <a:p>
            <a:pPr algn="just"/>
            <a:r>
              <a:rPr lang="en-US" cap="none" dirty="0">
                <a:latin typeface="Times New Roman" panose="02020603050405020304" pitchFamily="18" charset="0"/>
                <a:cs typeface="Times New Roman" panose="02020603050405020304" pitchFamily="18" charset="0"/>
              </a:rPr>
              <a:t>Doctors are kept as different enterprise in which we can track all the problems by a child who is newly registered as well as wo is already a part of orphanage.</a:t>
            </a:r>
          </a:p>
          <a:p>
            <a:pPr algn="just"/>
            <a:endParaRPr lang="en-US" dirty="0"/>
          </a:p>
        </p:txBody>
      </p:sp>
    </p:spTree>
    <p:extLst>
      <p:ext uri="{BB962C8B-B14F-4D97-AF65-F5344CB8AC3E}">
        <p14:creationId xmlns:p14="http://schemas.microsoft.com/office/powerpoint/2010/main" val="890764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DE4F-3FB7-4867-BB78-338AB62B79DB}"/>
              </a:ext>
            </a:extLst>
          </p:cNvPr>
          <p:cNvSpPr>
            <a:spLocks noGrp="1"/>
          </p:cNvSpPr>
          <p:nvPr>
            <p:ph type="title"/>
          </p:nvPr>
        </p:nvSpPr>
        <p:spPr>
          <a:xfrm>
            <a:off x="567545" y="1879146"/>
            <a:ext cx="10364451" cy="2355503"/>
          </a:xfrm>
        </p:spPr>
        <p:txBody>
          <a:bodyPr>
            <a:normAutofit/>
          </a:bodyPr>
          <a:lstStyle/>
          <a:p>
            <a:r>
              <a:rPr lang="en-US" sz="4400" dirty="0">
                <a:latin typeface="Times New Roman" panose="02020603050405020304" pitchFamily="18" charset="0"/>
                <a:cs typeface="Times New Roman" panose="02020603050405020304" pitchFamily="18" charset="0"/>
              </a:rPr>
              <a:t>USE CASE DIAGRAMS</a:t>
            </a:r>
          </a:p>
        </p:txBody>
      </p:sp>
    </p:spTree>
    <p:extLst>
      <p:ext uri="{BB962C8B-B14F-4D97-AF65-F5344CB8AC3E}">
        <p14:creationId xmlns:p14="http://schemas.microsoft.com/office/powerpoint/2010/main" val="414269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9BC4ECF8-522D-40B0-87DE-DFB4728C4D1E}"/>
              </a:ext>
            </a:extLst>
          </p:cNvPr>
          <p:cNvSpPr txBox="1"/>
          <p:nvPr/>
        </p:nvSpPr>
        <p:spPr>
          <a:xfrm>
            <a:off x="2482446" y="363984"/>
            <a:ext cx="743061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       Use case diagram – Orphanage Enterprise</a:t>
            </a:r>
          </a:p>
        </p:txBody>
      </p:sp>
      <p:pic>
        <p:nvPicPr>
          <p:cNvPr id="3" name="Picture 2">
            <a:extLst>
              <a:ext uri="{FF2B5EF4-FFF2-40B4-BE49-F238E27FC236}">
                <a16:creationId xmlns:a16="http://schemas.microsoft.com/office/drawing/2014/main" id="{DBBA527C-A534-4712-B917-9770AAC1BB0F}"/>
              </a:ext>
            </a:extLst>
          </p:cNvPr>
          <p:cNvPicPr>
            <a:picLocks noChangeAspect="1"/>
          </p:cNvPicPr>
          <p:nvPr/>
        </p:nvPicPr>
        <p:blipFill>
          <a:blip r:embed="rId2"/>
          <a:stretch>
            <a:fillRect/>
          </a:stretch>
        </p:blipFill>
        <p:spPr>
          <a:xfrm>
            <a:off x="1589103" y="1150343"/>
            <a:ext cx="8761969" cy="5583370"/>
          </a:xfrm>
          <a:prstGeom prst="rect">
            <a:avLst/>
          </a:prstGeom>
        </p:spPr>
      </p:pic>
    </p:spTree>
    <p:extLst>
      <p:ext uri="{BB962C8B-B14F-4D97-AF65-F5344CB8AC3E}">
        <p14:creationId xmlns:p14="http://schemas.microsoft.com/office/powerpoint/2010/main" val="422445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9BC4ECF8-522D-40B0-87DE-DFB4728C4D1E}"/>
              </a:ext>
            </a:extLst>
          </p:cNvPr>
          <p:cNvSpPr txBox="1"/>
          <p:nvPr/>
        </p:nvSpPr>
        <p:spPr>
          <a:xfrm>
            <a:off x="2099800" y="306279"/>
            <a:ext cx="79924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latin typeface="Times New Roman" panose="02020603050405020304" pitchFamily="18" charset="0"/>
                <a:cs typeface="Times New Roman" panose="02020603050405020304" pitchFamily="18" charset="0"/>
              </a:rPr>
              <a:t>Use case diagram – Hospital Enterprise</a:t>
            </a:r>
          </a:p>
        </p:txBody>
      </p:sp>
      <p:pic>
        <p:nvPicPr>
          <p:cNvPr id="3" name="Picture 2">
            <a:extLst>
              <a:ext uri="{FF2B5EF4-FFF2-40B4-BE49-F238E27FC236}">
                <a16:creationId xmlns:a16="http://schemas.microsoft.com/office/drawing/2014/main" id="{F37C690B-3E49-4518-A094-E35B65A2523E}"/>
              </a:ext>
            </a:extLst>
          </p:cNvPr>
          <p:cNvPicPr>
            <a:picLocks noChangeAspect="1"/>
          </p:cNvPicPr>
          <p:nvPr/>
        </p:nvPicPr>
        <p:blipFill>
          <a:blip r:embed="rId2"/>
          <a:stretch>
            <a:fillRect/>
          </a:stretch>
        </p:blipFill>
        <p:spPr>
          <a:xfrm>
            <a:off x="1704513" y="996351"/>
            <a:ext cx="8646850" cy="5670780"/>
          </a:xfrm>
          <a:prstGeom prst="rect">
            <a:avLst/>
          </a:prstGeom>
        </p:spPr>
      </p:pic>
    </p:spTree>
    <p:extLst>
      <p:ext uri="{BB962C8B-B14F-4D97-AF65-F5344CB8AC3E}">
        <p14:creationId xmlns:p14="http://schemas.microsoft.com/office/powerpoint/2010/main" val="326880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14362-2FDE-47CA-8217-D9EC152BF403}"/>
              </a:ext>
            </a:extLst>
          </p:cNvPr>
          <p:cNvPicPr>
            <a:picLocks noChangeAspect="1"/>
          </p:cNvPicPr>
          <p:nvPr/>
        </p:nvPicPr>
        <p:blipFill>
          <a:blip r:embed="rId2"/>
          <a:stretch>
            <a:fillRect/>
          </a:stretch>
        </p:blipFill>
        <p:spPr>
          <a:xfrm>
            <a:off x="1748221" y="1012056"/>
            <a:ext cx="8695558" cy="5650434"/>
          </a:xfrm>
          <a:prstGeom prst="rect">
            <a:avLst/>
          </a:prstGeom>
        </p:spPr>
      </p:pic>
      <p:sp>
        <p:nvSpPr>
          <p:cNvPr id="3" name="TextBox 5">
            <a:extLst>
              <a:ext uri="{FF2B5EF4-FFF2-40B4-BE49-F238E27FC236}">
                <a16:creationId xmlns:a16="http://schemas.microsoft.com/office/drawing/2014/main" id="{9BC4ECF8-522D-40B0-87DE-DFB4728C4D1E}"/>
              </a:ext>
            </a:extLst>
          </p:cNvPr>
          <p:cNvSpPr txBox="1"/>
          <p:nvPr/>
        </p:nvSpPr>
        <p:spPr>
          <a:xfrm>
            <a:off x="2472306" y="337553"/>
            <a:ext cx="743061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latin typeface="Times New Roman" panose="02020603050405020304" pitchFamily="18" charset="0"/>
                <a:cs typeface="Times New Roman" panose="02020603050405020304" pitchFamily="18" charset="0"/>
              </a:rPr>
              <a:t>Use case diagram – Adoption Enterprise</a:t>
            </a:r>
          </a:p>
        </p:txBody>
      </p:sp>
    </p:spTree>
    <p:extLst>
      <p:ext uri="{BB962C8B-B14F-4D97-AF65-F5344CB8AC3E}">
        <p14:creationId xmlns:p14="http://schemas.microsoft.com/office/powerpoint/2010/main" val="415284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AD674F-0C63-4B2B-8FBB-80F98104D6B7}"/>
              </a:ext>
            </a:extLst>
          </p:cNvPr>
          <p:cNvPicPr>
            <a:picLocks noChangeAspect="1"/>
          </p:cNvPicPr>
          <p:nvPr/>
        </p:nvPicPr>
        <p:blipFill>
          <a:blip r:embed="rId2"/>
          <a:stretch>
            <a:fillRect/>
          </a:stretch>
        </p:blipFill>
        <p:spPr>
          <a:xfrm>
            <a:off x="887767" y="1118586"/>
            <a:ext cx="10227076" cy="5575177"/>
          </a:xfrm>
          <a:prstGeom prst="rect">
            <a:avLst/>
          </a:prstGeom>
        </p:spPr>
      </p:pic>
      <p:sp>
        <p:nvSpPr>
          <p:cNvPr id="6" name="TextBox 5">
            <a:extLst>
              <a:ext uri="{FF2B5EF4-FFF2-40B4-BE49-F238E27FC236}">
                <a16:creationId xmlns:a16="http://schemas.microsoft.com/office/drawing/2014/main" id="{449F2A19-6B85-4C4C-A157-E0EF29469A45}"/>
              </a:ext>
            </a:extLst>
          </p:cNvPr>
          <p:cNvSpPr txBox="1"/>
          <p:nvPr/>
        </p:nvSpPr>
        <p:spPr>
          <a:xfrm>
            <a:off x="2286000" y="284286"/>
            <a:ext cx="743061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dirty="0">
                <a:latin typeface="Times New Roman" panose="02020603050405020304" pitchFamily="18" charset="0"/>
                <a:cs typeface="Times New Roman" panose="02020603050405020304" pitchFamily="18" charset="0"/>
              </a:rPr>
              <a:t>Design – Object Model Diagram</a:t>
            </a:r>
          </a:p>
        </p:txBody>
      </p:sp>
    </p:spTree>
    <p:extLst>
      <p:ext uri="{BB962C8B-B14F-4D97-AF65-F5344CB8AC3E}">
        <p14:creationId xmlns:p14="http://schemas.microsoft.com/office/powerpoint/2010/main" val="355707729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376</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Tw Cen MT</vt:lpstr>
      <vt:lpstr>Droplet</vt:lpstr>
      <vt:lpstr>Helping Hands </vt:lpstr>
      <vt:lpstr>problem statement</vt:lpstr>
      <vt:lpstr>Solution to the problem</vt:lpstr>
      <vt:lpstr>Approach</vt:lpstr>
      <vt:lpstr>USE CASE DIAGRAMS</vt:lpstr>
      <vt:lpstr>PowerPoint Presentation</vt:lpstr>
      <vt:lpstr>PowerPoint Presentation</vt:lpstr>
      <vt:lpstr>PowerPoint Presentation</vt:lpstr>
      <vt:lpstr>PowerPoint Presentation</vt:lpstr>
      <vt:lpstr>Work flow</vt:lpstr>
      <vt:lpstr>Key screenshot</vt:lpstr>
      <vt:lpstr>Hospital  Enterprise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Helping Hands </dc:title>
  <dc:creator>Nidhi Mallikarjun Badde</dc:creator>
  <cp:lastModifiedBy>Nidhi Mallikarjun Badde</cp:lastModifiedBy>
  <cp:revision>9</cp:revision>
  <dcterms:created xsi:type="dcterms:W3CDTF">2019-12-08T02:15:47Z</dcterms:created>
  <dcterms:modified xsi:type="dcterms:W3CDTF">2019-12-08T04:57:14Z</dcterms:modified>
</cp:coreProperties>
</file>