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5"/>
  </p:notesMasterIdLst>
  <p:handoutMasterIdLst>
    <p:handoutMasterId r:id="rId26"/>
  </p:handoutMasterIdLst>
  <p:sldIdLst>
    <p:sldId id="294" r:id="rId5"/>
    <p:sldId id="295" r:id="rId6"/>
    <p:sldId id="277" r:id="rId7"/>
    <p:sldId id="261" r:id="rId8"/>
    <p:sldId id="262" r:id="rId9"/>
    <p:sldId id="289" r:id="rId10"/>
    <p:sldId id="264" r:id="rId11"/>
    <p:sldId id="258" r:id="rId12"/>
    <p:sldId id="278" r:id="rId13"/>
    <p:sldId id="266" r:id="rId14"/>
    <p:sldId id="292" r:id="rId15"/>
    <p:sldId id="293" r:id="rId16"/>
    <p:sldId id="280" r:id="rId17"/>
    <p:sldId id="270" r:id="rId18"/>
    <p:sldId id="271" r:id="rId19"/>
    <p:sldId id="287" r:id="rId20"/>
    <p:sldId id="260" r:id="rId21"/>
    <p:sldId id="290"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[$$-409]#,##0</c:formatCode>
                <c:ptCount val="4"/>
                <c:pt idx="0">
                  <c:v>10000</c:v>
                </c:pt>
                <c:pt idx="1">
                  <c:v>20000</c:v>
                </c:pt>
                <c:pt idx="2">
                  <c:v>30000</c:v>
                </c:pt>
                <c:pt idx="3">
                  <c:v>40000</c:v>
                </c:pt>
              </c:numCache>
            </c:numRef>
          </c:val>
          <c:extLst>
            <c:ext xmlns:c16="http://schemas.microsoft.com/office/drawing/2014/chart" uri="{C3380CC4-5D6E-409C-BE32-E72D297353CC}">
              <c16:uniqueId val="{00000000-0B80-4025-ABCB-85931C353E85}"/>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8992"/>
        <c:crosses val="autoZero"/>
        <c:auto val="1"/>
        <c:lblAlgn val="ctr"/>
        <c:lblOffset val="100"/>
        <c:noMultiLvlLbl val="0"/>
      </c:catAx>
      <c:valAx>
        <c:axId val="694598992"/>
        <c:scaling>
          <c:orientation val="minMax"/>
          <c:max val="40000"/>
        </c:scaling>
        <c:delete val="0"/>
        <c:axPos val="l"/>
        <c:majorGridlines>
          <c:spPr>
            <a:ln w="9525" cap="flat" cmpd="sng" algn="ctr">
              <a:solidFill>
                <a:schemeClr val="accent1">
                  <a:lumMod val="7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1CE6-4310-A8B0-2035D854994C}"/>
              </c:ext>
            </c:extLst>
          </c:dPt>
          <c:dPt>
            <c:idx val="1"/>
            <c:bubble3D val="0"/>
            <c:spPr>
              <a:solidFill>
                <a:schemeClr val="accent1"/>
              </a:solidFill>
              <a:ln w="19050">
                <a:noFill/>
              </a:ln>
              <a:effectLst/>
            </c:spPr>
            <c:extLst>
              <c:ext xmlns:c16="http://schemas.microsoft.com/office/drawing/2014/chart" uri="{C3380CC4-5D6E-409C-BE32-E72D297353CC}">
                <c16:uniqueId val="{00000003-1CE6-4310-A8B0-2035D854994C}"/>
              </c:ext>
            </c:extLst>
          </c:dPt>
          <c:dPt>
            <c:idx val="2"/>
            <c:bubble3D val="0"/>
            <c:spPr>
              <a:solidFill>
                <a:schemeClr val="tx1"/>
              </a:solidFill>
              <a:ln w="19050">
                <a:noFill/>
              </a:ln>
              <a:effectLst/>
            </c:spPr>
            <c:extLst>
              <c:ext xmlns:c16="http://schemas.microsoft.com/office/drawing/2014/chart" uri="{C3380CC4-5D6E-409C-BE32-E72D297353CC}">
                <c16:uniqueId val="{00000005-1CE6-4310-A8B0-2035D854994C}"/>
              </c:ext>
            </c:extLst>
          </c:dPt>
          <c:dPt>
            <c:idx val="3"/>
            <c:bubble3D val="0"/>
            <c:spPr>
              <a:solidFill>
                <a:schemeClr val="accent1"/>
              </a:solidFill>
              <a:ln w="19050">
                <a:noFill/>
              </a:ln>
              <a:effectLst/>
            </c:spPr>
            <c:extLst>
              <c:ext xmlns:c16="http://schemas.microsoft.com/office/drawing/2014/chart" uri="{C3380CC4-5D6E-409C-BE32-E72D297353CC}">
                <c16:uniqueId val="{00000007-1CE6-4310-A8B0-2035D854994C}"/>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1CE6-4310-A8B0-2035D854994C}"/>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solidFill>
              <a:schemeClr val="bg1">
                <a:lumMod val="75000"/>
              </a:schemeClr>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E8EE-4329-89F6-BD625CE6A08A}"/>
              </c:ext>
            </c:extLst>
          </c:dPt>
          <c:dPt>
            <c:idx val="1"/>
            <c:bubble3D val="0"/>
            <c:spPr>
              <a:solidFill>
                <a:schemeClr val="accent1"/>
              </a:solidFill>
              <a:ln w="19050">
                <a:noFill/>
              </a:ln>
              <a:effectLst/>
            </c:spPr>
            <c:extLst>
              <c:ext xmlns:c16="http://schemas.microsoft.com/office/drawing/2014/chart" uri="{C3380CC4-5D6E-409C-BE32-E72D297353CC}">
                <c16:uniqueId val="{00000003-E8EE-4329-89F6-BD625CE6A08A}"/>
              </c:ext>
            </c:extLst>
          </c:dPt>
          <c:dPt>
            <c:idx val="2"/>
            <c:bubble3D val="0"/>
            <c:spPr>
              <a:solidFill>
                <a:schemeClr val="accent1"/>
              </a:solidFill>
              <a:ln w="19050">
                <a:noFill/>
              </a:ln>
              <a:effectLst/>
            </c:spPr>
            <c:extLst>
              <c:ext xmlns:c16="http://schemas.microsoft.com/office/drawing/2014/chart" uri="{C3380CC4-5D6E-409C-BE32-E72D297353CC}">
                <c16:uniqueId val="{00000005-E8EE-4329-89F6-BD625CE6A08A}"/>
              </c:ext>
            </c:extLst>
          </c:dPt>
          <c:dPt>
            <c:idx val="3"/>
            <c:bubble3D val="0"/>
            <c:spPr>
              <a:solidFill>
                <a:schemeClr val="tx1"/>
              </a:solidFill>
              <a:ln w="19050">
                <a:noFill/>
              </a:ln>
              <a:effectLst/>
            </c:spPr>
            <c:extLst>
              <c:ext xmlns:c16="http://schemas.microsoft.com/office/drawing/2014/chart" uri="{C3380CC4-5D6E-409C-BE32-E72D297353CC}">
                <c16:uniqueId val="{00000007-E8EE-4329-89F6-BD625CE6A08A}"/>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E8EE-4329-89F6-BD625CE6A08A}"/>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1"/>
              </a:solidFill>
              <a:ln w="19050">
                <a:noFill/>
              </a:ln>
              <a:effectLst/>
            </c:spPr>
            <c:extLst>
              <c:ext xmlns:c16="http://schemas.microsoft.com/office/drawing/2014/chart" uri="{C3380CC4-5D6E-409C-BE32-E72D297353CC}">
                <c16:uniqueId val="{00000001-B039-4882-B53F-7D54DC816E33}"/>
              </c:ext>
            </c:extLst>
          </c:dPt>
          <c:dPt>
            <c:idx val="1"/>
            <c:bubble3D val="0"/>
            <c:spPr>
              <a:solidFill>
                <a:schemeClr val="accent1"/>
              </a:solidFill>
              <a:ln w="19050">
                <a:noFill/>
              </a:ln>
              <a:effectLst/>
            </c:spPr>
            <c:extLst>
              <c:ext xmlns:c16="http://schemas.microsoft.com/office/drawing/2014/chart" uri="{C3380CC4-5D6E-409C-BE32-E72D297353CC}">
                <c16:uniqueId val="{00000003-B039-4882-B53F-7D54DC816E33}"/>
              </c:ext>
            </c:extLst>
          </c:dPt>
          <c:dPt>
            <c:idx val="2"/>
            <c:bubble3D val="0"/>
            <c:spPr>
              <a:solidFill>
                <a:schemeClr val="accent1"/>
              </a:solidFill>
              <a:ln w="19050">
                <a:noFill/>
              </a:ln>
              <a:effectLst/>
            </c:spPr>
            <c:extLst>
              <c:ext xmlns:c16="http://schemas.microsoft.com/office/drawing/2014/chart" uri="{C3380CC4-5D6E-409C-BE32-E72D297353CC}">
                <c16:uniqueId val="{00000005-B039-4882-B53F-7D54DC816E33}"/>
              </c:ext>
            </c:extLst>
          </c:dPt>
          <c:dPt>
            <c:idx val="3"/>
            <c:bubble3D val="0"/>
            <c:spPr>
              <a:solidFill>
                <a:schemeClr val="accent1"/>
              </a:solidFill>
              <a:ln w="19050">
                <a:noFill/>
              </a:ln>
              <a:effectLst/>
            </c:spPr>
            <c:extLst>
              <c:ext xmlns:c16="http://schemas.microsoft.com/office/drawing/2014/chart" uri="{C3380CC4-5D6E-409C-BE32-E72D297353CC}">
                <c16:uniqueId val="{00000007-B039-4882-B53F-7D54DC816E33}"/>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B039-4882-B53F-7D54DC816E33}"/>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BEE-4C20-AC0D-26BEDCBA2FE1}"/>
              </c:ext>
            </c:extLst>
          </c:dPt>
          <c:dPt>
            <c:idx val="1"/>
            <c:bubble3D val="0"/>
            <c:spPr>
              <a:solidFill>
                <a:schemeClr val="tx1"/>
              </a:solidFill>
              <a:ln w="19050">
                <a:noFill/>
              </a:ln>
              <a:effectLst/>
            </c:spPr>
            <c:extLst>
              <c:ext xmlns:c16="http://schemas.microsoft.com/office/drawing/2014/chart" uri="{C3380CC4-5D6E-409C-BE32-E72D297353CC}">
                <c16:uniqueId val="{00000003-DBEE-4C20-AC0D-26BEDCBA2FE1}"/>
              </c:ext>
            </c:extLst>
          </c:dPt>
          <c:dPt>
            <c:idx val="2"/>
            <c:bubble3D val="0"/>
            <c:spPr>
              <a:solidFill>
                <a:schemeClr val="accent1"/>
              </a:solidFill>
              <a:ln w="19050">
                <a:noFill/>
              </a:ln>
              <a:effectLst/>
            </c:spPr>
            <c:extLst>
              <c:ext xmlns:c16="http://schemas.microsoft.com/office/drawing/2014/chart" uri="{C3380CC4-5D6E-409C-BE32-E72D297353CC}">
                <c16:uniqueId val="{00000005-DBEE-4C20-AC0D-26BEDCBA2FE1}"/>
              </c:ext>
            </c:extLst>
          </c:dPt>
          <c:dPt>
            <c:idx val="3"/>
            <c:bubble3D val="0"/>
            <c:spPr>
              <a:solidFill>
                <a:schemeClr val="accent1"/>
              </a:solidFill>
              <a:ln w="19050">
                <a:noFill/>
              </a:ln>
              <a:effectLst/>
            </c:spPr>
            <c:extLst>
              <c:ext xmlns:c16="http://schemas.microsoft.com/office/drawing/2014/chart" uri="{C3380CC4-5D6E-409C-BE32-E72D297353CC}">
                <c16:uniqueId val="{00000007-DBEE-4C20-AC0D-26BEDCBA2FE1}"/>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DBEE-4C20-AC0D-26BEDCBA2FE1}"/>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3/4/2023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3/4/2023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79"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6.xml"/><Relationship Id="rId5" Type="http://schemas.openxmlformats.org/officeDocument/2006/relationships/image" Target="../media/image29.png"/><Relationship Id="rId4" Type="http://schemas.openxmlformats.org/officeDocument/2006/relationships/image" Target="../media/image2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9.xml"/><Relationship Id="rId5" Type="http://schemas.openxmlformats.org/officeDocument/2006/relationships/chart" Target="../charts/chart5.xml"/><Relationship Id="rId4" Type="http://schemas.openxmlformats.org/officeDocument/2006/relationships/chart" Target="../charts/char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169C3-7377-DC04-AB87-AF2FAAA28995}"/>
              </a:ext>
            </a:extLst>
          </p:cNvPr>
          <p:cNvSpPr>
            <a:spLocks noGrp="1"/>
          </p:cNvSpPr>
          <p:nvPr>
            <p:ph type="title"/>
          </p:nvPr>
        </p:nvSpPr>
        <p:spPr>
          <a:xfrm>
            <a:off x="838200" y="2070828"/>
            <a:ext cx="10515600" cy="1286526"/>
          </a:xfrm>
        </p:spPr>
        <p:txBody>
          <a:bodyPr>
            <a:normAutofit/>
          </a:bodyPr>
          <a:lstStyle/>
          <a:p>
            <a:r>
              <a:rPr lang="en-IN" b="1" dirty="0"/>
              <a:t>Track#3- INFOCUSP</a:t>
            </a:r>
            <a:br>
              <a:rPr lang="en-IN" b="1" dirty="0"/>
            </a:br>
            <a:r>
              <a:rPr lang="en-IN" b="1" dirty="0"/>
              <a:t>Trading Chart Pattern Analysis</a:t>
            </a:r>
            <a:br>
              <a:rPr lang="en-IN" b="1" dirty="0"/>
            </a:br>
            <a:r>
              <a:rPr lang="en-IN" b="1" dirty="0"/>
              <a:t>TEAM NAME- VISIONARIES</a:t>
            </a:r>
          </a:p>
        </p:txBody>
      </p:sp>
      <p:sp>
        <p:nvSpPr>
          <p:cNvPr id="4" name="Date Placeholder 3">
            <a:extLst>
              <a:ext uri="{FF2B5EF4-FFF2-40B4-BE49-F238E27FC236}">
                <a16:creationId xmlns:a16="http://schemas.microsoft.com/office/drawing/2014/main" id="{898782C5-967F-067A-A056-6C77FCB0E95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8B16EF0-1D70-7508-2B6A-89FEEBC4B36D}"/>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6A7292D0-6E61-ED97-D366-A9D9F61E20C2}"/>
              </a:ext>
            </a:extLst>
          </p:cNvPr>
          <p:cNvSpPr>
            <a:spLocks noGrp="1"/>
          </p:cNvSpPr>
          <p:nvPr>
            <p:ph type="sldNum" sz="quarter" idx="12"/>
          </p:nvPr>
        </p:nvSpPr>
        <p:spPr/>
        <p:txBody>
          <a:bodyPr/>
          <a:lstStyle/>
          <a:p>
            <a:fld id="{B5CEABB6-07DC-46E8-9B57-56EC44A396E5}" type="slidenum">
              <a:rPr lang="en-US" smtClean="0"/>
              <a:t>1</a:t>
            </a:fld>
            <a:endParaRPr lang="en-US" dirty="0"/>
          </a:p>
        </p:txBody>
      </p:sp>
      <p:pic>
        <p:nvPicPr>
          <p:cNvPr id="7" name="Picture 6">
            <a:extLst>
              <a:ext uri="{FF2B5EF4-FFF2-40B4-BE49-F238E27FC236}">
                <a16:creationId xmlns:a16="http://schemas.microsoft.com/office/drawing/2014/main" id="{2E550AB2-6038-0FEE-F82A-B6638B6AA50D}"/>
              </a:ext>
            </a:extLst>
          </p:cNvPr>
          <p:cNvPicPr>
            <a:picLocks noChangeAspect="1"/>
          </p:cNvPicPr>
          <p:nvPr/>
        </p:nvPicPr>
        <p:blipFill>
          <a:blip r:embed="rId2"/>
          <a:stretch>
            <a:fillRect/>
          </a:stretch>
        </p:blipFill>
        <p:spPr>
          <a:xfrm>
            <a:off x="3581400" y="450156"/>
            <a:ext cx="2099865" cy="1116216"/>
          </a:xfrm>
          <a:prstGeom prst="rect">
            <a:avLst/>
          </a:prstGeom>
        </p:spPr>
      </p:pic>
      <p:pic>
        <p:nvPicPr>
          <p:cNvPr id="8" name="Picture 7">
            <a:extLst>
              <a:ext uri="{FF2B5EF4-FFF2-40B4-BE49-F238E27FC236}">
                <a16:creationId xmlns:a16="http://schemas.microsoft.com/office/drawing/2014/main" id="{664188B6-CEB2-1000-6A0C-FF23CD9C0E54}"/>
              </a:ext>
            </a:extLst>
          </p:cNvPr>
          <p:cNvPicPr>
            <a:picLocks noChangeAspect="1"/>
          </p:cNvPicPr>
          <p:nvPr/>
        </p:nvPicPr>
        <p:blipFill>
          <a:blip r:embed="rId3"/>
          <a:stretch>
            <a:fillRect/>
          </a:stretch>
        </p:blipFill>
        <p:spPr>
          <a:xfrm>
            <a:off x="6182054" y="588401"/>
            <a:ext cx="2743200" cy="903829"/>
          </a:xfrm>
          <a:prstGeom prst="rect">
            <a:avLst/>
          </a:prstGeom>
        </p:spPr>
      </p:pic>
      <p:pic>
        <p:nvPicPr>
          <p:cNvPr id="9" name="Picture 8">
            <a:extLst>
              <a:ext uri="{FF2B5EF4-FFF2-40B4-BE49-F238E27FC236}">
                <a16:creationId xmlns:a16="http://schemas.microsoft.com/office/drawing/2014/main" id="{3A7DAA6E-C709-BED8-A06F-B4E3ECD79782}"/>
              </a:ext>
            </a:extLst>
          </p:cNvPr>
          <p:cNvPicPr>
            <a:picLocks noChangeAspect="1"/>
          </p:cNvPicPr>
          <p:nvPr/>
        </p:nvPicPr>
        <p:blipFill>
          <a:blip r:embed="rId4"/>
          <a:stretch>
            <a:fillRect/>
          </a:stretch>
        </p:blipFill>
        <p:spPr>
          <a:xfrm>
            <a:off x="570146" y="397935"/>
            <a:ext cx="2725026" cy="1036418"/>
          </a:xfrm>
          <a:prstGeom prst="rect">
            <a:avLst/>
          </a:prstGeom>
        </p:spPr>
      </p:pic>
      <p:pic>
        <p:nvPicPr>
          <p:cNvPr id="10" name="Picture 9">
            <a:extLst>
              <a:ext uri="{FF2B5EF4-FFF2-40B4-BE49-F238E27FC236}">
                <a16:creationId xmlns:a16="http://schemas.microsoft.com/office/drawing/2014/main" id="{AF0ED5DC-BC55-9DC1-04E5-DF6ADAB8B096}"/>
              </a:ext>
            </a:extLst>
          </p:cNvPr>
          <p:cNvPicPr>
            <a:picLocks noChangeAspect="1"/>
          </p:cNvPicPr>
          <p:nvPr/>
        </p:nvPicPr>
        <p:blipFill>
          <a:blip r:embed="rId5"/>
          <a:stretch>
            <a:fillRect/>
          </a:stretch>
        </p:blipFill>
        <p:spPr>
          <a:xfrm>
            <a:off x="9230053" y="449826"/>
            <a:ext cx="2476500" cy="1047750"/>
          </a:xfrm>
          <a:prstGeom prst="rect">
            <a:avLst/>
          </a:prstGeom>
        </p:spPr>
      </p:pic>
      <p:sp>
        <p:nvSpPr>
          <p:cNvPr id="11" name="TextBox 10">
            <a:extLst>
              <a:ext uri="{FF2B5EF4-FFF2-40B4-BE49-F238E27FC236}">
                <a16:creationId xmlns:a16="http://schemas.microsoft.com/office/drawing/2014/main" id="{872A84D9-FEC3-D3F0-9989-9C5C813794D9}"/>
              </a:ext>
            </a:extLst>
          </p:cNvPr>
          <p:cNvSpPr txBox="1"/>
          <p:nvPr/>
        </p:nvSpPr>
        <p:spPr>
          <a:xfrm>
            <a:off x="3723946" y="3858515"/>
            <a:ext cx="6893713" cy="1754326"/>
          </a:xfrm>
          <a:prstGeom prst="rect">
            <a:avLst/>
          </a:prstGeom>
          <a:noFill/>
        </p:spPr>
        <p:txBody>
          <a:bodyPr wrap="square" rtlCol="0">
            <a:spAutoFit/>
          </a:bodyPr>
          <a:lstStyle/>
          <a:p>
            <a:r>
              <a:rPr lang="en-IN" dirty="0"/>
              <a:t>TEAM MEMBERS:</a:t>
            </a:r>
          </a:p>
          <a:p>
            <a:pPr marL="285750" indent="-285750">
              <a:buFont typeface="Wingdings" panose="05000000000000000000" pitchFamily="2" charset="2"/>
              <a:buChar char="§"/>
            </a:pPr>
            <a:r>
              <a:rPr lang="en-IN" dirty="0"/>
              <a:t>HARSHAL GAJJAR</a:t>
            </a:r>
          </a:p>
          <a:p>
            <a:pPr marL="285750" indent="-285750">
              <a:buFont typeface="Wingdings" panose="05000000000000000000" pitchFamily="2" charset="2"/>
              <a:buChar char="§"/>
            </a:pPr>
            <a:r>
              <a:rPr lang="en-IN" dirty="0"/>
              <a:t>NIHAR PATEL</a:t>
            </a:r>
          </a:p>
          <a:p>
            <a:pPr marL="285750" indent="-285750">
              <a:buFont typeface="Wingdings" panose="05000000000000000000" pitchFamily="2" charset="2"/>
              <a:buChar char="§"/>
            </a:pPr>
            <a:r>
              <a:rPr lang="en-IN" dirty="0"/>
              <a:t>SANJANA BRAHMBHATTT</a:t>
            </a:r>
          </a:p>
          <a:p>
            <a:pPr marL="285750" indent="-285750">
              <a:buFont typeface="Wingdings" panose="05000000000000000000" pitchFamily="2" charset="2"/>
              <a:buChar char="§"/>
            </a:pPr>
            <a:r>
              <a:rPr lang="en-IN" dirty="0"/>
              <a:t>VACHA PATEL</a:t>
            </a:r>
          </a:p>
          <a:p>
            <a:pPr marL="285750" indent="-285750">
              <a:buFont typeface="Wingdings" panose="05000000000000000000" pitchFamily="2" charset="2"/>
              <a:buChar char="§"/>
            </a:pPr>
            <a:r>
              <a:rPr lang="en-IN" dirty="0"/>
              <a:t>MRIDUL TAILOR</a:t>
            </a:r>
          </a:p>
        </p:txBody>
      </p:sp>
    </p:spTree>
    <p:extLst>
      <p:ext uri="{BB962C8B-B14F-4D97-AF65-F5344CB8AC3E}">
        <p14:creationId xmlns:p14="http://schemas.microsoft.com/office/powerpoint/2010/main" val="3465756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MARKET OVERVIEW</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ZA" dirty="0"/>
              <a:t>$3 Billion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noProof="1"/>
              <a:t>Freedom to invent</a:t>
            </a:r>
            <a:endParaRPr lang="en-US" dirty="0"/>
          </a:p>
          <a:p>
            <a:r>
              <a:rPr lang="en-ZA" noProof="1"/>
              <a:t>Selectively inclusive market</a:t>
            </a:r>
          </a:p>
          <a:p>
            <a:r>
              <a:rPr lang="en-ZA" noProof="1"/>
              <a:t>Serviceable available market</a:t>
            </a:r>
          </a:p>
          <a:p>
            <a:endParaRPr lang="en-ZA"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ZA" dirty="0"/>
              <a:t>$1 Billion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ZA" dirty="0"/>
              <a:t>Opportunity to build</a:t>
            </a:r>
          </a:p>
          <a:p>
            <a:r>
              <a:rPr lang="en-ZA" dirty="0"/>
              <a:t>Fully inclusive market</a:t>
            </a:r>
          </a:p>
          <a:p>
            <a:r>
              <a:rPr lang="en-ZA"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ZA" dirty="0"/>
              <a:t>$2 Billion</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ZA" noProof="1"/>
              <a:t>Few competitors</a:t>
            </a:r>
          </a:p>
          <a:p>
            <a:r>
              <a:rPr lang="en-ZA" noProof="1"/>
              <a:t>Specifically targeted market</a:t>
            </a:r>
          </a:p>
          <a:p>
            <a:r>
              <a:rPr lang="en-ZA" noProof="1"/>
              <a:t>Serviceable obtainable market</a:t>
            </a:r>
            <a:endParaRPr lang="en-ZA" dirty="0"/>
          </a:p>
          <a:p>
            <a:endParaRPr lang="en-US"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2121178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dirty="0"/>
              <a:t>$3B</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dirty="0"/>
              <a:t>$2B</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dirty="0"/>
              <a:t>$1B</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dirty="0"/>
              <a:t>Opportunity to build</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a:lstStyle/>
          <a:p>
            <a:r>
              <a:rPr lang="en-US" dirty="0"/>
              <a:t>Addressable market</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a:lstStyle/>
          <a:p>
            <a:r>
              <a:rPr lang="en-US" dirty="0"/>
              <a:t>Freedom to invent</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a:lstStyle/>
          <a:p>
            <a:r>
              <a:rPr lang="en-US" dirty="0"/>
              <a:t>Serviceable market</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a:lstStyle/>
          <a:p>
            <a:r>
              <a:rPr lang="en-US" dirty="0"/>
              <a:t>Few competitors</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a:lstStyle/>
          <a:p>
            <a:r>
              <a:rPr lang="en-US" dirty="0"/>
              <a:t>Obtainable market</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404854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OUR COMPETITION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ZA"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Affordability is the main draw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COMPETITORS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ZA" b="1" noProof="1"/>
              <a:t>Company A</a:t>
            </a:r>
            <a:br>
              <a:rPr lang="en-ZA" noProof="1"/>
            </a:br>
            <a:r>
              <a:rPr lang="en-ZA" noProof="1"/>
              <a:t>Product is more expensive</a:t>
            </a:r>
          </a:p>
          <a:p>
            <a:r>
              <a:rPr lang="en-ZA" b="1" noProof="1"/>
              <a:t>Companies B &amp; C </a:t>
            </a:r>
            <a:br>
              <a:rPr lang="en-ZA" noProof="1"/>
            </a:br>
            <a:r>
              <a:rPr lang="en-ZA" noProof="1"/>
              <a:t>Product is expensive and inconvenient to use</a:t>
            </a:r>
          </a:p>
          <a:p>
            <a:r>
              <a:rPr lang="en-ZA" b="1" noProof="1"/>
              <a:t>Companies D &amp; E</a:t>
            </a:r>
            <a:br>
              <a:rPr lang="en-ZA" noProof="1"/>
            </a:br>
            <a:r>
              <a:rPr lang="en-ZA" noProof="1"/>
              <a:t>Product is affordable, but inconvenient to use</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1057409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ZA" dirty="0"/>
              <a:t>Our competition  </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a:normAutofit/>
          </a:bodyPr>
          <a:lstStyle/>
          <a:p>
            <a:r>
              <a:rPr lang="en-ZA" dirty="0"/>
              <a:t>Convenient</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a:normAutofit/>
          </a:bodyPr>
          <a:lstStyle/>
          <a:p>
            <a:r>
              <a:rPr lang="en-ZA" dirty="0"/>
              <a:t>Competitor A</a:t>
            </a:r>
          </a:p>
        </p:txBody>
      </p:sp>
      <p:sp>
        <p:nvSpPr>
          <p:cNvPr id="29" name="Text Placeholder 28">
            <a:extLst>
              <a:ext uri="{FF2B5EF4-FFF2-40B4-BE49-F238E27FC236}">
                <a16:creationId xmlns:a16="http://schemas.microsoft.com/office/drawing/2014/main" id="{BF7EE2E1-DA9E-4645-BC0D-305C1F12118B}"/>
              </a:ext>
            </a:extLst>
          </p:cNvPr>
          <p:cNvSpPr>
            <a:spLocks noGrp="1"/>
          </p:cNvSpPr>
          <p:nvPr>
            <p:ph type="body" sz="quarter" idx="26"/>
          </p:nvPr>
        </p:nvSpPr>
        <p:spPr>
          <a:xfrm>
            <a:off x="7522269" y="2169263"/>
            <a:ext cx="1706965" cy="1048575"/>
          </a:xfrm>
        </p:spPr>
        <p:txBody>
          <a:bodyPr/>
          <a:lstStyle/>
          <a:p>
            <a:r>
              <a:rPr lang="en-US" dirty="0"/>
              <a:t>Contoso</a:t>
            </a:r>
          </a:p>
        </p:txBody>
      </p:sp>
      <p:sp>
        <p:nvSpPr>
          <p:cNvPr id="28" name="Text Placeholder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a:lstStyle/>
          <a:p>
            <a:r>
              <a:rPr lang="en-US" dirty="0"/>
              <a:t>Affordable</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9"/>
          </p:nvPr>
        </p:nvSpPr>
        <p:spPr>
          <a:xfrm>
            <a:off x="9940449" y="3528829"/>
            <a:ext cx="1380681" cy="492025"/>
          </a:xfrm>
        </p:spPr>
        <p:txBody>
          <a:bodyPr>
            <a:normAutofit/>
          </a:bodyPr>
          <a:lstStyle/>
          <a:p>
            <a:r>
              <a:rPr lang="en-ZA" dirty="0"/>
              <a:t>Expensive</a:t>
            </a:r>
          </a:p>
        </p:txBody>
      </p:sp>
      <p:sp>
        <p:nvSpPr>
          <p:cNvPr id="25" name="Text Placeholder 24">
            <a:extLst>
              <a:ext uri="{FF2B5EF4-FFF2-40B4-BE49-F238E27FC236}">
                <a16:creationId xmlns:a16="http://schemas.microsoft.com/office/drawing/2014/main" id="{225FED20-8F0E-4B86-88AD-F902806B2CA0}"/>
              </a:ext>
            </a:extLst>
          </p:cNvPr>
          <p:cNvSpPr>
            <a:spLocks noGrp="1"/>
          </p:cNvSpPr>
          <p:nvPr>
            <p:ph type="body" sz="quarter" idx="22"/>
          </p:nvPr>
        </p:nvSpPr>
        <p:spPr>
          <a:xfrm>
            <a:off x="2637747" y="4634331"/>
            <a:ext cx="1183179" cy="492025"/>
          </a:xfrm>
        </p:spPr>
        <p:txBody>
          <a:bodyPr/>
          <a:lstStyle/>
          <a:p>
            <a:r>
              <a:rPr lang="en-US" dirty="0"/>
              <a:t>Competitor B</a:t>
            </a:r>
          </a:p>
        </p:txBody>
      </p:sp>
      <p:sp>
        <p:nvSpPr>
          <p:cNvPr id="24" name="Text Placeholder 23">
            <a:extLst>
              <a:ext uri="{FF2B5EF4-FFF2-40B4-BE49-F238E27FC236}">
                <a16:creationId xmlns:a16="http://schemas.microsoft.com/office/drawing/2014/main" id="{568D7422-F48C-4829-8937-7DA701F3303B}"/>
              </a:ext>
            </a:extLst>
          </p:cNvPr>
          <p:cNvSpPr>
            <a:spLocks noGrp="1"/>
          </p:cNvSpPr>
          <p:nvPr>
            <p:ph type="body" sz="quarter" idx="21"/>
          </p:nvPr>
        </p:nvSpPr>
        <p:spPr>
          <a:xfrm>
            <a:off x="4175224" y="4459860"/>
            <a:ext cx="1183179" cy="492025"/>
          </a:xfrm>
        </p:spPr>
        <p:txBody>
          <a:bodyPr/>
          <a:lstStyle/>
          <a:p>
            <a:r>
              <a:rPr lang="en-US" dirty="0"/>
              <a:t>Competitor C</a:t>
            </a:r>
          </a:p>
        </p:txBody>
      </p:sp>
      <p:sp>
        <p:nvSpPr>
          <p:cNvPr id="26" name="Text Placeholder 25">
            <a:extLst>
              <a:ext uri="{FF2B5EF4-FFF2-40B4-BE49-F238E27FC236}">
                <a16:creationId xmlns:a16="http://schemas.microsoft.com/office/drawing/2014/main" id="{2329531A-E68A-4913-9B66-062FBAC6D24D}"/>
              </a:ext>
            </a:extLst>
          </p:cNvPr>
          <p:cNvSpPr>
            <a:spLocks noGrp="1"/>
          </p:cNvSpPr>
          <p:nvPr>
            <p:ph type="body" sz="quarter" idx="23"/>
          </p:nvPr>
        </p:nvSpPr>
        <p:spPr>
          <a:xfrm>
            <a:off x="6552714" y="4321788"/>
            <a:ext cx="1183179" cy="492025"/>
          </a:xfrm>
        </p:spPr>
        <p:txBody>
          <a:bodyPr/>
          <a:lstStyle/>
          <a:p>
            <a:r>
              <a:rPr lang="en-US" dirty="0"/>
              <a:t>Competitor D</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a:normAutofit/>
          </a:bodyPr>
          <a:lstStyle/>
          <a:p>
            <a:r>
              <a:rPr lang="en-ZA" dirty="0"/>
              <a:t>Inconvenient</a:t>
            </a:r>
          </a:p>
        </p:txBody>
      </p:sp>
      <p:sp>
        <p:nvSpPr>
          <p:cNvPr id="27" name="Text Placeholder 26">
            <a:extLst>
              <a:ext uri="{FF2B5EF4-FFF2-40B4-BE49-F238E27FC236}">
                <a16:creationId xmlns:a16="http://schemas.microsoft.com/office/drawing/2014/main" id="{69ADCED5-CED8-4991-9B1E-DB7381BE7431}"/>
              </a:ext>
            </a:extLst>
          </p:cNvPr>
          <p:cNvSpPr>
            <a:spLocks noGrp="1"/>
          </p:cNvSpPr>
          <p:nvPr>
            <p:ph type="body" sz="quarter" idx="24"/>
          </p:nvPr>
        </p:nvSpPr>
        <p:spPr>
          <a:xfrm>
            <a:off x="7801857" y="5195673"/>
            <a:ext cx="1183179" cy="492025"/>
          </a:xfrm>
        </p:spPr>
        <p:txBody>
          <a:bodyPr/>
          <a:lstStyle/>
          <a:p>
            <a:r>
              <a:rPr lang="en-US" dirty="0"/>
              <a:t>Competitor E</a:t>
            </a:r>
          </a:p>
        </p:txBody>
      </p:sp>
      <p:sp>
        <p:nvSpPr>
          <p:cNvPr id="42" name="Date Placeholder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13</a:t>
            </a:fld>
            <a:endParaRPr lang="en-ZA" dirty="0"/>
          </a:p>
        </p:txBody>
      </p:sp>
      <p:sp>
        <p:nvSpPr>
          <p:cNvPr id="31" name="Oval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4728369" y="44211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3164455" y="4595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8658B547-4844-4FC2-9B4E-C8A8DF4D66D8}"/>
              </a:ext>
              <a:ext uri="{C183D7F6-B498-43B3-948B-1728B52AA6E4}">
                <adec:decorative xmlns:adec="http://schemas.microsoft.com/office/drawing/2017/decorative" val="1"/>
              </a:ext>
            </a:extLst>
          </p:cNvPr>
          <p:cNvSpPr/>
          <p:nvPr/>
        </p:nvSpPr>
        <p:spPr>
          <a:xfrm>
            <a:off x="7106444" y="4288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B7890BF0-461E-41CE-AFC1-AD52C6B9549E}"/>
              </a:ext>
              <a:ext uri="{C183D7F6-B498-43B3-948B-1728B52AA6E4}">
                <adec:decorative xmlns:adec="http://schemas.microsoft.com/office/drawing/2017/decorative" val="1"/>
              </a:ext>
            </a:extLst>
          </p:cNvPr>
          <p:cNvSpPr/>
          <p:nvPr/>
        </p:nvSpPr>
        <p:spPr>
          <a:xfrm>
            <a:off x="8355806" y="51577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Graphic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7597401" y="2072999"/>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tx1"/>
            </a:solidFill>
            <a:prstDash val="solid"/>
            <a:miter/>
          </a:ln>
        </p:spPr>
        <p:txBody>
          <a:bodyPr rtlCol="0" anchor="ctr"/>
          <a:lstStyle/>
          <a:p>
            <a:endParaRPr lang="en-US" dirty="0"/>
          </a:p>
        </p:txBody>
      </p:sp>
    </p:spTree>
    <p:extLst>
      <p:ext uri="{BB962C8B-B14F-4D97-AF65-F5344CB8AC3E}">
        <p14:creationId xmlns:p14="http://schemas.microsoft.com/office/powerpoint/2010/main" val="1417396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r>
              <a:rPr lang="en-US" dirty="0"/>
              <a:t>Feb 20XX</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a:normAutofit/>
          </a:bodyPr>
          <a:lstStyle/>
          <a:p>
            <a:r>
              <a:rPr lang="en-US" dirty="0"/>
              <a:t>Roll out product to high profile or top-level participants to help establish the product</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a:normAutofit lnSpcReduction="10000"/>
          </a:bodyPr>
          <a:lstStyle/>
          <a:p>
            <a:r>
              <a:rPr lang="en-US" dirty="0"/>
              <a:t>Mar 20XX</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a:lstStyle/>
          <a:p>
            <a:r>
              <a:rPr lang="en-US" dirty="0"/>
              <a:t>Release the product to the general public and monitor press release and social media accounts</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lnSpcReduction="10000"/>
          </a:bodyPr>
          <a:lstStyle/>
          <a:p>
            <a:r>
              <a:rPr lang="en-US" dirty="0"/>
              <a:t>Oct 20XX</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rmAutofit/>
          </a:bodyPr>
          <a:lstStyle/>
          <a:p>
            <a:r>
              <a:rPr lang="en-US" dirty="0"/>
              <a:t>Gather feedback and adjust product design as necessary</a:t>
            </a:r>
          </a:p>
          <a:p>
            <a:endParaRPr lang="en-US" dirty="0"/>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1472106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dirty="0"/>
              <a:t>TRACTION</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dirty="0"/>
              <a:t>Forecasting for success</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700564600"/>
              </p:ext>
            </p:extLst>
          </p:nvPr>
        </p:nvGraphicFramePr>
        <p:xfrm>
          <a:off x="838200" y="2286000"/>
          <a:ext cx="6099051" cy="3503684"/>
        </p:xfrm>
        <a:graphic>
          <a:graphicData uri="http://schemas.openxmlformats.org/drawingml/2006/table">
            <a:tbl>
              <a:tblPr firstRow="1" bandRow="1">
                <a:tableStyleId>{5C22544A-7EE6-4342-B048-85BDC9FD1C3A}</a:tableStyleId>
              </a:tblPr>
              <a:tblGrid>
                <a:gridCol w="1578631">
                  <a:extLst>
                    <a:ext uri="{9D8B030D-6E8A-4147-A177-3AD203B41FA5}">
                      <a16:colId xmlns:a16="http://schemas.microsoft.com/office/drawing/2014/main" val="544038161"/>
                    </a:ext>
                  </a:extLst>
                </a:gridCol>
                <a:gridCol w="1130105">
                  <a:extLst>
                    <a:ext uri="{9D8B030D-6E8A-4147-A177-3AD203B41FA5}">
                      <a16:colId xmlns:a16="http://schemas.microsoft.com/office/drawing/2014/main" val="2284043154"/>
                    </a:ext>
                  </a:extLst>
                </a:gridCol>
                <a:gridCol w="1130105">
                  <a:extLst>
                    <a:ext uri="{9D8B030D-6E8A-4147-A177-3AD203B41FA5}">
                      <a16:colId xmlns:a16="http://schemas.microsoft.com/office/drawing/2014/main" val="2987712514"/>
                    </a:ext>
                  </a:extLst>
                </a:gridCol>
                <a:gridCol w="1130105">
                  <a:extLst>
                    <a:ext uri="{9D8B030D-6E8A-4147-A177-3AD203B41FA5}">
                      <a16:colId xmlns:a16="http://schemas.microsoft.com/office/drawing/2014/main" val="1068233346"/>
                    </a:ext>
                  </a:extLst>
                </a:gridCol>
                <a:gridCol w="1130105">
                  <a:extLst>
                    <a:ext uri="{9D8B030D-6E8A-4147-A177-3AD203B41FA5}">
                      <a16:colId xmlns:a16="http://schemas.microsoft.com/office/drawing/2014/main" val="3019130451"/>
                    </a:ext>
                  </a:extLst>
                </a:gridCol>
              </a:tblGrid>
              <a:tr h="308774">
                <a:tc>
                  <a:txBody>
                    <a:bodyPr/>
                    <a:lstStyle/>
                    <a:p>
                      <a:pPr algn="r"/>
                      <a:r>
                        <a:rPr lang="en-US" sz="1400" b="0" cap="all" spc="150" baseline="0" dirty="0">
                          <a:solidFill>
                            <a:schemeClr val="bg1"/>
                          </a:solidFill>
                          <a:latin typeface="+mj-lt"/>
                        </a:rPr>
                        <a:t>Key Metrics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23065677"/>
                  </a:ext>
                </a:extLst>
              </a:tr>
              <a:tr h="638982">
                <a:tc>
                  <a:txBody>
                    <a:bodyPr/>
                    <a:lstStyle/>
                    <a:p>
                      <a:pPr algn="ctr"/>
                      <a:endParaRPr lang="en-US" sz="1200" dirty="0">
                        <a:solidFill>
                          <a:schemeClr val="tx1"/>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Clients</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Orders</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Gross revenue</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Net revenue</a:t>
                      </a:r>
                      <a:endParaRPr lang="ru-RU" sz="1200" kern="120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638982">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1100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$7,000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638982">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20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200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$16,000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638982">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30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300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$25,000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638982">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40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400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$40,000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bl>
          </a:graphicData>
        </a:graphic>
      </p:graphicFrame>
      <p:sp>
        <p:nvSpPr>
          <p:cNvPr id="9" name="Text Placeholder 8">
            <a:extLst>
              <a:ext uri="{FF2B5EF4-FFF2-40B4-BE49-F238E27FC236}">
                <a16:creationId xmlns:a16="http://schemas.microsoft.com/office/drawing/2014/main" id="{C54CD4A7-4E1A-4902-993B-81A396A3670C}"/>
              </a:ext>
            </a:extLst>
          </p:cNvPr>
          <p:cNvSpPr>
            <a:spLocks noGrp="1"/>
          </p:cNvSpPr>
          <p:nvPr>
            <p:ph type="body" sz="quarter" idx="14"/>
          </p:nvPr>
        </p:nvSpPr>
        <p:spPr>
          <a:xfrm>
            <a:off x="7858125" y="2284624"/>
            <a:ext cx="3147332" cy="306388"/>
          </a:xfrm>
        </p:spPr>
        <p:txBody>
          <a:bodyPr>
            <a:normAutofit/>
          </a:bodyPr>
          <a:lstStyle/>
          <a:p>
            <a:r>
              <a:rPr lang="en-US" dirty="0"/>
              <a:t>REVENUE BY YEAR</a:t>
            </a:r>
          </a:p>
        </p:txBody>
      </p:sp>
      <p:graphicFrame>
        <p:nvGraphicFramePr>
          <p:cNvPr id="34" name="Content Placeholder 13" descr="Chart">
            <a:extLst>
              <a:ext uri="{FF2B5EF4-FFF2-40B4-BE49-F238E27FC236}">
                <a16:creationId xmlns:a16="http://schemas.microsoft.com/office/drawing/2014/main" id="{9E19FFD2-695D-4BD0-AA46-41C8970D76E2}"/>
              </a:ext>
            </a:extLst>
          </p:cNvPr>
          <p:cNvGraphicFramePr>
            <a:graphicFrameLocks noGrp="1"/>
          </p:cNvGraphicFramePr>
          <p:nvPr>
            <p:ph sz="quarter" idx="15"/>
            <p:extLst>
              <p:ext uri="{D42A27DB-BD31-4B8C-83A1-F6EECF244321}">
                <p14:modId xmlns:p14="http://schemas.microsoft.com/office/powerpoint/2010/main" val="2492048523"/>
              </p:ext>
            </p:extLst>
          </p:nvPr>
        </p:nvGraphicFramePr>
        <p:xfrm>
          <a:off x="7858125" y="2779713"/>
          <a:ext cx="3148013" cy="3095625"/>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935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a:lstStyle/>
          <a:p>
            <a:r>
              <a:rPr lang="en-ZA" dirty="0"/>
              <a:t>TWO-YEAR ACTION PLAN</a:t>
            </a:r>
          </a:p>
        </p:txBody>
      </p:sp>
      <p:sp>
        <p:nvSpPr>
          <p:cNvPr id="110" name="Text Placeholder 31">
            <a:extLst>
              <a:ext uri="{FF2B5EF4-FFF2-40B4-BE49-F238E27FC236}">
                <a16:creationId xmlns:a16="http://schemas.microsoft.com/office/drawing/2014/main" id="{2FF506C9-7C92-4B9C-A356-9B519D03C78D}"/>
              </a:ext>
            </a:extLst>
          </p:cNvPr>
          <p:cNvSpPr txBox="1">
            <a:spLocks/>
          </p:cNvSpPr>
          <p:nvPr/>
        </p:nvSpPr>
        <p:spPr>
          <a:xfrm>
            <a:off x="2042184" y="2220913"/>
            <a:ext cx="2057400"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DRAFT BLUEPRINTS</a:t>
            </a:r>
            <a:endParaRPr lang="en-ZA" sz="1100" dirty="0"/>
          </a:p>
        </p:txBody>
      </p:sp>
      <p:sp>
        <p:nvSpPr>
          <p:cNvPr id="52" name="Text Placeholder 31">
            <a:extLst>
              <a:ext uri="{FF2B5EF4-FFF2-40B4-BE49-F238E27FC236}">
                <a16:creationId xmlns:a16="http://schemas.microsoft.com/office/drawing/2014/main" id="{EFC30FAC-E9E5-427E-B670-7978BE575652}"/>
              </a:ext>
            </a:extLst>
          </p:cNvPr>
          <p:cNvSpPr txBox="1">
            <a:spLocks/>
          </p:cNvSpPr>
          <p:nvPr/>
        </p:nvSpPr>
        <p:spPr>
          <a:xfrm>
            <a:off x="5190031" y="2218613"/>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GATHER FEEDBACK</a:t>
            </a:r>
            <a:endParaRPr lang="en-ZA" sz="1100" dirty="0"/>
          </a:p>
        </p:txBody>
      </p:sp>
      <p:sp>
        <p:nvSpPr>
          <p:cNvPr id="54" name="Text Placeholder 31">
            <a:extLst>
              <a:ext uri="{FF2B5EF4-FFF2-40B4-BE49-F238E27FC236}">
                <a16:creationId xmlns:a16="http://schemas.microsoft.com/office/drawing/2014/main" id="{E0CD2DAB-9E42-4D11-A98D-56ECD20DBC7E}"/>
              </a:ext>
            </a:extLst>
          </p:cNvPr>
          <p:cNvSpPr txBox="1">
            <a:spLocks/>
          </p:cNvSpPr>
          <p:nvPr/>
        </p:nvSpPr>
        <p:spPr>
          <a:xfrm>
            <a:off x="9121117" y="2222398"/>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DELIVER TO CLIENT</a:t>
            </a:r>
            <a:endParaRPr lang="en-ZA" sz="1100" dirty="0"/>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dirty="0"/>
              <a:t>20XX</a:t>
            </a:r>
            <a:endParaRPr lang="en-US" dirty="0"/>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rmAutofit fontScale="85000" lnSpcReduction="20000"/>
          </a:bodyPr>
          <a:lstStyle/>
          <a:p>
            <a:r>
              <a:rPr lang="en-ZA"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rmAutofit fontScale="85000" lnSpcReduction="20000"/>
          </a:bodyPr>
          <a:lstStyle/>
          <a:p>
            <a:r>
              <a:rPr lang="en-ZA"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rmAutofit fontScale="85000" lnSpcReduction="20000"/>
          </a:bodyPr>
          <a:lstStyle/>
          <a:p>
            <a:r>
              <a:rPr lang="en-ZA"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rmAutofit fontScale="85000" lnSpcReduction="20000"/>
          </a:bodyPr>
          <a:lstStyle/>
          <a:p>
            <a:r>
              <a:rPr lang="en-ZA"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rmAutofit fontScale="85000" lnSpcReduction="20000"/>
          </a:bodyPr>
          <a:lstStyle/>
          <a:p>
            <a:r>
              <a:rPr lang="en-ZA"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rmAutofit fontScale="85000" lnSpcReduction="20000"/>
          </a:bodyPr>
          <a:lstStyle/>
          <a:p>
            <a:r>
              <a:rPr lang="en-ZA"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rmAutofit fontScale="85000" lnSpcReduction="20000"/>
          </a:bodyPr>
          <a:lstStyle/>
          <a:p>
            <a:r>
              <a:rPr lang="en-ZA"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rmAutofit fontScale="85000" lnSpcReduction="20000"/>
          </a:bodyPr>
          <a:lstStyle/>
          <a:p>
            <a:r>
              <a:rPr lang="en-ZA"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rmAutofit fontScale="85000" lnSpcReduction="20000"/>
          </a:bodyPr>
          <a:lstStyle/>
          <a:p>
            <a:r>
              <a:rPr lang="en-ZA"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rmAutofit fontScale="85000" lnSpcReduction="20000"/>
          </a:bodyPr>
          <a:lstStyle/>
          <a:p>
            <a:r>
              <a:rPr lang="en-ZA"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rmAutofit fontScale="85000" lnSpcReduction="20000"/>
          </a:bodyPr>
          <a:lstStyle/>
          <a:p>
            <a:r>
              <a:rPr lang="en-ZA"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rmAutofit fontScale="85000" lnSpcReduction="20000"/>
          </a:bodyPr>
          <a:lstStyle/>
          <a:p>
            <a:r>
              <a:rPr lang="en-ZA"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ZA" dirty="0"/>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rmAutofit fontScale="85000" lnSpcReduction="20000"/>
          </a:bodyPr>
          <a:lstStyle/>
          <a:p>
            <a:r>
              <a:rPr lang="en-ZA"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rmAutofit fontScale="85000" lnSpcReduction="20000"/>
          </a:bodyPr>
          <a:lstStyle/>
          <a:p>
            <a:r>
              <a:rPr lang="en-ZA"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rmAutofit fontScale="85000" lnSpcReduction="20000"/>
          </a:bodyPr>
          <a:lstStyle/>
          <a:p>
            <a:r>
              <a:rPr lang="en-ZA"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rmAutofit fontScale="85000" lnSpcReduction="20000"/>
          </a:bodyPr>
          <a:lstStyle/>
          <a:p>
            <a:r>
              <a:rPr lang="en-ZA"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rmAutofit fontScale="85000" lnSpcReduction="20000"/>
          </a:bodyPr>
          <a:lstStyle/>
          <a:p>
            <a:r>
              <a:rPr lang="en-ZA"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rmAutofit fontScale="85000" lnSpcReduction="20000"/>
          </a:bodyPr>
          <a:lstStyle/>
          <a:p>
            <a:r>
              <a:rPr lang="en-ZA"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rmAutofit fontScale="85000" lnSpcReduction="20000"/>
          </a:bodyPr>
          <a:lstStyle/>
          <a:p>
            <a:r>
              <a:rPr lang="en-ZA"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rmAutofit fontScale="85000" lnSpcReduction="20000"/>
          </a:bodyPr>
          <a:lstStyle/>
          <a:p>
            <a:r>
              <a:rPr lang="en-ZA"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rmAutofit fontScale="85000" lnSpcReduction="20000"/>
          </a:bodyPr>
          <a:lstStyle/>
          <a:p>
            <a:r>
              <a:rPr lang="en-ZA"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rmAutofit fontScale="85000" lnSpcReduction="20000"/>
          </a:bodyPr>
          <a:lstStyle/>
          <a:p>
            <a:r>
              <a:rPr lang="en-ZA"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rmAutofit fontScale="85000" lnSpcReduction="20000"/>
          </a:bodyPr>
          <a:lstStyle/>
          <a:p>
            <a:r>
              <a:rPr lang="en-ZA"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rmAutofit fontScale="85000" lnSpcReduction="20000"/>
          </a:bodyPr>
          <a:lstStyle/>
          <a:p>
            <a:r>
              <a:rPr lang="en-ZA" dirty="0"/>
              <a:t>DEC</a:t>
            </a:r>
          </a:p>
        </p:txBody>
      </p:sp>
      <p:cxnSp>
        <p:nvCxnSpPr>
          <p:cNvPr id="45" name="Straight Connecto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33" idx="0"/>
          </p:cNvCxnSpPr>
          <p:nvPr/>
        </p:nvCxnSpPr>
        <p:spPr>
          <a:xfrm>
            <a:off x="3073920" y="2904543"/>
            <a:ext cx="3722" cy="533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a:endCxn id="34" idx="0"/>
          </p:cNvCxnSpPr>
          <p:nvPr/>
        </p:nvCxnSpPr>
        <p:spPr>
          <a:xfrm>
            <a:off x="6218933" y="2901831"/>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endCxn id="35" idx="0"/>
          </p:cNvCxnSpPr>
          <p:nvPr/>
        </p:nvCxnSpPr>
        <p:spPr>
          <a:xfrm>
            <a:off x="10150019" y="2905616"/>
            <a:ext cx="0" cy="53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FBB4508-2CA6-4A49-9EAD-91DB1B20514A}"/>
              </a:ext>
              <a:ext uri="{C183D7F6-B498-43B3-948B-1728B52AA6E4}">
                <adec:decorative xmlns:adec="http://schemas.microsoft.com/office/drawing/2017/decorative" val="1"/>
              </a:ext>
            </a:extLst>
          </p:cNvPr>
          <p:cNvSpPr/>
          <p:nvPr/>
        </p:nvSpPr>
        <p:spPr>
          <a:xfrm>
            <a:off x="2814179"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5962137" y="3439855"/>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9886556"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1">
            <a:extLst>
              <a:ext uri="{FF2B5EF4-FFF2-40B4-BE49-F238E27FC236}">
                <a16:creationId xmlns:a16="http://schemas.microsoft.com/office/drawing/2014/main" id="{6E8FAB27-F000-4DFF-8595-B8ADBB6058E9}"/>
              </a:ext>
            </a:extLst>
          </p:cNvPr>
          <p:cNvSpPr txBox="1">
            <a:spLocks/>
          </p:cNvSpPr>
          <p:nvPr/>
        </p:nvSpPr>
        <p:spPr>
          <a:xfrm>
            <a:off x="1259117" y="5206365"/>
            <a:ext cx="2057804" cy="5619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RUN FOCUS GROUPS</a:t>
            </a:r>
            <a:endParaRPr lang="en-ZA" sz="1100" dirty="0"/>
          </a:p>
        </p:txBody>
      </p:sp>
      <p:cxnSp>
        <p:nvCxnSpPr>
          <p:cNvPr id="57" name="Straight Connector 56">
            <a:extLst>
              <a:ext uri="{FF2B5EF4-FFF2-40B4-BE49-F238E27FC236}">
                <a16:creationId xmlns:a16="http://schemas.microsoft.com/office/drawing/2014/main" id="{0C8EDAF4-CF26-40C7-AACE-2482D9323350}"/>
              </a:ext>
              <a:ext uri="{C183D7F6-B498-43B3-948B-1728B52AA6E4}">
                <adec:decorative xmlns:adec="http://schemas.microsoft.com/office/drawing/2017/decorative" val="1"/>
              </a:ext>
            </a:extLst>
          </p:cNvPr>
          <p:cNvCxnSpPr>
            <a:cxnSpLocks/>
            <a:stCxn id="48" idx="2"/>
          </p:cNvCxnSpPr>
          <p:nvPr/>
        </p:nvCxnSpPr>
        <p:spPr>
          <a:xfrm>
            <a:off x="2286000" y="4638776"/>
            <a:ext cx="2019"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 Placeholder 31">
            <a:extLst>
              <a:ext uri="{FF2B5EF4-FFF2-40B4-BE49-F238E27FC236}">
                <a16:creationId xmlns:a16="http://schemas.microsoft.com/office/drawing/2014/main" id="{234079D9-E00C-4C6B-9F2D-D0BCB9C9D7D8}"/>
              </a:ext>
            </a:extLst>
          </p:cNvPr>
          <p:cNvSpPr txBox="1">
            <a:spLocks/>
          </p:cNvSpPr>
          <p:nvPr/>
        </p:nvSpPr>
        <p:spPr>
          <a:xfrm>
            <a:off x="4406652"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TEST DESIGN</a:t>
            </a:r>
            <a:endParaRPr lang="en-ZA" sz="1100" dirty="0"/>
          </a:p>
        </p:txBody>
      </p:sp>
      <p:cxnSp>
        <p:nvCxnSpPr>
          <p:cNvPr id="61" name="Straight Connecto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a:off x="5434293" y="4638776"/>
            <a:ext cx="1261"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31">
            <a:extLst>
              <a:ext uri="{FF2B5EF4-FFF2-40B4-BE49-F238E27FC236}">
                <a16:creationId xmlns:a16="http://schemas.microsoft.com/office/drawing/2014/main" id="{7C5F4630-959D-43D6-A6F0-5D5F3A4117C1}"/>
              </a:ext>
            </a:extLst>
          </p:cNvPr>
          <p:cNvSpPr txBox="1">
            <a:spLocks/>
          </p:cNvSpPr>
          <p:nvPr/>
        </p:nvSpPr>
        <p:spPr>
          <a:xfrm>
            <a:off x="7581698"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LAUNCH DESIGN</a:t>
            </a:r>
            <a:endParaRPr lang="en-ZA" sz="1100" dirty="0"/>
          </a:p>
        </p:txBody>
      </p:sp>
      <p:cxnSp>
        <p:nvCxnSpPr>
          <p:cNvPr id="65" name="Straight Connecto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p:cNvCxnSpPr>
          <p:nvPr/>
        </p:nvCxnSpPr>
        <p:spPr>
          <a:xfrm>
            <a:off x="8591938" y="4638776"/>
            <a:ext cx="0"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22537"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5170830"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8328475"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Date Placeholder 65">
            <a:extLst>
              <a:ext uri="{FF2B5EF4-FFF2-40B4-BE49-F238E27FC236}">
                <a16:creationId xmlns:a16="http://schemas.microsoft.com/office/drawing/2014/main" id="{FF303B66-BE3D-4142-824A-9EE2B01725E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16</a:t>
            </a:fld>
            <a:endParaRPr lang="en-ZA" dirty="0"/>
          </a:p>
        </p:txBody>
      </p:sp>
    </p:spTree>
    <p:extLst>
      <p:ext uri="{BB962C8B-B14F-4D97-AF65-F5344CB8AC3E}">
        <p14:creationId xmlns:p14="http://schemas.microsoft.com/office/powerpoint/2010/main" val="57897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FINANCIALS</a:t>
            </a:r>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type="dgm" sz="quarter" idx="15"/>
            <p:extLst>
              <p:ext uri="{D42A27DB-BD31-4B8C-83A1-F6EECF244321}">
                <p14:modId xmlns:p14="http://schemas.microsoft.com/office/powerpoint/2010/main" val="942903659"/>
              </p:ext>
            </p:extLst>
          </p:nvPr>
        </p:nvGraphicFramePr>
        <p:xfrm>
          <a:off x="838200" y="2138363"/>
          <a:ext cx="10515596" cy="3701178"/>
        </p:xfrm>
        <a:graphic>
          <a:graphicData uri="http://schemas.openxmlformats.org/drawingml/2006/table">
            <a:tbl>
              <a:tblPr firstRow="1" bandRow="1">
                <a:tableStyleId>{5C22544A-7EE6-4342-B048-85BDC9FD1C3A}</a:tableStyleId>
              </a:tblPr>
              <a:tblGrid>
                <a:gridCol w="3235076">
                  <a:extLst>
                    <a:ext uri="{9D8B030D-6E8A-4147-A177-3AD203B41FA5}">
                      <a16:colId xmlns:a16="http://schemas.microsoft.com/office/drawing/2014/main" val="3446012419"/>
                    </a:ext>
                  </a:extLst>
                </a:gridCol>
                <a:gridCol w="1717424">
                  <a:extLst>
                    <a:ext uri="{9D8B030D-6E8A-4147-A177-3AD203B41FA5}">
                      <a16:colId xmlns:a16="http://schemas.microsoft.com/office/drawing/2014/main" val="4052646397"/>
                    </a:ext>
                  </a:extLst>
                </a:gridCol>
                <a:gridCol w="2118664">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gridCol w="1166641">
                  <a:extLst>
                    <a:ext uri="{9D8B030D-6E8A-4147-A177-3AD203B41FA5}">
                      <a16:colId xmlns:a16="http://schemas.microsoft.com/office/drawing/2014/main" val="3235153012"/>
                    </a:ext>
                  </a:extLst>
                </a:gridCol>
              </a:tblGrid>
              <a:tr h="284706">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1</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2</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3</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l" fontAlgn="b"/>
                      <a:endParaRPr lang="en-US" sz="1200" b="0"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algn="l" fontAlgn="b"/>
                      <a:r>
                        <a:rPr lang="en-US" sz="1200" b="0" i="0" u="none" strike="noStrike" dirty="0">
                          <a:solidFill>
                            <a:schemeClr val="tx1"/>
                          </a:solidFill>
                          <a:effectLst/>
                          <a:latin typeface="+mn-lt"/>
                        </a:rPr>
                        <a:t>INCOME</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200" b="0" u="none" strike="noStrike" dirty="0">
                          <a:solidFill>
                            <a:schemeClr val="tx1"/>
                          </a:solidFill>
                          <a:effectLst/>
                        </a:rPr>
                        <a:t>Users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200" b="0" u="none" strike="noStrike" dirty="0">
                          <a:solidFill>
                            <a:schemeClr val="tx1"/>
                          </a:solidFill>
                          <a:effectLst/>
                        </a:rPr>
                        <a:t>Sales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l" fontAlgn="b"/>
                      <a:r>
                        <a:rPr lang="en-US" sz="1200" b="0" u="none" strike="noStrike" dirty="0">
                          <a:solidFill>
                            <a:schemeClr val="tx1"/>
                          </a:solidFill>
                          <a:effectLst/>
                        </a:rPr>
                        <a:t>Average price per sale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75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80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l" fontAlgn="b"/>
                      <a:r>
                        <a:rPr lang="en-US" sz="1200" b="0" u="none" strike="noStrike" dirty="0">
                          <a:solidFill>
                            <a:schemeClr val="tx1"/>
                          </a:solidFill>
                          <a:effectLst/>
                        </a:rPr>
                        <a:t>Revenue @ 15%</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48,000,000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l" fontAlgn="b"/>
                      <a:r>
                        <a:rPr lang="en-US" sz="1200" b="1" u="none" strike="noStrike" dirty="0">
                          <a:solidFill>
                            <a:schemeClr val="tx1"/>
                          </a:solidFill>
                          <a:effectLst/>
                        </a:rPr>
                        <a:t>GROSS PROFIT</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5,625,000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48,000,000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216,000,000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5120011"/>
                  </a:ext>
                </a:extLst>
              </a:tr>
              <a:tr h="284706">
                <a:tc>
                  <a:txBody>
                    <a:bodyPr/>
                    <a:lstStyle/>
                    <a:p>
                      <a:pPr algn="l" fontAlgn="b"/>
                      <a:r>
                        <a:rPr lang="en-US" sz="1200" b="0" u="none" strike="noStrike" dirty="0">
                          <a:solidFill>
                            <a:schemeClr val="tx1"/>
                          </a:solidFill>
                          <a:effectLst/>
                        </a:rPr>
                        <a:t>Expenses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Sales &amp; marketing</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38,400,000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151,200,000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70%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Customer service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1,687,500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10%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Product development</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10,800,000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Research</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281,250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4,320,000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284706">
                <a:tc>
                  <a:txBody>
                    <a:bodyPr/>
                    <a:lstStyle/>
                    <a:p>
                      <a:pPr algn="l" fontAlgn="b"/>
                      <a:r>
                        <a:rPr lang="en-US" sz="1200" b="1" u="none" strike="noStrike" dirty="0">
                          <a:solidFill>
                            <a:schemeClr val="tx1"/>
                          </a:solidFill>
                          <a:effectLst/>
                        </a:rPr>
                        <a:t>TOTAL EXPENSES</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7,593,750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52,800,000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187,920,000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01145645"/>
                  </a:ext>
                </a:extLst>
              </a:tr>
            </a:tbl>
          </a:graphicData>
        </a:graphic>
      </p:graphicFrame>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566997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a:lstStyle/>
          <a:p>
            <a:r>
              <a:rPr lang="en-US" dirty="0"/>
              <a:t>FUNDING</a:t>
            </a:r>
          </a:p>
        </p:txBody>
      </p:sp>
      <p:graphicFrame>
        <p:nvGraphicFramePr>
          <p:cNvPr id="126" name="Content Placeholder 125" title="Funding Chart">
            <a:extLst>
              <a:ext uri="{FF2B5EF4-FFF2-40B4-BE49-F238E27FC236}">
                <a16:creationId xmlns:a16="http://schemas.microsoft.com/office/drawing/2014/main" id="{A036AFA2-B0F0-4DE7-B7AE-E4B852EB3D36}"/>
              </a:ext>
            </a:extLst>
          </p:cNvPr>
          <p:cNvGraphicFramePr>
            <a:graphicFrameLocks noGrp="1"/>
          </p:cNvGraphicFramePr>
          <p:nvPr>
            <p:ph sz="quarter" idx="21"/>
            <p:extLst>
              <p:ext uri="{D42A27DB-BD31-4B8C-83A1-F6EECF244321}">
                <p14:modId xmlns:p14="http://schemas.microsoft.com/office/powerpoint/2010/main" val="3743992659"/>
              </p:ext>
            </p:extLst>
          </p:nvPr>
        </p:nvGraphicFramePr>
        <p:xfrm>
          <a:off x="1074738" y="2119313"/>
          <a:ext cx="1857375" cy="16637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2">
            <a:extLst>
              <a:ext uri="{FF2B5EF4-FFF2-40B4-BE49-F238E27FC236}">
                <a16:creationId xmlns:a16="http://schemas.microsoft.com/office/drawing/2014/main" id="{82A4739B-8DE9-4523-8034-4E83861CCF73}"/>
              </a:ext>
            </a:extLst>
          </p:cNvPr>
          <p:cNvSpPr>
            <a:spLocks noGrp="1"/>
          </p:cNvSpPr>
          <p:nvPr>
            <p:ph type="body" idx="1"/>
          </p:nvPr>
        </p:nvSpPr>
        <p:spPr>
          <a:xfrm>
            <a:off x="838200" y="3788813"/>
            <a:ext cx="2330726" cy="804859"/>
          </a:xfrm>
        </p:spPr>
        <p:txBody>
          <a:bodyPr/>
          <a:lstStyle/>
          <a:p>
            <a:r>
              <a:rPr lang="en-US" dirty="0"/>
              <a:t>$14,000</a:t>
            </a:r>
          </a:p>
        </p:txBody>
      </p:sp>
      <p:sp>
        <p:nvSpPr>
          <p:cNvPr id="14" name="Text Placeholder 13">
            <a:extLst>
              <a:ext uri="{FF2B5EF4-FFF2-40B4-BE49-F238E27FC236}">
                <a16:creationId xmlns:a16="http://schemas.microsoft.com/office/drawing/2014/main" id="{C487CCC0-D329-4C1F-A1CD-04930A23C5C3}"/>
              </a:ext>
            </a:extLst>
          </p:cNvPr>
          <p:cNvSpPr>
            <a:spLocks noGrp="1"/>
          </p:cNvSpPr>
          <p:nvPr>
            <p:ph type="body" idx="17"/>
          </p:nvPr>
        </p:nvSpPr>
        <p:spPr>
          <a:xfrm>
            <a:off x="838200" y="4464810"/>
            <a:ext cx="2330726" cy="438505"/>
          </a:xfrm>
        </p:spPr>
        <p:txBody>
          <a:bodyPr/>
          <a:lstStyle/>
          <a:p>
            <a:r>
              <a:rPr lang="en-US" dirty="0"/>
              <a:t>ANGEL INVESTMENTS</a:t>
            </a:r>
          </a:p>
        </p:txBody>
      </p:sp>
      <p:sp>
        <p:nvSpPr>
          <p:cNvPr id="4" name="Content Placeholder 3">
            <a:extLst>
              <a:ext uri="{FF2B5EF4-FFF2-40B4-BE49-F238E27FC236}">
                <a16:creationId xmlns:a16="http://schemas.microsoft.com/office/drawing/2014/main" id="{21CF2BB3-1E12-4189-9F5F-EF136C62E39B}"/>
              </a:ext>
            </a:extLst>
          </p:cNvPr>
          <p:cNvSpPr>
            <a:spLocks noGrp="1"/>
          </p:cNvSpPr>
          <p:nvPr>
            <p:ph sz="half" idx="2"/>
          </p:nvPr>
        </p:nvSpPr>
        <p:spPr>
          <a:xfrm>
            <a:off x="838200" y="5120722"/>
            <a:ext cx="2330726" cy="853167"/>
          </a:xfrm>
        </p:spPr>
        <p:txBody>
          <a:bodyPr/>
          <a:lstStyle/>
          <a:p>
            <a:r>
              <a:rPr lang="en-ZA" dirty="0"/>
              <a:t>Amount obtained through other investors</a:t>
            </a:r>
          </a:p>
        </p:txBody>
      </p:sp>
      <p:graphicFrame>
        <p:nvGraphicFramePr>
          <p:cNvPr id="127" name="Content Placeholder 126" title="Funding Chart">
            <a:extLst>
              <a:ext uri="{FF2B5EF4-FFF2-40B4-BE49-F238E27FC236}">
                <a16:creationId xmlns:a16="http://schemas.microsoft.com/office/drawing/2014/main" id="{47DB352F-5059-4378-B91D-92E59C6B1B91}"/>
              </a:ext>
            </a:extLst>
          </p:cNvPr>
          <p:cNvGraphicFramePr>
            <a:graphicFrameLocks noGrp="1"/>
          </p:cNvGraphicFramePr>
          <p:nvPr>
            <p:ph sz="quarter" idx="22"/>
            <p:extLst>
              <p:ext uri="{D42A27DB-BD31-4B8C-83A1-F6EECF244321}">
                <p14:modId xmlns:p14="http://schemas.microsoft.com/office/powerpoint/2010/main" val="4265798655"/>
              </p:ext>
            </p:extLst>
          </p:nvPr>
        </p:nvGraphicFramePr>
        <p:xfrm>
          <a:off x="3811588" y="2119313"/>
          <a:ext cx="1855787" cy="16637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a:extLst>
              <a:ext uri="{FF2B5EF4-FFF2-40B4-BE49-F238E27FC236}">
                <a16:creationId xmlns:a16="http://schemas.microsoft.com/office/drawing/2014/main" id="{68145D0E-892D-492B-8AD6-551CF27DD5F7}"/>
              </a:ext>
            </a:extLst>
          </p:cNvPr>
          <p:cNvSpPr>
            <a:spLocks noGrp="1"/>
          </p:cNvSpPr>
          <p:nvPr>
            <p:ph type="body" sz="quarter" idx="3"/>
          </p:nvPr>
        </p:nvSpPr>
        <p:spPr>
          <a:xfrm>
            <a:off x="3562665" y="3788813"/>
            <a:ext cx="2342205" cy="804859"/>
          </a:xfrm>
        </p:spPr>
        <p:txBody>
          <a:bodyPr/>
          <a:lstStyle/>
          <a:p>
            <a:r>
              <a:rPr lang="en-US" dirty="0"/>
              <a:t>$12,000</a:t>
            </a:r>
          </a:p>
        </p:txBody>
      </p:sp>
      <p:sp>
        <p:nvSpPr>
          <p:cNvPr id="15" name="Text Placeholder 14">
            <a:extLst>
              <a:ext uri="{FF2B5EF4-FFF2-40B4-BE49-F238E27FC236}">
                <a16:creationId xmlns:a16="http://schemas.microsoft.com/office/drawing/2014/main" id="{34E62770-EE0A-4D83-B50E-CD868056030E}"/>
              </a:ext>
            </a:extLst>
          </p:cNvPr>
          <p:cNvSpPr>
            <a:spLocks noGrp="1"/>
          </p:cNvSpPr>
          <p:nvPr>
            <p:ph type="body" sz="quarter" idx="18"/>
          </p:nvPr>
        </p:nvSpPr>
        <p:spPr>
          <a:xfrm>
            <a:off x="3562665" y="4464810"/>
            <a:ext cx="2342205" cy="438505"/>
          </a:xfrm>
        </p:spPr>
        <p:txBody>
          <a:bodyPr/>
          <a:lstStyle/>
          <a:p>
            <a:r>
              <a:rPr lang="en-US" dirty="0"/>
              <a:t>PROPERTY</a:t>
            </a:r>
          </a:p>
        </p:txBody>
      </p:sp>
      <p:sp>
        <p:nvSpPr>
          <p:cNvPr id="6" name="Content Placeholder 5">
            <a:extLst>
              <a:ext uri="{FF2B5EF4-FFF2-40B4-BE49-F238E27FC236}">
                <a16:creationId xmlns:a16="http://schemas.microsoft.com/office/drawing/2014/main" id="{3ED3951E-8DE6-4BA9-B9BA-CFCDF432226C}"/>
              </a:ext>
            </a:extLst>
          </p:cNvPr>
          <p:cNvSpPr>
            <a:spLocks noGrp="1"/>
          </p:cNvSpPr>
          <p:nvPr>
            <p:ph sz="quarter" idx="4"/>
          </p:nvPr>
        </p:nvSpPr>
        <p:spPr>
          <a:xfrm>
            <a:off x="3562665" y="5120722"/>
            <a:ext cx="2342205" cy="853167"/>
          </a:xfrm>
        </p:spPr>
        <p:txBody>
          <a:bodyPr/>
          <a:lstStyle/>
          <a:p>
            <a:r>
              <a:rPr lang="en-ZA" dirty="0"/>
              <a:t>Revenue obtained from property rentals</a:t>
            </a:r>
          </a:p>
        </p:txBody>
      </p:sp>
      <p:graphicFrame>
        <p:nvGraphicFramePr>
          <p:cNvPr id="128" name="Content Placeholder 127" title="Funding Chart">
            <a:extLst>
              <a:ext uri="{FF2B5EF4-FFF2-40B4-BE49-F238E27FC236}">
                <a16:creationId xmlns:a16="http://schemas.microsoft.com/office/drawing/2014/main" id="{87227872-8A65-49E5-922E-C5FA7A158972}"/>
              </a:ext>
            </a:extLst>
          </p:cNvPr>
          <p:cNvGraphicFramePr>
            <a:graphicFrameLocks noGrp="1"/>
          </p:cNvGraphicFramePr>
          <p:nvPr>
            <p:ph sz="quarter" idx="23"/>
            <p:extLst>
              <p:ext uri="{D42A27DB-BD31-4B8C-83A1-F6EECF244321}">
                <p14:modId xmlns:p14="http://schemas.microsoft.com/office/powerpoint/2010/main" val="3528762773"/>
              </p:ext>
            </p:extLst>
          </p:nvPr>
        </p:nvGraphicFramePr>
        <p:xfrm>
          <a:off x="6524625" y="2119313"/>
          <a:ext cx="1855788" cy="1663700"/>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 Placeholder 9">
            <a:extLst>
              <a:ext uri="{FF2B5EF4-FFF2-40B4-BE49-F238E27FC236}">
                <a16:creationId xmlns:a16="http://schemas.microsoft.com/office/drawing/2014/main" id="{C66E4F1A-AD73-4086-B578-235F0B9F1FC4}"/>
              </a:ext>
            </a:extLst>
          </p:cNvPr>
          <p:cNvSpPr>
            <a:spLocks noGrp="1"/>
          </p:cNvSpPr>
          <p:nvPr>
            <p:ph type="body" idx="13"/>
          </p:nvPr>
        </p:nvSpPr>
        <p:spPr>
          <a:xfrm>
            <a:off x="6298609" y="3788813"/>
            <a:ext cx="2330726" cy="804859"/>
          </a:xfrm>
        </p:spPr>
        <p:txBody>
          <a:bodyPr/>
          <a:lstStyle/>
          <a:p>
            <a:r>
              <a:rPr lang="en-US" dirty="0"/>
              <a:t>$82,000</a:t>
            </a:r>
          </a:p>
        </p:txBody>
      </p:sp>
      <p:sp>
        <p:nvSpPr>
          <p:cNvPr id="16" name="Text Placeholder 15">
            <a:extLst>
              <a:ext uri="{FF2B5EF4-FFF2-40B4-BE49-F238E27FC236}">
                <a16:creationId xmlns:a16="http://schemas.microsoft.com/office/drawing/2014/main" id="{AAB421C5-B6AC-48B8-8AEB-AB16AAE5010E}"/>
              </a:ext>
            </a:extLst>
          </p:cNvPr>
          <p:cNvSpPr>
            <a:spLocks noGrp="1"/>
          </p:cNvSpPr>
          <p:nvPr>
            <p:ph type="body" idx="19"/>
          </p:nvPr>
        </p:nvSpPr>
        <p:spPr>
          <a:xfrm>
            <a:off x="6298609" y="4464810"/>
            <a:ext cx="2330726" cy="438505"/>
          </a:xfrm>
        </p:spPr>
        <p:txBody>
          <a:bodyPr/>
          <a:lstStyle/>
          <a:p>
            <a:r>
              <a:rPr lang="en-US" dirty="0"/>
              <a:t>SHARES</a:t>
            </a:r>
          </a:p>
        </p:txBody>
      </p:sp>
      <p:sp>
        <p:nvSpPr>
          <p:cNvPr id="11" name="Content Placeholder 10">
            <a:extLst>
              <a:ext uri="{FF2B5EF4-FFF2-40B4-BE49-F238E27FC236}">
                <a16:creationId xmlns:a16="http://schemas.microsoft.com/office/drawing/2014/main" id="{345C82A0-3F56-47BD-9FB2-6B56DA715F93}"/>
              </a:ext>
            </a:extLst>
          </p:cNvPr>
          <p:cNvSpPr>
            <a:spLocks noGrp="1"/>
          </p:cNvSpPr>
          <p:nvPr>
            <p:ph sz="half" idx="14"/>
          </p:nvPr>
        </p:nvSpPr>
        <p:spPr>
          <a:xfrm>
            <a:off x="6298609" y="5120722"/>
            <a:ext cx="2330726" cy="853167"/>
          </a:xfrm>
        </p:spPr>
        <p:txBody>
          <a:bodyPr/>
          <a:lstStyle/>
          <a:p>
            <a:r>
              <a:rPr lang="en-ZA" dirty="0"/>
              <a:t>Number of shares converted into USD</a:t>
            </a:r>
          </a:p>
          <a:p>
            <a:endParaRPr lang="en-ZA" noProof="1"/>
          </a:p>
        </p:txBody>
      </p:sp>
      <p:graphicFrame>
        <p:nvGraphicFramePr>
          <p:cNvPr id="129" name="Content Placeholder 128" title="Funding Chart">
            <a:extLst>
              <a:ext uri="{FF2B5EF4-FFF2-40B4-BE49-F238E27FC236}">
                <a16:creationId xmlns:a16="http://schemas.microsoft.com/office/drawing/2014/main" id="{C5A16E70-0D42-492E-9123-5E9A696ECB43}"/>
              </a:ext>
            </a:extLst>
          </p:cNvPr>
          <p:cNvGraphicFramePr>
            <a:graphicFrameLocks noGrp="1"/>
          </p:cNvGraphicFramePr>
          <p:nvPr>
            <p:ph sz="quarter" idx="24"/>
            <p:extLst>
              <p:ext uri="{D42A27DB-BD31-4B8C-83A1-F6EECF244321}">
                <p14:modId xmlns:p14="http://schemas.microsoft.com/office/powerpoint/2010/main" val="2572407979"/>
              </p:ext>
            </p:extLst>
          </p:nvPr>
        </p:nvGraphicFramePr>
        <p:xfrm>
          <a:off x="9259888" y="2119313"/>
          <a:ext cx="1857375" cy="1663700"/>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 Placeholder 11">
            <a:extLst>
              <a:ext uri="{FF2B5EF4-FFF2-40B4-BE49-F238E27FC236}">
                <a16:creationId xmlns:a16="http://schemas.microsoft.com/office/drawing/2014/main" id="{F70E657A-85D8-48A8-B017-274F0C32C5C9}"/>
              </a:ext>
            </a:extLst>
          </p:cNvPr>
          <p:cNvSpPr>
            <a:spLocks noGrp="1"/>
          </p:cNvSpPr>
          <p:nvPr>
            <p:ph type="body" idx="15"/>
          </p:nvPr>
        </p:nvSpPr>
        <p:spPr>
          <a:xfrm>
            <a:off x="9023074" y="3788457"/>
            <a:ext cx="2330726" cy="804859"/>
          </a:xfrm>
        </p:spPr>
        <p:txBody>
          <a:bodyPr/>
          <a:lstStyle/>
          <a:p>
            <a:r>
              <a:rPr lang="en-US" dirty="0"/>
              <a:t>$32,000</a:t>
            </a:r>
          </a:p>
        </p:txBody>
      </p:sp>
      <p:sp>
        <p:nvSpPr>
          <p:cNvPr id="17" name="Text Placeholder 16">
            <a:extLst>
              <a:ext uri="{FF2B5EF4-FFF2-40B4-BE49-F238E27FC236}">
                <a16:creationId xmlns:a16="http://schemas.microsoft.com/office/drawing/2014/main" id="{025753CB-8973-4FAE-BB5D-5CC96CE338D4}"/>
              </a:ext>
            </a:extLst>
          </p:cNvPr>
          <p:cNvSpPr>
            <a:spLocks noGrp="1"/>
          </p:cNvSpPr>
          <p:nvPr>
            <p:ph type="body" idx="20"/>
          </p:nvPr>
        </p:nvSpPr>
        <p:spPr>
          <a:xfrm>
            <a:off x="9023074" y="4464454"/>
            <a:ext cx="2330726" cy="438505"/>
          </a:xfrm>
        </p:spPr>
        <p:txBody>
          <a:bodyPr/>
          <a:lstStyle/>
          <a:p>
            <a:r>
              <a:rPr lang="en-US" dirty="0"/>
              <a:t>CASH</a:t>
            </a:r>
          </a:p>
        </p:txBody>
      </p:sp>
      <p:sp>
        <p:nvSpPr>
          <p:cNvPr id="13" name="Content Placeholder 12">
            <a:extLst>
              <a:ext uri="{FF2B5EF4-FFF2-40B4-BE49-F238E27FC236}">
                <a16:creationId xmlns:a16="http://schemas.microsoft.com/office/drawing/2014/main" id="{69F9DEC9-77BC-482D-ACFB-0F2B6DC65F9F}"/>
              </a:ext>
            </a:extLst>
          </p:cNvPr>
          <p:cNvSpPr>
            <a:spLocks noGrp="1"/>
          </p:cNvSpPr>
          <p:nvPr>
            <p:ph sz="half" idx="16"/>
          </p:nvPr>
        </p:nvSpPr>
        <p:spPr>
          <a:xfrm>
            <a:off x="9023074" y="5120366"/>
            <a:ext cx="2330726" cy="853167"/>
          </a:xfrm>
        </p:spPr>
        <p:txBody>
          <a:bodyPr/>
          <a:lstStyle/>
          <a:p>
            <a:r>
              <a:rPr lang="en-ZA" noProof="1"/>
              <a:t>Liquid cash we </a:t>
            </a:r>
            <a:br>
              <a:rPr lang="en-ZA" noProof="1"/>
            </a:br>
            <a:r>
              <a:rPr lang="en-ZA" noProof="1"/>
              <a:t>have on hand</a:t>
            </a:r>
          </a:p>
          <a:p>
            <a:endParaRPr lang="en-US" dirty="0"/>
          </a:p>
        </p:txBody>
      </p:sp>
      <p:sp>
        <p:nvSpPr>
          <p:cNvPr id="7" name="Date Placeholder 6">
            <a:extLst>
              <a:ext uri="{FF2B5EF4-FFF2-40B4-BE49-F238E27FC236}">
                <a16:creationId xmlns:a16="http://schemas.microsoft.com/office/drawing/2014/main" id="{A563C171-5812-4E79-804A-ED04E1BD313F}"/>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3AD8A4DC-ECAA-4D59-BE12-EBEDDE9E2A7D}"/>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9" name="Slide Number Placehold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1177824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E1BF-D991-C063-3D9C-2D853B1F9505}"/>
              </a:ext>
            </a:extLst>
          </p:cNvPr>
          <p:cNvSpPr>
            <a:spLocks noGrp="1"/>
          </p:cNvSpPr>
          <p:nvPr>
            <p:ph type="title"/>
          </p:nvPr>
        </p:nvSpPr>
        <p:spPr/>
        <p:txBody>
          <a:bodyPr/>
          <a:lstStyle/>
          <a:p>
            <a:r>
              <a:rPr lang="en-IN" dirty="0"/>
              <a:t>PROBLEM STATEMENT</a:t>
            </a:r>
          </a:p>
        </p:txBody>
      </p:sp>
      <p:sp>
        <p:nvSpPr>
          <p:cNvPr id="4" name="Date Placeholder 3">
            <a:extLst>
              <a:ext uri="{FF2B5EF4-FFF2-40B4-BE49-F238E27FC236}">
                <a16:creationId xmlns:a16="http://schemas.microsoft.com/office/drawing/2014/main" id="{5A041654-8FDC-372A-1F9B-3421915D5F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2FBC6B96-23C6-C975-FB1A-29D1FEC7FA9E}"/>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F355FC34-1CCD-10D3-6282-AB07A497D4CA}"/>
              </a:ext>
            </a:extLst>
          </p:cNvPr>
          <p:cNvSpPr>
            <a:spLocks noGrp="1"/>
          </p:cNvSpPr>
          <p:nvPr>
            <p:ph type="sldNum" sz="quarter" idx="12"/>
          </p:nvPr>
        </p:nvSpPr>
        <p:spPr/>
        <p:txBody>
          <a:bodyPr/>
          <a:lstStyle/>
          <a:p>
            <a:fld id="{B5CEABB6-07DC-46E8-9B57-56EC44A396E5}" type="slidenum">
              <a:rPr lang="en-US" smtClean="0"/>
              <a:t>2</a:t>
            </a:fld>
            <a:endParaRPr lang="en-US" dirty="0"/>
          </a:p>
        </p:txBody>
      </p:sp>
      <p:sp>
        <p:nvSpPr>
          <p:cNvPr id="7" name="TextBox 6">
            <a:extLst>
              <a:ext uri="{FF2B5EF4-FFF2-40B4-BE49-F238E27FC236}">
                <a16:creationId xmlns:a16="http://schemas.microsoft.com/office/drawing/2014/main" id="{2F44F59D-3F34-437C-D4CD-45CFA3A3334D}"/>
              </a:ext>
            </a:extLst>
          </p:cNvPr>
          <p:cNvSpPr txBox="1"/>
          <p:nvPr/>
        </p:nvSpPr>
        <p:spPr>
          <a:xfrm>
            <a:off x="775447" y="1690688"/>
            <a:ext cx="10515599" cy="4247317"/>
          </a:xfrm>
          <a:prstGeom prst="rect">
            <a:avLst/>
          </a:prstGeom>
          <a:noFill/>
        </p:spPr>
        <p:txBody>
          <a:bodyPr wrap="square" rtlCol="0">
            <a:spAutoFit/>
          </a:bodyPr>
          <a:lstStyle/>
          <a:p>
            <a:r>
              <a:rPr lang="en-US" dirty="0"/>
              <a:t>Stock market analysis is getting popular as more people are trying their hands on Stocks. In such trading, chart pattern studies play a significant role during technical analysis. When data is plotted, a pattern usually occurs and repeats over a period. And such things could help you understand the market and do some predictive analysis to get the trend. You will be given sample time series data and corresponding annotation that denotes where and</a:t>
            </a:r>
          </a:p>
          <a:p>
            <a:r>
              <a:rPr lang="en-US" dirty="0"/>
              <a:t>which pattern exists (in the provided data) to train the algorithm and visualize the data/patterns.</a:t>
            </a:r>
          </a:p>
          <a:p>
            <a:r>
              <a:rPr lang="en-US" dirty="0"/>
              <a:t>Your job is to identify such patterns in the test data.</a:t>
            </a:r>
          </a:p>
          <a:p>
            <a:endParaRPr lang="en-US" dirty="0"/>
          </a:p>
          <a:p>
            <a:r>
              <a:rPr lang="en-US" dirty="0"/>
              <a:t>You will be given one test data (CSV file similar to Stock data). You need to run your algorithm and predict the: </a:t>
            </a:r>
          </a:p>
          <a:p>
            <a:pPr marL="400050" indent="-400050">
              <a:buAutoNum type="romanLcPeriod"/>
            </a:pPr>
            <a:r>
              <a:rPr lang="en-US" dirty="0"/>
              <a:t>Type – the name of the pattern as discussed in Charts patterns</a:t>
            </a:r>
          </a:p>
          <a:p>
            <a:pPr marL="400050" indent="-400050">
              <a:buAutoNum type="romanLcPeriod"/>
            </a:pPr>
            <a:r>
              <a:rPr lang="en-US" dirty="0"/>
              <a:t>Location - start and end time of all the patterns that exist in the test data. </a:t>
            </a:r>
          </a:p>
          <a:p>
            <a:r>
              <a:rPr lang="en-US" dirty="0"/>
              <a:t>While evaluating the submission, we will provide multiple test data and evaluate the working of the algorithm/model. So the solution should be such that expect a file input and provide the output in real-time (with minimal wait time). </a:t>
            </a:r>
            <a:endParaRPr lang="en-IN" dirty="0"/>
          </a:p>
        </p:txBody>
      </p:sp>
    </p:spTree>
    <p:extLst>
      <p:ext uri="{BB962C8B-B14F-4D97-AF65-F5344CB8AC3E}">
        <p14:creationId xmlns:p14="http://schemas.microsoft.com/office/powerpoint/2010/main" val="1112048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Mirjam Nilsson​</a:t>
            </a:r>
          </a:p>
          <a:p>
            <a:r>
              <a:rPr lang="en-US" dirty="0"/>
              <a:t>206-555-0146</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ABOUT US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3</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MARKET GAP</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CUSTOMERS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FINANCIALS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COSTS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Few, if any, products on the market help customers like we do</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a:lstStyle/>
          <a:p>
            <a:r>
              <a:rPr lang="en-US" dirty="0"/>
              <a:t>66% of US consumers spend money on multiple products that only partially resolves their issue</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Millennials account for about a quarter of the $48 billion spent on other products in 2018</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Loss of productivity costing consumers thousands of dollars </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20XX</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SOLUTION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CLOSE THE GAP</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dirty="0"/>
              <a:t>Our product makes consumer lives easier, and no other product on the market offers the same features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TARGET AUDIENCE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Our target audience is Gen Z (18-25 years old)</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COST SAVINGS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US" dirty="0"/>
              <a:t>Reduce expenses for replacement products </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EASY TO USE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dirty="0"/>
              <a:t>Simple design that gives customers the targeted information they need</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PRODUCT OVERVIEW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UNIQUE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ZA" dirty="0"/>
              <a:t>Only product specifically dedicated to this niche market</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FIRST TO MARKET</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ZA" dirty="0"/>
              <a:t>First beautifully designed product that's both stylish and functional</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TESTED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ZA" dirty="0"/>
              <a:t>Conducted testing with college students in the area</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AUTHENTIC</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ZA" dirty="0"/>
              <a:t>Designed with the help and input of experts in the field </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r>
              <a:rPr lang="en-ZA" dirty="0"/>
              <a:t>Cool and stylish product</a:t>
            </a:r>
          </a:p>
          <a:p>
            <a:r>
              <a:rPr lang="en-ZA" noProof="1"/>
              <a:t>Areas for community connections </a:t>
            </a:r>
          </a:p>
          <a:p>
            <a:r>
              <a:rPr lang="en-ZA" noProof="1"/>
              <a:t>Online store and market swap</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COMPANY OVERVIEW</a:t>
            </a:r>
          </a:p>
        </p:txBody>
      </p:sp>
    </p:spTree>
    <p:extLst>
      <p:ext uri="{BB962C8B-B14F-4D97-AF65-F5344CB8AC3E}">
        <p14:creationId xmlns:p14="http://schemas.microsoft.com/office/powerpoint/2010/main" val="707789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ZA" dirty="0"/>
              <a:t>BUSINESS MODEL</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noProof="1"/>
              <a:t>ABSTRACT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a:bodyPr>
          <a:lstStyle/>
          <a:p>
            <a:r>
              <a:rPr lang="en-ZA" noProof="1"/>
              <a:t>We based our research on market trends and social media</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ZA" noProof="1"/>
              <a:t>DESIGN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a:normAutofit/>
          </a:bodyPr>
          <a:lstStyle/>
          <a:p>
            <a:r>
              <a:rPr lang="en-ZA" noProof="1"/>
              <a:t>We believe people need more products specifically dedicated to this niche market</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ZA" noProof="1"/>
              <a:t>RESEARCH</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a:bodyPr>
          <a:lstStyle/>
          <a:p>
            <a:r>
              <a:rPr lang="en-ZA" noProof="1"/>
              <a:t>Minimalist and easy to use </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9</a:t>
            </a:fld>
            <a:endParaRPr lang="en-ZA" dirty="0"/>
          </a:p>
        </p:txBody>
      </p:sp>
    </p:spTree>
    <p:extLst>
      <p:ext uri="{BB962C8B-B14F-4D97-AF65-F5344CB8AC3E}">
        <p14:creationId xmlns:p14="http://schemas.microsoft.com/office/powerpoint/2010/main" val="2069393026"/>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44</TotalTime>
  <Words>1021</Words>
  <Application>Microsoft Office PowerPoint</Application>
  <PresentationFormat>Widescreen</PresentationFormat>
  <Paragraphs>295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Tenorite</vt:lpstr>
      <vt:lpstr>Wingdings</vt:lpstr>
      <vt:lpstr>Monoline</vt:lpstr>
      <vt:lpstr>Track#3- INFOCUSP Trading Chart Pattern Analysis TEAM NAME- VISIONARIES</vt:lpstr>
      <vt:lpstr>PROBLEM STATEMENT</vt:lpstr>
      <vt:lpstr>ABOUT US</vt:lpstr>
      <vt:lpstr>PROBLEM</vt:lpstr>
      <vt:lpstr>SOLUTION</vt:lpstr>
      <vt:lpstr>PRODUCT OVERVIEW</vt:lpstr>
      <vt:lpstr>PRODUCT BENEFITS</vt:lpstr>
      <vt:lpstr>COMPANY OVERVIEW</vt:lpstr>
      <vt:lpstr>BUSINESS MODEL</vt:lpstr>
      <vt:lpstr>MARKET OVERVIEW</vt:lpstr>
      <vt:lpstr>Market comparison</vt:lpstr>
      <vt:lpstr>OUR COMPETITION</vt:lpstr>
      <vt:lpstr>Our competition  </vt:lpstr>
      <vt:lpstr>Growth strategy</vt:lpstr>
      <vt:lpstr>TRACTION</vt:lpstr>
      <vt:lpstr>TWO-YEAR ACTION PLAN</vt:lpstr>
      <vt:lpstr>FINANCIALS</vt:lpstr>
      <vt:lpstr>FUNDING</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Track#3- INFOCUSP Trading Chart Pattern Analysis TEAM NAME- VISIONARIES</dc:title>
  <dc:creator>Sanjana Brahmbhatt</dc:creator>
  <cp:lastModifiedBy>Sanjana Brahmbhatt</cp:lastModifiedBy>
  <cp:revision>1</cp:revision>
  <dcterms:created xsi:type="dcterms:W3CDTF">2023-03-04T17:41:08Z</dcterms:created>
  <dcterms:modified xsi:type="dcterms:W3CDTF">2023-03-04T18:25:45Z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