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032FEF7-3199-497B-8833-2359561FCA4F}">
  <a:tblStyle styleId="{D032FEF7-3199-497B-8833-2359561FCA4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ae501ba48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ae501ba48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a4d823d7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a4d823d7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dataset has different most frequent words. But the dominating words in mixed dataset are about politics.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a3916ddb6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a3916ddb6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a366051c0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a366051c0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444444"/>
                </a:solidFill>
                <a:highlight>
                  <a:srgbClr val="F3F3F3"/>
                </a:highlight>
              </a:rPr>
              <a:t>GloVe is an unsupervised learning algorithm for obtaining vector representations for words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a366051c0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a366051c0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a440423d7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a440423d7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ae5adf124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ae5adf124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a366051c0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a366051c0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a62e6658d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a62e6658d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a366051c0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a366051c0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a440423d7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a440423d7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ae5adf1249_6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ae5adf1249_6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be59eb33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be59eb33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be59eb33f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be59eb33f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a440423d7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a440423d7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a366051c0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a366051c0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lt1"/>
                </a:solidFill>
              </a:rPr>
              <a:t>Explain data and data source</a:t>
            </a:r>
            <a:endParaRPr sz="1000">
              <a:solidFill>
                <a:schemeClr val="lt1"/>
              </a:solidFill>
            </a:endParaRPr>
          </a:p>
          <a:p>
            <a:pPr indent="0" lvl="0" marL="0" rtl="0" algn="l">
              <a:lnSpc>
                <a:spcPct val="115000"/>
              </a:lnSpc>
              <a:spcBef>
                <a:spcPts val="1200"/>
              </a:spcBef>
              <a:spcAft>
                <a:spcPts val="0"/>
              </a:spcAft>
              <a:buClr>
                <a:schemeClr val="dk1"/>
              </a:buClr>
              <a:buSzPts val="1100"/>
              <a:buFont typeface="Arial"/>
              <a:buNone/>
            </a:pPr>
            <a:r>
              <a:rPr lang="en" sz="1000">
                <a:solidFill>
                  <a:schemeClr val="lt1"/>
                </a:solidFill>
              </a:rPr>
              <a:t>Why </a:t>
            </a:r>
            <a:endParaRPr sz="1000">
              <a:solidFill>
                <a:schemeClr val="lt1"/>
              </a:solidFill>
            </a:endParaRPr>
          </a:p>
          <a:p>
            <a:pPr indent="0" lvl="0" marL="0" rtl="0" algn="l">
              <a:lnSpc>
                <a:spcPct val="115000"/>
              </a:lnSpc>
              <a:spcBef>
                <a:spcPts val="1200"/>
              </a:spcBef>
              <a:spcAft>
                <a:spcPts val="0"/>
              </a:spcAft>
              <a:buClr>
                <a:schemeClr val="dk1"/>
              </a:buClr>
              <a:buSzPts val="1100"/>
              <a:buFont typeface="Arial"/>
              <a:buNone/>
            </a:pPr>
            <a:r>
              <a:rPr lang="en" sz="1000">
                <a:solidFill>
                  <a:schemeClr val="lt1"/>
                </a:solidFill>
              </a:rPr>
              <a:t>1: different words(word clouds -&gt; three topics)</a:t>
            </a:r>
            <a:endParaRPr sz="1000">
              <a:solidFill>
                <a:schemeClr val="lt1"/>
              </a:solidFill>
            </a:endParaRPr>
          </a:p>
          <a:p>
            <a:pPr indent="0" lvl="0" marL="0" rtl="0" algn="l">
              <a:lnSpc>
                <a:spcPct val="115000"/>
              </a:lnSpc>
              <a:spcBef>
                <a:spcPts val="1200"/>
              </a:spcBef>
              <a:spcAft>
                <a:spcPts val="0"/>
              </a:spcAft>
              <a:buClr>
                <a:schemeClr val="dk1"/>
              </a:buClr>
              <a:buSzPts val="1100"/>
              <a:buFont typeface="Arial"/>
              <a:buNone/>
            </a:pPr>
            <a:r>
              <a:rPr lang="en" sz="1000">
                <a:solidFill>
                  <a:schemeClr val="lt1"/>
                </a:solidFill>
              </a:rPr>
              <a:t>2: different length(histplot word length)</a:t>
            </a:r>
            <a:endParaRPr sz="1000">
              <a:solidFill>
                <a:schemeClr val="lt1"/>
              </a:solidFill>
            </a:endParaRPr>
          </a:p>
          <a:p>
            <a:pPr indent="0" lvl="0" marL="0" rtl="0" algn="l">
              <a:lnSpc>
                <a:spcPct val="115000"/>
              </a:lnSpc>
              <a:spcBef>
                <a:spcPts val="1200"/>
              </a:spcBef>
              <a:spcAft>
                <a:spcPts val="0"/>
              </a:spcAft>
              <a:buClr>
                <a:schemeClr val="dk1"/>
              </a:buClr>
              <a:buSzPts val="1100"/>
              <a:buFont typeface="Arial"/>
              <a:buNone/>
            </a:pPr>
            <a:r>
              <a:t/>
            </a:r>
            <a:endParaRPr sz="1000">
              <a:solidFill>
                <a:schemeClr val="lt1"/>
              </a:solidFill>
            </a:endParaRPr>
          </a:p>
          <a:p>
            <a:pPr indent="0" lvl="0" marL="0" rtl="0" algn="l">
              <a:lnSpc>
                <a:spcPct val="115000"/>
              </a:lnSpc>
              <a:spcBef>
                <a:spcPts val="1200"/>
              </a:spcBef>
              <a:spcAft>
                <a:spcPts val="0"/>
              </a:spcAft>
              <a:buClr>
                <a:schemeClr val="lt1"/>
              </a:buClr>
              <a:buSzPts val="1100"/>
              <a:buFont typeface="Arial"/>
              <a:buNone/>
            </a:pPr>
            <a:r>
              <a:rPr lang="en" sz="1000">
                <a:solidFill>
                  <a:schemeClr val="lt1"/>
                </a:solidFill>
              </a:rPr>
              <a:t>How </a:t>
            </a:r>
            <a:endParaRPr sz="1000">
              <a:solidFill>
                <a:schemeClr val="lt1"/>
              </a:solidFill>
            </a:endParaRPr>
          </a:p>
          <a:p>
            <a:pPr indent="0" lvl="0" marL="0" rtl="0" algn="l">
              <a:lnSpc>
                <a:spcPct val="115000"/>
              </a:lnSpc>
              <a:spcBef>
                <a:spcPts val="1200"/>
              </a:spcBef>
              <a:spcAft>
                <a:spcPts val="0"/>
              </a:spcAft>
              <a:buClr>
                <a:schemeClr val="dk1"/>
              </a:buClr>
              <a:buSzPts val="1100"/>
              <a:buFont typeface="Arial"/>
              <a:buNone/>
            </a:pPr>
            <a:r>
              <a:rPr lang="en" sz="1000">
                <a:solidFill>
                  <a:schemeClr val="lt1"/>
                </a:solidFill>
              </a:rPr>
              <a:t>where</a:t>
            </a:r>
            <a:endParaRPr sz="1000">
              <a:solidFill>
                <a:schemeClr val="lt1"/>
              </a:solidFill>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ae5adf1249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ae5adf1249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a3916ddb6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a3916ddb6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Politics has 75k data (rows), entertainment 23k data, and healthcare 15k data. There are longer sentences in politics data than the others, which means more dominating words are contained in politics dataset. It's challenging to do classification than for each dataset. Correspondingly, the character length in politics are longer than the rest.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a3916ddb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a3916ddb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ae501ba48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ae501ba48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ae5adf1249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ae5adf1249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6.png"/><Relationship Id="rId6"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1.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0.png"/><Relationship Id="rId4" Type="http://schemas.openxmlformats.org/officeDocument/2006/relationships/image" Target="../media/image36.png"/><Relationship Id="rId5"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31.png"/><Relationship Id="rId4" Type="http://schemas.openxmlformats.org/officeDocument/2006/relationships/image" Target="../media/image28.png"/><Relationship Id="rId5" Type="http://schemas.openxmlformats.org/officeDocument/2006/relationships/image" Target="../media/image27.png"/><Relationship Id="rId6"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32.png"/><Relationship Id="rId4" Type="http://schemas.openxmlformats.org/officeDocument/2006/relationships/image" Target="../media/image34.png"/><Relationship Id="rId5" Type="http://schemas.openxmlformats.org/officeDocument/2006/relationships/image" Target="../media/image33.png"/><Relationship Id="rId6"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Fake News Detection</a:t>
            </a:r>
            <a:endParaRPr/>
          </a:p>
        </p:txBody>
      </p:sp>
      <p:sp>
        <p:nvSpPr>
          <p:cNvPr id="55" name="Google Shape;55;p13"/>
          <p:cNvSpPr txBox="1"/>
          <p:nvPr>
            <p:ph idx="1" type="subTitle"/>
          </p:nvPr>
        </p:nvSpPr>
        <p:spPr>
          <a:xfrm>
            <a:off x="5257950" y="3535900"/>
            <a:ext cx="2270400" cy="8421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n"/>
              <a:t>By- Sanjana Balagar</a:t>
            </a:r>
            <a:endParaRPr/>
          </a:p>
          <a:p>
            <a:pPr indent="0" lvl="0" marL="0" rtl="0" algn="ctr">
              <a:spcBef>
                <a:spcPts val="0"/>
              </a:spcBef>
              <a:spcAft>
                <a:spcPts val="0"/>
              </a:spcAft>
              <a:buNone/>
            </a:pPr>
            <a:r>
              <a:rPr lang="en"/>
              <a:t>Xueliu Fan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Word Cloud</a:t>
            </a:r>
            <a:endParaRPr/>
          </a:p>
        </p:txBody>
      </p:sp>
      <p:sp>
        <p:nvSpPr>
          <p:cNvPr id="138" name="Google Shape;138;p22"/>
          <p:cNvSpPr txBox="1"/>
          <p:nvPr>
            <p:ph idx="1" type="body"/>
          </p:nvPr>
        </p:nvSpPr>
        <p:spPr>
          <a:xfrm>
            <a:off x="387900" y="1489825"/>
            <a:ext cx="3668100" cy="2702100"/>
          </a:xfrm>
          <a:prstGeom prst="rect">
            <a:avLst/>
          </a:prstGeom>
        </p:spPr>
        <p:txBody>
          <a:bodyPr anchorCtr="0" anchor="t" bIns="91425" lIns="91425" spcFirstLastPara="1" rIns="91425" wrap="square" tIns="91425">
            <a:normAutofit/>
          </a:bodyPr>
          <a:lstStyle/>
          <a:p>
            <a:pPr indent="-307975" lvl="0" marL="457200" rtl="0" algn="l">
              <a:lnSpc>
                <a:spcPct val="150000"/>
              </a:lnSpc>
              <a:spcBef>
                <a:spcPts val="0"/>
              </a:spcBef>
              <a:spcAft>
                <a:spcPts val="0"/>
              </a:spcAft>
              <a:buSzPts val="1250"/>
              <a:buFont typeface="Arial"/>
              <a:buChar char="●"/>
            </a:pPr>
            <a:r>
              <a:rPr lang="en" sz="1250">
                <a:latin typeface="Arial"/>
                <a:ea typeface="Arial"/>
                <a:cs typeface="Arial"/>
                <a:sym typeface="Arial"/>
              </a:rPr>
              <a:t>We will know what are the most common words used in the news</a:t>
            </a:r>
            <a:endParaRPr sz="1250">
              <a:latin typeface="Arial"/>
              <a:ea typeface="Arial"/>
              <a:cs typeface="Arial"/>
              <a:sym typeface="Arial"/>
            </a:endParaRPr>
          </a:p>
          <a:p>
            <a:pPr indent="-307975" lvl="0" marL="457200" rtl="0" algn="l">
              <a:lnSpc>
                <a:spcPct val="150000"/>
              </a:lnSpc>
              <a:spcBef>
                <a:spcPts val="0"/>
              </a:spcBef>
              <a:spcAft>
                <a:spcPts val="0"/>
              </a:spcAft>
              <a:buSzPts val="1250"/>
              <a:buFont typeface="Arial"/>
              <a:buChar char="●"/>
            </a:pPr>
            <a:r>
              <a:rPr lang="en" sz="1250">
                <a:latin typeface="Arial"/>
                <a:ea typeface="Arial"/>
                <a:cs typeface="Arial"/>
                <a:sym typeface="Arial"/>
              </a:rPr>
              <a:t>Label 1 shows the words that are more frequently used when the news is true</a:t>
            </a:r>
            <a:endParaRPr sz="1250">
              <a:latin typeface="Arial"/>
              <a:ea typeface="Arial"/>
              <a:cs typeface="Arial"/>
              <a:sym typeface="Arial"/>
            </a:endParaRPr>
          </a:p>
          <a:p>
            <a:pPr indent="-307975" lvl="0" marL="457200" rtl="0" algn="l">
              <a:lnSpc>
                <a:spcPct val="150000"/>
              </a:lnSpc>
              <a:spcBef>
                <a:spcPts val="0"/>
              </a:spcBef>
              <a:spcAft>
                <a:spcPts val="0"/>
              </a:spcAft>
              <a:buSzPts val="1250"/>
              <a:buFont typeface="Arial"/>
              <a:buChar char="●"/>
            </a:pPr>
            <a:r>
              <a:rPr lang="en" sz="1250">
                <a:latin typeface="Arial"/>
                <a:ea typeface="Arial"/>
                <a:cs typeface="Arial"/>
                <a:sym typeface="Arial"/>
              </a:rPr>
              <a:t>Label </a:t>
            </a:r>
            <a:r>
              <a:rPr lang="en" sz="1250">
                <a:latin typeface="Arial"/>
                <a:ea typeface="Arial"/>
                <a:cs typeface="Arial"/>
                <a:sym typeface="Arial"/>
              </a:rPr>
              <a:t>0 shows the words that are used more when the news is fake</a:t>
            </a:r>
            <a:endParaRPr sz="1250">
              <a:latin typeface="Arial"/>
              <a:ea typeface="Arial"/>
              <a:cs typeface="Arial"/>
              <a:sym typeface="Arial"/>
            </a:endParaRPr>
          </a:p>
          <a:p>
            <a:pPr indent="0" lvl="0" marL="0" rtl="0" algn="l">
              <a:spcBef>
                <a:spcPts val="1200"/>
              </a:spcBef>
              <a:spcAft>
                <a:spcPts val="1200"/>
              </a:spcAft>
              <a:buNone/>
            </a:pPr>
            <a:r>
              <a:t/>
            </a:r>
            <a:endParaRPr/>
          </a:p>
        </p:txBody>
      </p:sp>
      <p:pic>
        <p:nvPicPr>
          <p:cNvPr id="139" name="Google Shape;139;p22"/>
          <p:cNvPicPr preferRelativeResize="0"/>
          <p:nvPr/>
        </p:nvPicPr>
        <p:blipFill>
          <a:blip r:embed="rId3">
            <a:alphaModFix/>
          </a:blip>
          <a:stretch>
            <a:fillRect/>
          </a:stretch>
        </p:blipFill>
        <p:spPr>
          <a:xfrm>
            <a:off x="4572000" y="344675"/>
            <a:ext cx="4046825" cy="2066100"/>
          </a:xfrm>
          <a:prstGeom prst="rect">
            <a:avLst/>
          </a:prstGeom>
          <a:noFill/>
          <a:ln>
            <a:noFill/>
          </a:ln>
        </p:spPr>
      </p:pic>
      <p:pic>
        <p:nvPicPr>
          <p:cNvPr id="140" name="Google Shape;140;p22"/>
          <p:cNvPicPr preferRelativeResize="0"/>
          <p:nvPr/>
        </p:nvPicPr>
        <p:blipFill>
          <a:blip r:embed="rId4">
            <a:alphaModFix/>
          </a:blip>
          <a:stretch>
            <a:fillRect/>
          </a:stretch>
        </p:blipFill>
        <p:spPr>
          <a:xfrm>
            <a:off x="4628400" y="2752275"/>
            <a:ext cx="4046826" cy="1969175"/>
          </a:xfrm>
          <a:prstGeom prst="rect">
            <a:avLst/>
          </a:prstGeom>
          <a:noFill/>
          <a:ln>
            <a:noFill/>
          </a:ln>
        </p:spPr>
      </p:pic>
      <p:sp>
        <p:nvSpPr>
          <p:cNvPr id="141" name="Google Shape;141;p22"/>
          <p:cNvSpPr txBox="1"/>
          <p:nvPr/>
        </p:nvSpPr>
        <p:spPr>
          <a:xfrm>
            <a:off x="5980475" y="2371650"/>
            <a:ext cx="1080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Label</a:t>
            </a:r>
            <a:r>
              <a:rPr lang="en" sz="1200">
                <a:solidFill>
                  <a:schemeClr val="dk1"/>
                </a:solidFill>
              </a:rPr>
              <a:t> = 1</a:t>
            </a:r>
            <a:endParaRPr sz="1200">
              <a:solidFill>
                <a:schemeClr val="dk1"/>
              </a:solidFill>
            </a:endParaRPr>
          </a:p>
        </p:txBody>
      </p:sp>
      <p:sp>
        <p:nvSpPr>
          <p:cNvPr id="142" name="Google Shape;142;p22"/>
          <p:cNvSpPr txBox="1"/>
          <p:nvPr/>
        </p:nvSpPr>
        <p:spPr>
          <a:xfrm>
            <a:off x="6055263" y="4657050"/>
            <a:ext cx="1080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Label</a:t>
            </a:r>
            <a:r>
              <a:rPr lang="en" sz="1000">
                <a:solidFill>
                  <a:schemeClr val="dk1"/>
                </a:solidFill>
              </a:rPr>
              <a:t> = 0</a:t>
            </a:r>
            <a:endParaRPr sz="10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87900" y="555600"/>
            <a:ext cx="63003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t>Words Frequency Analysis</a:t>
            </a:r>
            <a:endParaRPr/>
          </a:p>
        </p:txBody>
      </p:sp>
      <p:pic>
        <p:nvPicPr>
          <p:cNvPr id="148" name="Google Shape;148;p23"/>
          <p:cNvPicPr preferRelativeResize="0"/>
          <p:nvPr/>
        </p:nvPicPr>
        <p:blipFill>
          <a:blip r:embed="rId3">
            <a:alphaModFix/>
          </a:blip>
          <a:stretch>
            <a:fillRect/>
          </a:stretch>
        </p:blipFill>
        <p:spPr>
          <a:xfrm>
            <a:off x="1280150" y="1413838"/>
            <a:ext cx="3383280" cy="1737361"/>
          </a:xfrm>
          <a:prstGeom prst="rect">
            <a:avLst/>
          </a:prstGeom>
          <a:noFill/>
          <a:ln>
            <a:noFill/>
          </a:ln>
        </p:spPr>
      </p:pic>
      <p:pic>
        <p:nvPicPr>
          <p:cNvPr id="149" name="Google Shape;149;p23"/>
          <p:cNvPicPr preferRelativeResize="0"/>
          <p:nvPr/>
        </p:nvPicPr>
        <p:blipFill>
          <a:blip r:embed="rId4">
            <a:alphaModFix/>
          </a:blip>
          <a:stretch>
            <a:fillRect/>
          </a:stretch>
        </p:blipFill>
        <p:spPr>
          <a:xfrm>
            <a:off x="4663424" y="1413850"/>
            <a:ext cx="3383282" cy="1737360"/>
          </a:xfrm>
          <a:prstGeom prst="rect">
            <a:avLst/>
          </a:prstGeom>
          <a:noFill/>
          <a:ln>
            <a:noFill/>
          </a:ln>
        </p:spPr>
      </p:pic>
      <p:pic>
        <p:nvPicPr>
          <p:cNvPr id="150" name="Google Shape;150;p23"/>
          <p:cNvPicPr preferRelativeResize="0"/>
          <p:nvPr/>
        </p:nvPicPr>
        <p:blipFill>
          <a:blip r:embed="rId5">
            <a:alphaModFix/>
          </a:blip>
          <a:stretch>
            <a:fillRect/>
          </a:stretch>
        </p:blipFill>
        <p:spPr>
          <a:xfrm>
            <a:off x="1280155" y="3151210"/>
            <a:ext cx="3383281" cy="1813927"/>
          </a:xfrm>
          <a:prstGeom prst="rect">
            <a:avLst/>
          </a:prstGeom>
          <a:noFill/>
          <a:ln>
            <a:noFill/>
          </a:ln>
        </p:spPr>
      </p:pic>
      <p:pic>
        <p:nvPicPr>
          <p:cNvPr id="151" name="Google Shape;151;p23"/>
          <p:cNvPicPr preferRelativeResize="0"/>
          <p:nvPr/>
        </p:nvPicPr>
        <p:blipFill>
          <a:blip r:embed="rId6">
            <a:alphaModFix/>
          </a:blip>
          <a:stretch>
            <a:fillRect/>
          </a:stretch>
        </p:blipFill>
        <p:spPr>
          <a:xfrm>
            <a:off x="4663413" y="3152900"/>
            <a:ext cx="3383275" cy="1810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t>
            </a:r>
            <a:r>
              <a:rPr lang="en"/>
              <a:t>igram / trigram analysis</a:t>
            </a:r>
            <a:endParaRPr/>
          </a:p>
        </p:txBody>
      </p:sp>
      <p:sp>
        <p:nvSpPr>
          <p:cNvPr id="157" name="Google Shape;157;p24"/>
          <p:cNvSpPr txBox="1"/>
          <p:nvPr>
            <p:ph idx="1" type="body"/>
          </p:nvPr>
        </p:nvSpPr>
        <p:spPr>
          <a:xfrm>
            <a:off x="387900" y="1309125"/>
            <a:ext cx="8511300" cy="13020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The next step is the Ngram analysis. Ngrams are simply contiguous sequences of n words</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Looking at most frequent n-grams can give us a better understanding of the context in which the word is being used</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Trigram gives us an understanding of 3 consecutive words which are used frequently in the news</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SzPts val="1200"/>
              <a:buFont typeface="Arial"/>
              <a:buChar char="●"/>
            </a:pPr>
            <a:r>
              <a:rPr lang="en" sz="1200">
                <a:latin typeface="Arial"/>
                <a:ea typeface="Arial"/>
                <a:cs typeface="Arial"/>
                <a:sym typeface="Arial"/>
              </a:rPr>
              <a:t>Here are presenting 10 </a:t>
            </a:r>
            <a:r>
              <a:rPr lang="en" sz="1200">
                <a:latin typeface="Arial"/>
                <a:ea typeface="Arial"/>
                <a:cs typeface="Arial"/>
                <a:sym typeface="Arial"/>
              </a:rPr>
              <a:t>most</a:t>
            </a:r>
            <a:r>
              <a:rPr lang="en" sz="1200">
                <a:latin typeface="Arial"/>
                <a:ea typeface="Arial"/>
                <a:cs typeface="Arial"/>
                <a:sym typeface="Arial"/>
              </a:rPr>
              <a:t> frequently used words in fake news</a:t>
            </a:r>
            <a:endParaRPr sz="1200">
              <a:latin typeface="Arial"/>
              <a:ea typeface="Arial"/>
              <a:cs typeface="Arial"/>
              <a:sym typeface="Arial"/>
            </a:endParaRPr>
          </a:p>
        </p:txBody>
      </p:sp>
      <p:pic>
        <p:nvPicPr>
          <p:cNvPr id="158" name="Google Shape;158;p24"/>
          <p:cNvPicPr preferRelativeResize="0"/>
          <p:nvPr/>
        </p:nvPicPr>
        <p:blipFill>
          <a:blip r:embed="rId3">
            <a:alphaModFix/>
          </a:blip>
          <a:stretch>
            <a:fillRect/>
          </a:stretch>
        </p:blipFill>
        <p:spPr>
          <a:xfrm>
            <a:off x="4572000" y="2896275"/>
            <a:ext cx="4370899" cy="1839625"/>
          </a:xfrm>
          <a:prstGeom prst="rect">
            <a:avLst/>
          </a:prstGeom>
          <a:noFill/>
          <a:ln>
            <a:noFill/>
          </a:ln>
        </p:spPr>
      </p:pic>
      <p:pic>
        <p:nvPicPr>
          <p:cNvPr id="159" name="Google Shape;159;p24"/>
          <p:cNvPicPr preferRelativeResize="0"/>
          <p:nvPr/>
        </p:nvPicPr>
        <p:blipFill>
          <a:blip r:embed="rId4">
            <a:alphaModFix/>
          </a:blip>
          <a:stretch>
            <a:fillRect/>
          </a:stretch>
        </p:blipFill>
        <p:spPr>
          <a:xfrm>
            <a:off x="244025" y="2896275"/>
            <a:ext cx="4327976" cy="1839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pic>
        <p:nvPicPr>
          <p:cNvPr id="165" name="Google Shape;165;p25"/>
          <p:cNvPicPr preferRelativeResize="0"/>
          <p:nvPr/>
        </p:nvPicPr>
        <p:blipFill>
          <a:blip r:embed="rId3">
            <a:alphaModFix/>
          </a:blip>
          <a:stretch>
            <a:fillRect/>
          </a:stretch>
        </p:blipFill>
        <p:spPr>
          <a:xfrm>
            <a:off x="1097280" y="1428950"/>
            <a:ext cx="7406638" cy="331492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Multichannel CNN-GRU with attention</a:t>
            </a:r>
            <a:r>
              <a:rPr lang="en"/>
              <a:t> </a:t>
            </a:r>
            <a:endParaRPr/>
          </a:p>
        </p:txBody>
      </p:sp>
      <p:pic>
        <p:nvPicPr>
          <p:cNvPr id="171" name="Google Shape;171;p26"/>
          <p:cNvPicPr preferRelativeResize="0"/>
          <p:nvPr/>
        </p:nvPicPr>
        <p:blipFill>
          <a:blip r:embed="rId3">
            <a:alphaModFix/>
          </a:blip>
          <a:stretch>
            <a:fillRect/>
          </a:stretch>
        </p:blipFill>
        <p:spPr>
          <a:xfrm>
            <a:off x="1280160" y="1261175"/>
            <a:ext cx="6236206" cy="37491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and Analysis</a:t>
            </a:r>
            <a:endParaRPr/>
          </a:p>
        </p:txBody>
      </p:sp>
      <p:sp>
        <p:nvSpPr>
          <p:cNvPr id="177" name="Google Shape;177;p27"/>
          <p:cNvSpPr/>
          <p:nvPr/>
        </p:nvSpPr>
        <p:spPr>
          <a:xfrm>
            <a:off x="7619905" y="700050"/>
            <a:ext cx="841200" cy="2615100"/>
          </a:xfrm>
          <a:prstGeom prst="rect">
            <a:avLst/>
          </a:prstGeom>
          <a:noFill/>
          <a:ln cap="flat" cmpd="sng" w="9525">
            <a:solidFill>
              <a:srgbClr val="FF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8" name="Google Shape;178;p27"/>
          <p:cNvPicPr preferRelativeResize="0"/>
          <p:nvPr/>
        </p:nvPicPr>
        <p:blipFill>
          <a:blip r:embed="rId3">
            <a:alphaModFix/>
          </a:blip>
          <a:stretch>
            <a:fillRect/>
          </a:stretch>
        </p:blipFill>
        <p:spPr>
          <a:xfrm>
            <a:off x="1280160" y="1280160"/>
            <a:ext cx="6663832" cy="369457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and Analysis</a:t>
            </a:r>
            <a:endParaRPr/>
          </a:p>
        </p:txBody>
      </p:sp>
      <p:pic>
        <p:nvPicPr>
          <p:cNvPr id="184" name="Google Shape;184;p28"/>
          <p:cNvPicPr preferRelativeResize="0"/>
          <p:nvPr/>
        </p:nvPicPr>
        <p:blipFill>
          <a:blip r:embed="rId3">
            <a:alphaModFix/>
          </a:blip>
          <a:stretch>
            <a:fillRect/>
          </a:stretch>
        </p:blipFill>
        <p:spPr>
          <a:xfrm>
            <a:off x="4739640" y="1463040"/>
            <a:ext cx="4133086" cy="3256371"/>
          </a:xfrm>
          <a:prstGeom prst="rect">
            <a:avLst/>
          </a:prstGeom>
          <a:noFill/>
          <a:ln>
            <a:noFill/>
          </a:ln>
        </p:spPr>
      </p:pic>
      <p:pic>
        <p:nvPicPr>
          <p:cNvPr id="185" name="Google Shape;185;p28"/>
          <p:cNvPicPr preferRelativeResize="0"/>
          <p:nvPr/>
        </p:nvPicPr>
        <p:blipFill>
          <a:blip r:embed="rId4">
            <a:alphaModFix/>
          </a:blip>
          <a:stretch>
            <a:fillRect/>
          </a:stretch>
        </p:blipFill>
        <p:spPr>
          <a:xfrm>
            <a:off x="320050" y="1463050"/>
            <a:ext cx="4251961" cy="211255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and Analysis</a:t>
            </a:r>
            <a:endParaRPr/>
          </a:p>
        </p:txBody>
      </p:sp>
      <p:pic>
        <p:nvPicPr>
          <p:cNvPr id="191" name="Google Shape;191;p29"/>
          <p:cNvPicPr preferRelativeResize="0"/>
          <p:nvPr/>
        </p:nvPicPr>
        <p:blipFill>
          <a:blip r:embed="rId3">
            <a:alphaModFix/>
          </a:blip>
          <a:stretch>
            <a:fillRect/>
          </a:stretch>
        </p:blipFill>
        <p:spPr>
          <a:xfrm>
            <a:off x="4114790" y="1615440"/>
            <a:ext cx="2425961" cy="1828799"/>
          </a:xfrm>
          <a:prstGeom prst="rect">
            <a:avLst/>
          </a:prstGeom>
          <a:noFill/>
          <a:ln>
            <a:noFill/>
          </a:ln>
        </p:spPr>
      </p:pic>
      <p:pic>
        <p:nvPicPr>
          <p:cNvPr id="192" name="Google Shape;192;p29"/>
          <p:cNvPicPr preferRelativeResize="0"/>
          <p:nvPr/>
        </p:nvPicPr>
        <p:blipFill>
          <a:blip r:embed="rId4">
            <a:alphaModFix/>
          </a:blip>
          <a:stretch>
            <a:fillRect/>
          </a:stretch>
        </p:blipFill>
        <p:spPr>
          <a:xfrm>
            <a:off x="6588241" y="1615440"/>
            <a:ext cx="2377439" cy="1828801"/>
          </a:xfrm>
          <a:prstGeom prst="rect">
            <a:avLst/>
          </a:prstGeom>
          <a:noFill/>
          <a:ln>
            <a:noFill/>
          </a:ln>
        </p:spPr>
      </p:pic>
      <p:sp>
        <p:nvSpPr>
          <p:cNvPr id="193" name="Google Shape;193;p29"/>
          <p:cNvSpPr txBox="1"/>
          <p:nvPr>
            <p:ph idx="1" type="body"/>
          </p:nvPr>
        </p:nvSpPr>
        <p:spPr>
          <a:xfrm>
            <a:off x="388500" y="3105150"/>
            <a:ext cx="3564900" cy="9213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sz="1100">
                <a:latin typeface="Arial"/>
                <a:ea typeface="Arial"/>
                <a:cs typeface="Arial"/>
                <a:sym typeface="Arial"/>
              </a:rPr>
              <a:t>Applied r</a:t>
            </a:r>
            <a:r>
              <a:rPr lang="en" sz="1100">
                <a:latin typeface="Arial"/>
                <a:ea typeface="Arial"/>
                <a:cs typeface="Arial"/>
                <a:sym typeface="Arial"/>
              </a:rPr>
              <a:t>egularization:</a:t>
            </a:r>
            <a:endParaRPr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lang="en" sz="1100">
                <a:latin typeface="Arial"/>
                <a:ea typeface="Arial"/>
                <a:cs typeface="Arial"/>
                <a:sym typeface="Arial"/>
              </a:rPr>
              <a:t>Batch normalization</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Spatial dropout and partial dropout</a:t>
            </a:r>
            <a:endParaRPr sz="1100">
              <a:latin typeface="Arial"/>
              <a:ea typeface="Arial"/>
              <a:cs typeface="Arial"/>
              <a:sym typeface="Arial"/>
            </a:endParaRPr>
          </a:p>
        </p:txBody>
      </p:sp>
      <p:sp>
        <p:nvSpPr>
          <p:cNvPr id="194" name="Google Shape;194;p29"/>
          <p:cNvSpPr txBox="1"/>
          <p:nvPr>
            <p:ph idx="1" type="body"/>
          </p:nvPr>
        </p:nvSpPr>
        <p:spPr>
          <a:xfrm>
            <a:off x="384050" y="1783075"/>
            <a:ext cx="3612000" cy="1329000"/>
          </a:xfrm>
          <a:prstGeom prst="rect">
            <a:avLst/>
          </a:prstGeom>
        </p:spPr>
        <p:txBody>
          <a:bodyPr anchorCtr="0" anchor="t" bIns="91425" lIns="91425" spcFirstLastPara="1" rIns="91425" wrap="square" tIns="91425">
            <a:normAutofit/>
          </a:bodyPr>
          <a:lstStyle/>
          <a:p>
            <a:pPr indent="0" lvl="0" marL="0" rtl="0" algn="l">
              <a:lnSpc>
                <a:spcPct val="85000"/>
              </a:lnSpc>
              <a:spcBef>
                <a:spcPts val="0"/>
              </a:spcBef>
              <a:spcAft>
                <a:spcPts val="0"/>
              </a:spcAft>
              <a:buNone/>
            </a:pPr>
            <a:r>
              <a:rPr lang="en" sz="1100">
                <a:latin typeface="Arial"/>
                <a:ea typeface="Arial"/>
                <a:cs typeface="Arial"/>
                <a:sym typeface="Arial"/>
              </a:rPr>
              <a:t>Optimal h</a:t>
            </a:r>
            <a:r>
              <a:rPr lang="en" sz="1100">
                <a:latin typeface="Arial"/>
                <a:ea typeface="Arial"/>
                <a:cs typeface="Arial"/>
                <a:sym typeface="Arial"/>
              </a:rPr>
              <a:t>yperparameter :</a:t>
            </a:r>
            <a:endParaRPr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lang="en" sz="1100">
                <a:latin typeface="Arial"/>
                <a:ea typeface="Arial"/>
                <a:cs typeface="Arial"/>
                <a:sym typeface="Arial"/>
              </a:rPr>
              <a:t>Kernel size (2×2, 3</a:t>
            </a:r>
            <a:r>
              <a:rPr lang="en" sz="1100">
                <a:latin typeface="Arial"/>
                <a:ea typeface="Arial"/>
                <a:cs typeface="Arial"/>
                <a:sym typeface="Arial"/>
              </a:rPr>
              <a:t>×3, 4×4)</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Number of filters (128)</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Size of channels (3 CNN,1 GRU with attention)</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Size of hidden state (128)</a:t>
            </a:r>
            <a:endParaRPr sz="1100">
              <a:latin typeface="Arial"/>
              <a:ea typeface="Arial"/>
              <a:cs typeface="Arial"/>
              <a:sym typeface="Arial"/>
            </a:endParaRPr>
          </a:p>
        </p:txBody>
      </p:sp>
      <p:pic>
        <p:nvPicPr>
          <p:cNvPr id="195" name="Google Shape;195;p29"/>
          <p:cNvPicPr preferRelativeResize="0"/>
          <p:nvPr/>
        </p:nvPicPr>
        <p:blipFill>
          <a:blip r:embed="rId5">
            <a:alphaModFix/>
          </a:blip>
          <a:stretch>
            <a:fillRect/>
          </a:stretch>
        </p:blipFill>
        <p:spPr>
          <a:xfrm>
            <a:off x="4121700" y="3548963"/>
            <a:ext cx="3657599" cy="1160186"/>
          </a:xfrm>
          <a:prstGeom prst="rect">
            <a:avLst/>
          </a:prstGeom>
          <a:noFill/>
          <a:ln>
            <a:noFill/>
          </a:ln>
        </p:spPr>
      </p:pic>
      <p:cxnSp>
        <p:nvCxnSpPr>
          <p:cNvPr id="196" name="Google Shape;196;p29"/>
          <p:cNvCxnSpPr/>
          <p:nvPr/>
        </p:nvCxnSpPr>
        <p:spPr>
          <a:xfrm>
            <a:off x="6072050" y="3959352"/>
            <a:ext cx="313500" cy="0"/>
          </a:xfrm>
          <a:prstGeom prst="straightConnector1">
            <a:avLst/>
          </a:prstGeom>
          <a:noFill/>
          <a:ln cap="flat" cmpd="sng" w="28575">
            <a:solidFill>
              <a:srgbClr val="FF0000"/>
            </a:solidFill>
            <a:prstDash val="solid"/>
            <a:round/>
            <a:headEnd len="med" w="med" type="none"/>
            <a:tailEnd len="med" w="med" type="none"/>
          </a:ln>
        </p:spPr>
      </p:cxnSp>
      <p:sp>
        <p:nvSpPr>
          <p:cNvPr id="197" name="Google Shape;197;p29"/>
          <p:cNvSpPr txBox="1"/>
          <p:nvPr>
            <p:ph idx="1" type="body"/>
          </p:nvPr>
        </p:nvSpPr>
        <p:spPr>
          <a:xfrm>
            <a:off x="387900" y="1316850"/>
            <a:ext cx="3794100" cy="340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latin typeface="Arial"/>
                <a:ea typeface="Arial"/>
                <a:cs typeface="Arial"/>
                <a:sym typeface="Arial"/>
              </a:rPr>
              <a:t>Multichannel CNN-GRU with attention model </a:t>
            </a:r>
            <a:endParaRPr b="1" sz="12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and Analysis</a:t>
            </a:r>
            <a:endParaRPr/>
          </a:p>
        </p:txBody>
      </p:sp>
      <p:pic>
        <p:nvPicPr>
          <p:cNvPr id="203" name="Google Shape;203;p30"/>
          <p:cNvPicPr preferRelativeResize="0"/>
          <p:nvPr/>
        </p:nvPicPr>
        <p:blipFill>
          <a:blip r:embed="rId3">
            <a:alphaModFix/>
          </a:blip>
          <a:stretch>
            <a:fillRect/>
          </a:stretch>
        </p:blipFill>
        <p:spPr>
          <a:xfrm>
            <a:off x="1280160" y="1280160"/>
            <a:ext cx="5838340" cy="3694575"/>
          </a:xfrm>
          <a:prstGeom prst="rect">
            <a:avLst/>
          </a:prstGeom>
          <a:noFill/>
          <a:ln>
            <a:noFill/>
          </a:ln>
        </p:spPr>
      </p:pic>
      <p:sp>
        <p:nvSpPr>
          <p:cNvPr id="204" name="Google Shape;204;p30"/>
          <p:cNvSpPr/>
          <p:nvPr/>
        </p:nvSpPr>
        <p:spPr>
          <a:xfrm>
            <a:off x="5974080" y="1508750"/>
            <a:ext cx="917400" cy="2615100"/>
          </a:xfrm>
          <a:prstGeom prst="rect">
            <a:avLst/>
          </a:prstGeom>
          <a:noFill/>
          <a:ln cap="flat" cmpd="sng" w="9525">
            <a:solidFill>
              <a:srgbClr val="FF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10" name="Google Shape;21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Arial"/>
              <a:buChar char="●"/>
            </a:pPr>
            <a:r>
              <a:rPr lang="en">
                <a:latin typeface="Arial"/>
                <a:ea typeface="Arial"/>
                <a:cs typeface="Arial"/>
                <a:sym typeface="Arial"/>
              </a:rPr>
              <a:t>Propose multichannel CNN-GRU with attention for fake news detection.</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CNN extracted the domaining features and GRU with attention captured the most important information.</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The model </a:t>
            </a:r>
            <a:r>
              <a:rPr lang="en">
                <a:latin typeface="Arial"/>
                <a:ea typeface="Arial"/>
                <a:cs typeface="Arial"/>
                <a:sym typeface="Arial"/>
              </a:rPr>
              <a:t>performance</a:t>
            </a:r>
            <a:r>
              <a:rPr lang="en">
                <a:latin typeface="Arial"/>
                <a:ea typeface="Arial"/>
                <a:cs typeface="Arial"/>
                <a:sym typeface="Arial"/>
              </a:rPr>
              <a:t> is enhanced by GloVe </a:t>
            </a:r>
            <a:r>
              <a:rPr lang="en">
                <a:latin typeface="Arial"/>
                <a:ea typeface="Arial"/>
                <a:cs typeface="Arial"/>
                <a:sym typeface="Arial"/>
              </a:rPr>
              <a:t>embedding.</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b="1" lang="en">
                <a:latin typeface="Arial"/>
                <a:ea typeface="Arial"/>
                <a:cs typeface="Arial"/>
                <a:sym typeface="Arial"/>
              </a:rPr>
              <a:t>Future work</a:t>
            </a:r>
            <a:r>
              <a:rPr lang="en">
                <a:latin typeface="Arial"/>
                <a:ea typeface="Arial"/>
                <a:cs typeface="Arial"/>
                <a:sym typeface="Arial"/>
              </a:rPr>
              <a:t>: apply models on character level classification without data preprocessing</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61" name="Google Shape;61;p14"/>
          <p:cNvSpPr txBox="1"/>
          <p:nvPr>
            <p:ph idx="1" type="body"/>
          </p:nvPr>
        </p:nvSpPr>
        <p:spPr>
          <a:xfrm>
            <a:off x="387900" y="1489825"/>
            <a:ext cx="8074800" cy="3145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The concept of fake news is as old as the news industry itself; satire, propaganda, and misinformation have all existed for a very long time. So material that cannot be confirmed, that lacks sources, and that could not be accurate is considered fake news.</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The effect of fake news grew significantly in the twenty-first century! The amount of information that is constantly being added to the Internet has expanded to unfathomable heights throughout time, enabling it to serve as a platform for a great deal of undesired, false, and misleading material that may be created by anyone.</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Such fake news can occasionally have fatal impacts, therefore spotting it quickly is crucial to preserving the trustworthiness of online social networks.</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The word has also been used to describe satire news, which aims to inform viewers and offer hilarious commentary about real news and the mainstream media rather than mislead them into clicking on links and generating more traffic and profit.</a:t>
            </a:r>
            <a:endParaRPr sz="12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Thank You!</a:t>
            </a:r>
            <a:endParaRPr>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33"/>
          <p:cNvPicPr preferRelativeResize="0"/>
          <p:nvPr/>
        </p:nvPicPr>
        <p:blipFill>
          <a:blip r:embed="rId3">
            <a:alphaModFix/>
          </a:blip>
          <a:stretch>
            <a:fillRect/>
          </a:stretch>
        </p:blipFill>
        <p:spPr>
          <a:xfrm>
            <a:off x="152400" y="2824850"/>
            <a:ext cx="3330691" cy="2166250"/>
          </a:xfrm>
          <a:prstGeom prst="rect">
            <a:avLst/>
          </a:prstGeom>
          <a:noFill/>
          <a:ln>
            <a:noFill/>
          </a:ln>
        </p:spPr>
      </p:pic>
      <p:pic>
        <p:nvPicPr>
          <p:cNvPr id="221" name="Google Shape;221;p33"/>
          <p:cNvPicPr preferRelativeResize="0"/>
          <p:nvPr/>
        </p:nvPicPr>
        <p:blipFill>
          <a:blip r:embed="rId4">
            <a:alphaModFix/>
          </a:blip>
          <a:stretch>
            <a:fillRect/>
          </a:stretch>
        </p:blipFill>
        <p:spPr>
          <a:xfrm>
            <a:off x="3635491" y="2824850"/>
            <a:ext cx="3343701" cy="2166250"/>
          </a:xfrm>
          <a:prstGeom prst="rect">
            <a:avLst/>
          </a:prstGeom>
          <a:noFill/>
          <a:ln>
            <a:noFill/>
          </a:ln>
        </p:spPr>
      </p:pic>
      <p:pic>
        <p:nvPicPr>
          <p:cNvPr id="222" name="Google Shape;222;p33"/>
          <p:cNvPicPr preferRelativeResize="0"/>
          <p:nvPr/>
        </p:nvPicPr>
        <p:blipFill>
          <a:blip r:embed="rId5">
            <a:alphaModFix/>
          </a:blip>
          <a:stretch>
            <a:fillRect/>
          </a:stretch>
        </p:blipFill>
        <p:spPr>
          <a:xfrm>
            <a:off x="685695" y="360645"/>
            <a:ext cx="2869825" cy="1899900"/>
          </a:xfrm>
          <a:prstGeom prst="rect">
            <a:avLst/>
          </a:prstGeom>
          <a:noFill/>
          <a:ln>
            <a:noFill/>
          </a:ln>
        </p:spPr>
      </p:pic>
      <p:pic>
        <p:nvPicPr>
          <p:cNvPr id="223" name="Google Shape;223;p33"/>
          <p:cNvPicPr preferRelativeResize="0"/>
          <p:nvPr/>
        </p:nvPicPr>
        <p:blipFill>
          <a:blip r:embed="rId6">
            <a:alphaModFix/>
          </a:blip>
          <a:stretch>
            <a:fillRect/>
          </a:stretch>
        </p:blipFill>
        <p:spPr>
          <a:xfrm>
            <a:off x="3707924" y="152400"/>
            <a:ext cx="3343700" cy="216625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34"/>
          <p:cNvPicPr preferRelativeResize="0"/>
          <p:nvPr/>
        </p:nvPicPr>
        <p:blipFill>
          <a:blip r:embed="rId3">
            <a:alphaModFix/>
          </a:blip>
          <a:stretch>
            <a:fillRect/>
          </a:stretch>
        </p:blipFill>
        <p:spPr>
          <a:xfrm>
            <a:off x="1598050" y="217077"/>
            <a:ext cx="3352301" cy="2206147"/>
          </a:xfrm>
          <a:prstGeom prst="rect">
            <a:avLst/>
          </a:prstGeom>
          <a:noFill/>
          <a:ln>
            <a:noFill/>
          </a:ln>
        </p:spPr>
      </p:pic>
      <p:pic>
        <p:nvPicPr>
          <p:cNvPr id="229" name="Google Shape;229;p34"/>
          <p:cNvPicPr preferRelativeResize="0"/>
          <p:nvPr/>
        </p:nvPicPr>
        <p:blipFill>
          <a:blip r:embed="rId4">
            <a:alphaModFix/>
          </a:blip>
          <a:stretch>
            <a:fillRect/>
          </a:stretch>
        </p:blipFill>
        <p:spPr>
          <a:xfrm>
            <a:off x="5124450" y="152400"/>
            <a:ext cx="3352300" cy="2176050"/>
          </a:xfrm>
          <a:prstGeom prst="rect">
            <a:avLst/>
          </a:prstGeom>
          <a:noFill/>
          <a:ln>
            <a:noFill/>
          </a:ln>
        </p:spPr>
      </p:pic>
      <p:pic>
        <p:nvPicPr>
          <p:cNvPr id="230" name="Google Shape;230;p34"/>
          <p:cNvPicPr preferRelativeResize="0"/>
          <p:nvPr/>
        </p:nvPicPr>
        <p:blipFill>
          <a:blip r:embed="rId5">
            <a:alphaModFix/>
          </a:blip>
          <a:stretch>
            <a:fillRect/>
          </a:stretch>
        </p:blipFill>
        <p:spPr>
          <a:xfrm>
            <a:off x="5124450" y="2815056"/>
            <a:ext cx="3352284" cy="2176044"/>
          </a:xfrm>
          <a:prstGeom prst="rect">
            <a:avLst/>
          </a:prstGeom>
          <a:noFill/>
          <a:ln>
            <a:noFill/>
          </a:ln>
        </p:spPr>
      </p:pic>
      <p:pic>
        <p:nvPicPr>
          <p:cNvPr id="231" name="Google Shape;231;p34"/>
          <p:cNvPicPr preferRelativeResize="0"/>
          <p:nvPr/>
        </p:nvPicPr>
        <p:blipFill>
          <a:blip r:embed="rId6">
            <a:alphaModFix/>
          </a:blip>
          <a:stretch>
            <a:fillRect/>
          </a:stretch>
        </p:blipFill>
        <p:spPr>
          <a:xfrm>
            <a:off x="1178971" y="2956296"/>
            <a:ext cx="3134701" cy="2034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graphicFrame>
        <p:nvGraphicFramePr>
          <p:cNvPr id="66" name="Google Shape;66;p15"/>
          <p:cNvGraphicFramePr/>
          <p:nvPr/>
        </p:nvGraphicFramePr>
        <p:xfrm>
          <a:off x="734300" y="1316150"/>
          <a:ext cx="3000000" cy="3000000"/>
        </p:xfrm>
        <a:graphic>
          <a:graphicData uri="http://schemas.openxmlformats.org/drawingml/2006/table">
            <a:tbl>
              <a:tblPr>
                <a:noFill/>
                <a:tableStyleId>{D032FEF7-3199-497B-8833-2359561FCA4F}</a:tableStyleId>
              </a:tblPr>
              <a:tblGrid>
                <a:gridCol w="2172600"/>
                <a:gridCol w="1431950"/>
                <a:gridCol w="1931325"/>
                <a:gridCol w="2633975"/>
              </a:tblGrid>
              <a:tr h="374225">
                <a:tc>
                  <a:txBody>
                    <a:bodyPr/>
                    <a:lstStyle/>
                    <a:p>
                      <a:pPr indent="0" lvl="0" marL="0" rtl="0" algn="ctr">
                        <a:spcBef>
                          <a:spcPts val="0"/>
                        </a:spcBef>
                        <a:spcAft>
                          <a:spcPts val="0"/>
                        </a:spcAft>
                        <a:buNone/>
                      </a:pPr>
                      <a:r>
                        <a:rPr b="1" lang="en">
                          <a:solidFill>
                            <a:schemeClr val="dk1"/>
                          </a:solidFill>
                        </a:rPr>
                        <a:t>Paper Name</a:t>
                      </a:r>
                      <a:endParaRPr b="1">
                        <a:solidFill>
                          <a:schemeClr val="dk1"/>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rPr>
                        <a:t>Methods</a:t>
                      </a:r>
                      <a:endParaRPr b="1">
                        <a:solidFill>
                          <a:schemeClr val="dk1"/>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rPr>
                        <a:t>Dataset</a:t>
                      </a:r>
                      <a:endParaRPr b="1">
                        <a:solidFill>
                          <a:schemeClr val="dk1"/>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rPr>
                        <a:t>Best Results</a:t>
                      </a:r>
                      <a:endParaRPr b="1">
                        <a:solidFill>
                          <a:schemeClr val="dk1"/>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1036375">
                <a:tc>
                  <a:txBody>
                    <a:bodyPr/>
                    <a:lstStyle/>
                    <a:p>
                      <a:pPr indent="0" lvl="0" marL="0" rtl="0" algn="l">
                        <a:spcBef>
                          <a:spcPts val="0"/>
                        </a:spcBef>
                        <a:spcAft>
                          <a:spcPts val="0"/>
                        </a:spcAft>
                        <a:buNone/>
                      </a:pPr>
                      <a:r>
                        <a:rPr lang="en" sz="1000">
                          <a:solidFill>
                            <a:schemeClr val="dk1"/>
                          </a:solidFill>
                        </a:rPr>
                        <a:t>Sequential Short-Text Classification with Recurrent and Convolutional Neural Networks</a:t>
                      </a:r>
                      <a:endParaRPr sz="1000">
                        <a:solidFill>
                          <a:schemeClr val="dk1"/>
                        </a:solidFill>
                      </a:endParaRPr>
                    </a:p>
                    <a:p>
                      <a:pPr indent="0" lvl="0" marL="0" rtl="0" algn="l">
                        <a:spcBef>
                          <a:spcPts val="0"/>
                        </a:spcBef>
                        <a:spcAft>
                          <a:spcPts val="0"/>
                        </a:spcAft>
                        <a:buNone/>
                      </a:pPr>
                      <a:r>
                        <a:rPr lang="en" sz="1000">
                          <a:solidFill>
                            <a:schemeClr val="dk1"/>
                          </a:solidFill>
                        </a:rPr>
                        <a:t>(J. Lee and F. Dernoncourt. NAACL, 2016)</a:t>
                      </a:r>
                      <a:endParaRPr sz="1000">
                        <a:solidFill>
                          <a:schemeClr val="dk1"/>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CNN</a:t>
                      </a:r>
                      <a:endParaRPr sz="1000">
                        <a:solidFill>
                          <a:schemeClr val="dk1"/>
                        </a:solidFill>
                      </a:endParaRPr>
                    </a:p>
                    <a:p>
                      <a:pPr indent="0" lvl="0" marL="0" rtl="0" algn="l">
                        <a:spcBef>
                          <a:spcPts val="0"/>
                        </a:spcBef>
                        <a:spcAft>
                          <a:spcPts val="0"/>
                        </a:spcAft>
                        <a:buNone/>
                      </a:pPr>
                      <a:r>
                        <a:rPr lang="en" sz="1000">
                          <a:solidFill>
                            <a:schemeClr val="dk1"/>
                          </a:solidFill>
                        </a:rPr>
                        <a:t>RNN</a:t>
                      </a:r>
                      <a:endParaRPr sz="1000">
                        <a:solidFill>
                          <a:schemeClr val="dk1"/>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DSTC 4: Dialog State Tracking Challenge 4 </a:t>
                      </a:r>
                      <a:endParaRPr sz="1000">
                        <a:solidFill>
                          <a:schemeClr val="dk1"/>
                        </a:solidFill>
                      </a:endParaRPr>
                    </a:p>
                    <a:p>
                      <a:pPr indent="0" lvl="0" marL="0" rtl="0" algn="l">
                        <a:spcBef>
                          <a:spcPts val="0"/>
                        </a:spcBef>
                        <a:spcAft>
                          <a:spcPts val="0"/>
                        </a:spcAft>
                        <a:buNone/>
                      </a:pPr>
                      <a:r>
                        <a:rPr lang="en" sz="1000">
                          <a:solidFill>
                            <a:schemeClr val="dk1"/>
                          </a:solidFill>
                        </a:rPr>
                        <a:t>MRDA: ICSI Meeting Recorder Dialog Act Corpus </a:t>
                      </a:r>
                      <a:endParaRPr sz="1000">
                        <a:solidFill>
                          <a:schemeClr val="dk1"/>
                        </a:solidFill>
                      </a:endParaRPr>
                    </a:p>
                    <a:p>
                      <a:pPr indent="0" lvl="0" marL="0" rtl="0" algn="l">
                        <a:spcBef>
                          <a:spcPts val="0"/>
                        </a:spcBef>
                        <a:spcAft>
                          <a:spcPts val="0"/>
                        </a:spcAft>
                        <a:buNone/>
                      </a:pPr>
                      <a:r>
                        <a:rPr lang="en" sz="1000">
                          <a:solidFill>
                            <a:schemeClr val="dk1"/>
                          </a:solidFill>
                        </a:rPr>
                        <a:t>SwDA: Switchboard Dialog Act Corpus</a:t>
                      </a:r>
                      <a:endParaRPr sz="1000">
                        <a:solidFill>
                          <a:schemeClr val="dk1"/>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CNN accuracy on MRDA dataset: 84.6%</a:t>
                      </a:r>
                      <a:endParaRPr sz="1000">
                        <a:solidFill>
                          <a:schemeClr val="dk1"/>
                        </a:solidFill>
                      </a:endParaRPr>
                    </a:p>
                    <a:p>
                      <a:pPr indent="0" lvl="0" marL="0" rtl="0" algn="l">
                        <a:spcBef>
                          <a:spcPts val="0"/>
                        </a:spcBef>
                        <a:spcAft>
                          <a:spcPts val="0"/>
                        </a:spcAft>
                        <a:buNone/>
                      </a:pPr>
                      <a:r>
                        <a:rPr lang="en" sz="1000">
                          <a:solidFill>
                            <a:schemeClr val="dk1"/>
                          </a:solidFill>
                        </a:rPr>
                        <a:t>LSTM accuracy on DSTC 4 dataset: 66.2%</a:t>
                      </a:r>
                      <a:endParaRPr sz="1000">
                        <a:solidFill>
                          <a:schemeClr val="dk1"/>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1036375">
                <a:tc>
                  <a:txBody>
                    <a:bodyPr/>
                    <a:lstStyle/>
                    <a:p>
                      <a:pPr indent="0" lvl="0" marL="0" rtl="0" algn="l">
                        <a:lnSpc>
                          <a:spcPct val="115000"/>
                        </a:lnSpc>
                        <a:spcBef>
                          <a:spcPts val="0"/>
                        </a:spcBef>
                        <a:spcAft>
                          <a:spcPts val="0"/>
                        </a:spcAft>
                        <a:buNone/>
                      </a:pPr>
                      <a:r>
                        <a:rPr lang="en" sz="1000">
                          <a:solidFill>
                            <a:schemeClr val="dk1"/>
                          </a:solidFill>
                        </a:rPr>
                        <a:t>Research on Text Classification Based on CNN and LSTM</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(Y. Luan and S. Lin. ICAICA, 2019)</a:t>
                      </a:r>
                      <a:endParaRPr sz="1000">
                        <a:solidFill>
                          <a:schemeClr val="dk1"/>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NA-CNN-LSTM or NA-CNN-COIF-LSTM, which has no activation function in CNN</a:t>
                      </a:r>
                      <a:endParaRPr sz="1000">
                        <a:solidFill>
                          <a:schemeClr val="dk1"/>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5,000 Rotten Tomatoes movie reviews</a:t>
                      </a:r>
                      <a:endParaRPr sz="1000">
                        <a:solidFill>
                          <a:schemeClr val="dk1"/>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NA-CNN-LSTM accuracy: 99.2%</a:t>
                      </a:r>
                      <a:endParaRPr sz="1000">
                        <a:solidFill>
                          <a:schemeClr val="dk1"/>
                        </a:solidFill>
                      </a:endParaRPr>
                    </a:p>
                    <a:p>
                      <a:pPr indent="0" lvl="0" marL="0" rtl="0" algn="l">
                        <a:spcBef>
                          <a:spcPts val="0"/>
                        </a:spcBef>
                        <a:spcAft>
                          <a:spcPts val="0"/>
                        </a:spcAft>
                        <a:buNone/>
                      </a:pPr>
                      <a:r>
                        <a:rPr lang="en" sz="1000">
                          <a:solidFill>
                            <a:schemeClr val="dk1"/>
                          </a:solidFill>
                        </a:rPr>
                        <a:t>CNN-COIF-LSTM accuracy: 98.98%</a:t>
                      </a:r>
                      <a:endParaRPr sz="1000">
                        <a:solidFill>
                          <a:schemeClr val="dk1"/>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705300">
                <a:tc>
                  <a:txBody>
                    <a:bodyPr/>
                    <a:lstStyle/>
                    <a:p>
                      <a:pPr indent="0" lvl="0" marL="0" rtl="0" algn="l">
                        <a:lnSpc>
                          <a:spcPct val="115000"/>
                        </a:lnSpc>
                        <a:spcBef>
                          <a:spcPts val="0"/>
                        </a:spcBef>
                        <a:spcAft>
                          <a:spcPts val="0"/>
                        </a:spcAft>
                        <a:buNone/>
                      </a:pPr>
                      <a:r>
                        <a:rPr lang="en" sz="1000">
                          <a:solidFill>
                            <a:schemeClr val="dk1"/>
                          </a:solidFill>
                        </a:rPr>
                        <a:t>Text classification based on LSTM and attention</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 (Bai. ICDIM, 2018)</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LSTM units with attention weights</a:t>
                      </a:r>
                      <a:endParaRPr sz="1000">
                        <a:solidFill>
                          <a:schemeClr val="dk1"/>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11,849 microblogs</a:t>
                      </a:r>
                      <a:endParaRPr sz="1000">
                        <a:solidFill>
                          <a:schemeClr val="dk1"/>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LSTM with attention accuracy: 85%</a:t>
                      </a:r>
                      <a:endParaRPr sz="1000">
                        <a:solidFill>
                          <a:schemeClr val="dk1"/>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Survey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a:t>
            </a:r>
            <a:endParaRPr/>
          </a:p>
        </p:txBody>
      </p:sp>
      <p:sp>
        <p:nvSpPr>
          <p:cNvPr id="73" name="Google Shape;73;p16"/>
          <p:cNvSpPr txBox="1"/>
          <p:nvPr>
            <p:ph idx="1" type="body"/>
          </p:nvPr>
        </p:nvSpPr>
        <p:spPr>
          <a:xfrm>
            <a:off x="387900" y="1489825"/>
            <a:ext cx="4820100" cy="3078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Data has been collected from three different domain</a:t>
            </a:r>
            <a:endParaRPr sz="1400">
              <a:latin typeface="Arial"/>
              <a:ea typeface="Arial"/>
              <a:cs typeface="Arial"/>
              <a:sym typeface="Arial"/>
            </a:endParaRPr>
          </a:p>
          <a:p>
            <a:pPr indent="-317500" lvl="1" marL="914400" rtl="0" algn="l">
              <a:spcBef>
                <a:spcPts val="0"/>
              </a:spcBef>
              <a:spcAft>
                <a:spcPts val="0"/>
              </a:spcAft>
              <a:buSzPts val="1400"/>
              <a:buFont typeface="Arial"/>
              <a:buChar char="○"/>
            </a:pPr>
            <a:r>
              <a:rPr lang="en" sz="1400">
                <a:latin typeface="Arial"/>
                <a:ea typeface="Arial"/>
                <a:cs typeface="Arial"/>
                <a:sym typeface="Arial"/>
              </a:rPr>
              <a:t>entertainment</a:t>
            </a:r>
            <a:endParaRPr sz="1400">
              <a:latin typeface="Arial"/>
              <a:ea typeface="Arial"/>
              <a:cs typeface="Arial"/>
              <a:sym typeface="Arial"/>
            </a:endParaRPr>
          </a:p>
          <a:p>
            <a:pPr indent="-317500" lvl="1" marL="914400" rtl="0" algn="l">
              <a:spcBef>
                <a:spcPts val="0"/>
              </a:spcBef>
              <a:spcAft>
                <a:spcPts val="0"/>
              </a:spcAft>
              <a:buSzPts val="1400"/>
              <a:buFont typeface="Arial"/>
              <a:buChar char="○"/>
            </a:pPr>
            <a:r>
              <a:rPr lang="en" sz="1400">
                <a:latin typeface="Arial"/>
                <a:ea typeface="Arial"/>
                <a:cs typeface="Arial"/>
                <a:sym typeface="Arial"/>
              </a:rPr>
              <a:t>healthcare</a:t>
            </a:r>
            <a:r>
              <a:rPr lang="en" sz="1400">
                <a:latin typeface="Arial"/>
                <a:ea typeface="Arial"/>
                <a:cs typeface="Arial"/>
                <a:sym typeface="Arial"/>
              </a:rPr>
              <a:t> </a:t>
            </a:r>
            <a:endParaRPr sz="1400">
              <a:latin typeface="Arial"/>
              <a:ea typeface="Arial"/>
              <a:cs typeface="Arial"/>
              <a:sym typeface="Arial"/>
            </a:endParaRPr>
          </a:p>
          <a:p>
            <a:pPr indent="-317500" lvl="1" marL="914400" rtl="0" algn="l">
              <a:spcBef>
                <a:spcPts val="0"/>
              </a:spcBef>
              <a:spcAft>
                <a:spcPts val="0"/>
              </a:spcAft>
              <a:buSzPts val="1400"/>
              <a:buFont typeface="Arial"/>
              <a:buChar char="○"/>
            </a:pPr>
            <a:r>
              <a:rPr lang="en" sz="1400">
                <a:latin typeface="Arial"/>
                <a:ea typeface="Arial"/>
                <a:cs typeface="Arial"/>
                <a:sym typeface="Arial"/>
              </a:rPr>
              <a:t>politics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The size of the data: 300MB, 105,000 rows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Features: title, context, web-info, etc. that is combined into text</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Target variable: encoded to 0 and 1 where 0 says the news is fake and 1 says the news is not fake or true news</a:t>
            </a:r>
            <a:endParaRPr sz="1400">
              <a:latin typeface="Arial"/>
              <a:ea typeface="Arial"/>
              <a:cs typeface="Arial"/>
              <a:sym typeface="Arial"/>
            </a:endParaRPr>
          </a:p>
        </p:txBody>
      </p:sp>
      <p:pic>
        <p:nvPicPr>
          <p:cNvPr id="74" name="Google Shape;74;p16"/>
          <p:cNvPicPr preferRelativeResize="0"/>
          <p:nvPr/>
        </p:nvPicPr>
        <p:blipFill>
          <a:blip r:embed="rId3">
            <a:alphaModFix/>
          </a:blip>
          <a:stretch>
            <a:fillRect/>
          </a:stretch>
        </p:blipFill>
        <p:spPr>
          <a:xfrm>
            <a:off x="5544050" y="1489825"/>
            <a:ext cx="3433825" cy="284951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Label distribution</a:t>
            </a:r>
            <a:endParaRPr/>
          </a:p>
        </p:txBody>
      </p:sp>
      <p:pic>
        <p:nvPicPr>
          <p:cNvPr id="80" name="Google Shape;80;p17"/>
          <p:cNvPicPr preferRelativeResize="0"/>
          <p:nvPr/>
        </p:nvPicPr>
        <p:blipFill>
          <a:blip r:embed="rId3">
            <a:alphaModFix/>
          </a:blip>
          <a:stretch>
            <a:fillRect/>
          </a:stretch>
        </p:blipFill>
        <p:spPr>
          <a:xfrm>
            <a:off x="1223250" y="1098300"/>
            <a:ext cx="3348751" cy="1855697"/>
          </a:xfrm>
          <a:prstGeom prst="rect">
            <a:avLst/>
          </a:prstGeom>
          <a:noFill/>
          <a:ln>
            <a:noFill/>
          </a:ln>
        </p:spPr>
      </p:pic>
      <p:sp>
        <p:nvSpPr>
          <p:cNvPr id="81" name="Google Shape;81;p17"/>
          <p:cNvSpPr txBox="1"/>
          <p:nvPr/>
        </p:nvSpPr>
        <p:spPr>
          <a:xfrm>
            <a:off x="1988650" y="2891850"/>
            <a:ext cx="16668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solidFill>
                  <a:schemeClr val="dk1"/>
                </a:solidFill>
              </a:rPr>
              <a:t>Politics</a:t>
            </a:r>
            <a:endParaRPr b="1" sz="800">
              <a:solidFill>
                <a:schemeClr val="dk1"/>
              </a:solidFill>
            </a:endParaRPr>
          </a:p>
        </p:txBody>
      </p:sp>
      <p:pic>
        <p:nvPicPr>
          <p:cNvPr id="82" name="Google Shape;82;p17"/>
          <p:cNvPicPr preferRelativeResize="0"/>
          <p:nvPr/>
        </p:nvPicPr>
        <p:blipFill>
          <a:blip r:embed="rId4">
            <a:alphaModFix/>
          </a:blip>
          <a:stretch>
            <a:fillRect/>
          </a:stretch>
        </p:blipFill>
        <p:spPr>
          <a:xfrm>
            <a:off x="4571956" y="1098300"/>
            <a:ext cx="3249819" cy="1855725"/>
          </a:xfrm>
          <a:prstGeom prst="rect">
            <a:avLst/>
          </a:prstGeom>
          <a:noFill/>
          <a:ln>
            <a:noFill/>
          </a:ln>
        </p:spPr>
      </p:pic>
      <p:sp>
        <p:nvSpPr>
          <p:cNvPr id="83" name="Google Shape;83;p17"/>
          <p:cNvSpPr txBox="1"/>
          <p:nvPr/>
        </p:nvSpPr>
        <p:spPr>
          <a:xfrm>
            <a:off x="5609200" y="2856075"/>
            <a:ext cx="1809000" cy="567300"/>
          </a:xfrm>
          <a:prstGeom prst="rect">
            <a:avLst/>
          </a:prstGeom>
          <a:noFill/>
          <a:ln>
            <a:noFill/>
          </a:ln>
        </p:spPr>
        <p:txBody>
          <a:bodyPr anchorCtr="0" anchor="t" bIns="91425" lIns="91425" spcFirstLastPara="1" rIns="91425" wrap="square" tIns="91425">
            <a:spAutoFit/>
          </a:bodyPr>
          <a:lstStyle/>
          <a:p>
            <a:pPr indent="0" lvl="0" marL="0" rtl="0" algn="ctr">
              <a:lnSpc>
                <a:spcPct val="135714"/>
              </a:lnSpc>
              <a:spcBef>
                <a:spcPts val="0"/>
              </a:spcBef>
              <a:spcAft>
                <a:spcPts val="0"/>
              </a:spcAft>
              <a:buNone/>
            </a:pPr>
            <a:r>
              <a:rPr b="1" lang="en" sz="800">
                <a:solidFill>
                  <a:schemeClr val="dk1"/>
                </a:solidFill>
              </a:rPr>
              <a:t>Entertainment</a:t>
            </a:r>
            <a:endParaRPr b="1" sz="800">
              <a:solidFill>
                <a:schemeClr val="dk1"/>
              </a:solidFill>
            </a:endParaRPr>
          </a:p>
          <a:p>
            <a:pPr indent="0" lvl="0" marL="0" rtl="0" algn="l">
              <a:spcBef>
                <a:spcPts val="0"/>
              </a:spcBef>
              <a:spcAft>
                <a:spcPts val="0"/>
              </a:spcAft>
              <a:buNone/>
            </a:pPr>
            <a:r>
              <a:t/>
            </a:r>
            <a:endParaRPr>
              <a:latin typeface="Roboto"/>
              <a:ea typeface="Roboto"/>
              <a:cs typeface="Roboto"/>
              <a:sym typeface="Roboto"/>
            </a:endParaRPr>
          </a:p>
        </p:txBody>
      </p:sp>
      <p:pic>
        <p:nvPicPr>
          <p:cNvPr id="84" name="Google Shape;84;p17"/>
          <p:cNvPicPr preferRelativeResize="0"/>
          <p:nvPr/>
        </p:nvPicPr>
        <p:blipFill>
          <a:blip r:embed="rId5">
            <a:alphaModFix/>
          </a:blip>
          <a:stretch>
            <a:fillRect/>
          </a:stretch>
        </p:blipFill>
        <p:spPr>
          <a:xfrm>
            <a:off x="1223250" y="3123250"/>
            <a:ext cx="3348750" cy="1855725"/>
          </a:xfrm>
          <a:prstGeom prst="rect">
            <a:avLst/>
          </a:prstGeom>
          <a:noFill/>
          <a:ln>
            <a:noFill/>
          </a:ln>
        </p:spPr>
      </p:pic>
      <p:pic>
        <p:nvPicPr>
          <p:cNvPr id="85" name="Google Shape;85;p17"/>
          <p:cNvPicPr preferRelativeResize="0"/>
          <p:nvPr/>
        </p:nvPicPr>
        <p:blipFill>
          <a:blip r:embed="rId6">
            <a:alphaModFix/>
          </a:blip>
          <a:stretch>
            <a:fillRect/>
          </a:stretch>
        </p:blipFill>
        <p:spPr>
          <a:xfrm>
            <a:off x="4572000" y="3123250"/>
            <a:ext cx="3249825" cy="1855725"/>
          </a:xfrm>
          <a:prstGeom prst="rect">
            <a:avLst/>
          </a:prstGeom>
          <a:noFill/>
          <a:ln>
            <a:noFill/>
          </a:ln>
        </p:spPr>
      </p:pic>
      <p:sp>
        <p:nvSpPr>
          <p:cNvPr id="86" name="Google Shape;86;p17"/>
          <p:cNvSpPr txBox="1"/>
          <p:nvPr/>
        </p:nvSpPr>
        <p:spPr>
          <a:xfrm>
            <a:off x="2131763" y="4875825"/>
            <a:ext cx="12375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solidFill>
                  <a:schemeClr val="dk1"/>
                </a:solidFill>
              </a:rPr>
              <a:t>Healthcare</a:t>
            </a:r>
            <a:endParaRPr b="1" sz="800">
              <a:solidFill>
                <a:schemeClr val="dk1"/>
              </a:solidFill>
            </a:endParaRPr>
          </a:p>
        </p:txBody>
      </p:sp>
      <p:sp>
        <p:nvSpPr>
          <p:cNvPr id="87" name="Google Shape;87;p17"/>
          <p:cNvSpPr txBox="1"/>
          <p:nvPr/>
        </p:nvSpPr>
        <p:spPr>
          <a:xfrm>
            <a:off x="6213250" y="4875825"/>
            <a:ext cx="12375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solidFill>
                  <a:schemeClr val="dk1"/>
                </a:solidFill>
              </a:rPr>
              <a:t>Mixed Dataset</a:t>
            </a:r>
            <a:endParaRPr b="1" sz="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87900" y="555600"/>
            <a:ext cx="72369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Character length </a:t>
            </a:r>
            <a:r>
              <a:rPr lang="en"/>
              <a:t>analysis</a:t>
            </a:r>
            <a:endParaRPr/>
          </a:p>
        </p:txBody>
      </p:sp>
      <p:sp>
        <p:nvSpPr>
          <p:cNvPr id="93" name="Google Shape;93;p18"/>
          <p:cNvSpPr txBox="1"/>
          <p:nvPr>
            <p:ph idx="1" type="body"/>
          </p:nvPr>
        </p:nvSpPr>
        <p:spPr>
          <a:xfrm>
            <a:off x="387900" y="1523725"/>
            <a:ext cx="2809800" cy="1831200"/>
          </a:xfrm>
          <a:prstGeom prst="rect">
            <a:avLst/>
          </a:prstGeom>
        </p:spPr>
        <p:txBody>
          <a:bodyPr anchorCtr="0" anchor="t" bIns="91425" lIns="91425" spcFirstLastPara="1" rIns="91425" wrap="square" tIns="91425">
            <a:noAutofit/>
          </a:bodyPr>
          <a:lstStyle/>
          <a:p>
            <a:pPr indent="-304800" lvl="0" marL="457200" rtl="0" algn="l">
              <a:lnSpc>
                <a:spcPct val="135714"/>
              </a:lnSpc>
              <a:spcBef>
                <a:spcPts val="0"/>
              </a:spcBef>
              <a:spcAft>
                <a:spcPts val="0"/>
              </a:spcAft>
              <a:buSzPts val="1200"/>
              <a:buFont typeface="Arial"/>
              <a:buChar char="●"/>
            </a:pPr>
            <a:r>
              <a:rPr lang="en">
                <a:latin typeface="Arial"/>
                <a:ea typeface="Arial"/>
                <a:cs typeface="Arial"/>
                <a:sym typeface="Arial"/>
              </a:rPr>
              <a:t>The number of characters present in each text by labels</a:t>
            </a:r>
            <a:endParaRPr>
              <a:latin typeface="Arial"/>
              <a:ea typeface="Arial"/>
              <a:cs typeface="Arial"/>
              <a:sym typeface="Arial"/>
            </a:endParaRPr>
          </a:p>
          <a:p>
            <a:pPr indent="0" lvl="0" marL="457200" rtl="0" algn="l">
              <a:lnSpc>
                <a:spcPct val="135714"/>
              </a:lnSpc>
              <a:spcBef>
                <a:spcPts val="0"/>
              </a:spcBef>
              <a:spcAft>
                <a:spcPts val="0"/>
              </a:spcAft>
              <a:buNone/>
            </a:pPr>
            <a:r>
              <a:t/>
            </a:r>
            <a:endParaRPr>
              <a:latin typeface="Arial"/>
              <a:ea typeface="Arial"/>
              <a:cs typeface="Arial"/>
              <a:sym typeface="Arial"/>
            </a:endParaRPr>
          </a:p>
          <a:p>
            <a:pPr indent="-304800" lvl="0" marL="457200" rtl="0" algn="l">
              <a:lnSpc>
                <a:spcPct val="135714"/>
              </a:lnSpc>
              <a:spcBef>
                <a:spcPts val="0"/>
              </a:spcBef>
              <a:spcAft>
                <a:spcPts val="0"/>
              </a:spcAft>
              <a:buSzPts val="1200"/>
              <a:buFont typeface="Arial"/>
              <a:buChar char="●"/>
            </a:pPr>
            <a:r>
              <a:rPr lang="en">
                <a:latin typeface="Arial"/>
                <a:ea typeface="Arial"/>
                <a:cs typeface="Arial"/>
                <a:sym typeface="Arial"/>
              </a:rPr>
              <a:t>The number of characters in each dataset when the news is fake and not fake.</a:t>
            </a:r>
            <a:endParaRPr>
              <a:latin typeface="Arial"/>
              <a:ea typeface="Arial"/>
              <a:cs typeface="Arial"/>
              <a:sym typeface="Arial"/>
            </a:endParaRPr>
          </a:p>
          <a:p>
            <a:pPr indent="0" lvl="0" marL="0" rtl="0" algn="l">
              <a:lnSpc>
                <a:spcPct val="135714"/>
              </a:lnSpc>
              <a:spcBef>
                <a:spcPts val="0"/>
              </a:spcBef>
              <a:spcAft>
                <a:spcPts val="0"/>
              </a:spcAft>
              <a:buNone/>
            </a:pPr>
            <a:r>
              <a:t/>
            </a:r>
            <a:endParaRPr>
              <a:latin typeface="Arial"/>
              <a:ea typeface="Arial"/>
              <a:cs typeface="Arial"/>
              <a:sym typeface="Arial"/>
            </a:endParaRPr>
          </a:p>
          <a:p>
            <a:pPr indent="0" lvl="0" marL="0" rtl="0" algn="l">
              <a:lnSpc>
                <a:spcPct val="135714"/>
              </a:lnSpc>
              <a:spcBef>
                <a:spcPts val="0"/>
              </a:spcBef>
              <a:spcAft>
                <a:spcPts val="0"/>
              </a:spcAft>
              <a:buNone/>
            </a:pPr>
            <a:r>
              <a:t/>
            </a:r>
            <a:endParaRPr sz="1000">
              <a:latin typeface="Arial"/>
              <a:ea typeface="Arial"/>
              <a:cs typeface="Arial"/>
              <a:sym typeface="Arial"/>
            </a:endParaRPr>
          </a:p>
          <a:p>
            <a:pPr indent="0" lvl="0" marL="0" rtl="0" algn="l">
              <a:lnSpc>
                <a:spcPct val="135714"/>
              </a:lnSpc>
              <a:spcBef>
                <a:spcPts val="0"/>
              </a:spcBef>
              <a:spcAft>
                <a:spcPts val="0"/>
              </a:spcAft>
              <a:buNone/>
            </a:pPr>
            <a:r>
              <a:t/>
            </a:r>
            <a:endParaRPr sz="1000">
              <a:latin typeface="Arial"/>
              <a:ea typeface="Arial"/>
              <a:cs typeface="Arial"/>
              <a:sym typeface="Arial"/>
            </a:endParaRPr>
          </a:p>
          <a:p>
            <a:pPr indent="0" lvl="0" marL="0" rtl="0" algn="l">
              <a:lnSpc>
                <a:spcPct val="135714"/>
              </a:lnSpc>
              <a:spcBef>
                <a:spcPts val="0"/>
              </a:spcBef>
              <a:spcAft>
                <a:spcPts val="0"/>
              </a:spcAft>
              <a:buNone/>
            </a:pPr>
            <a:r>
              <a:t/>
            </a:r>
            <a:endParaRPr sz="1000">
              <a:latin typeface="Arial"/>
              <a:ea typeface="Arial"/>
              <a:cs typeface="Arial"/>
              <a:sym typeface="Arial"/>
            </a:endParaRPr>
          </a:p>
          <a:p>
            <a:pPr indent="0" lvl="0" marL="0" rtl="0" algn="l">
              <a:spcBef>
                <a:spcPts val="0"/>
              </a:spcBef>
              <a:spcAft>
                <a:spcPts val="1200"/>
              </a:spcAft>
              <a:buNone/>
            </a:pPr>
            <a:r>
              <a:t/>
            </a:r>
            <a:endParaRPr sz="800">
              <a:latin typeface="Arial"/>
              <a:ea typeface="Arial"/>
              <a:cs typeface="Arial"/>
              <a:sym typeface="Arial"/>
            </a:endParaRPr>
          </a:p>
        </p:txBody>
      </p:sp>
      <p:pic>
        <p:nvPicPr>
          <p:cNvPr id="94" name="Google Shape;94;p18"/>
          <p:cNvPicPr preferRelativeResize="0"/>
          <p:nvPr/>
        </p:nvPicPr>
        <p:blipFill>
          <a:blip r:embed="rId3">
            <a:alphaModFix/>
          </a:blip>
          <a:stretch>
            <a:fillRect/>
          </a:stretch>
        </p:blipFill>
        <p:spPr>
          <a:xfrm>
            <a:off x="6501250" y="3144950"/>
            <a:ext cx="2536775" cy="1686150"/>
          </a:xfrm>
          <a:prstGeom prst="rect">
            <a:avLst/>
          </a:prstGeom>
          <a:noFill/>
          <a:ln>
            <a:noFill/>
          </a:ln>
        </p:spPr>
      </p:pic>
      <p:pic>
        <p:nvPicPr>
          <p:cNvPr id="95" name="Google Shape;95;p18"/>
          <p:cNvPicPr preferRelativeResize="0"/>
          <p:nvPr/>
        </p:nvPicPr>
        <p:blipFill>
          <a:blip r:embed="rId4">
            <a:alphaModFix/>
          </a:blip>
          <a:stretch>
            <a:fillRect/>
          </a:stretch>
        </p:blipFill>
        <p:spPr>
          <a:xfrm>
            <a:off x="4159725" y="1279325"/>
            <a:ext cx="2428825" cy="1717175"/>
          </a:xfrm>
          <a:prstGeom prst="rect">
            <a:avLst/>
          </a:prstGeom>
          <a:noFill/>
          <a:ln>
            <a:noFill/>
          </a:ln>
        </p:spPr>
      </p:pic>
      <p:pic>
        <p:nvPicPr>
          <p:cNvPr id="96" name="Google Shape;96;p18"/>
          <p:cNvPicPr preferRelativeResize="0"/>
          <p:nvPr/>
        </p:nvPicPr>
        <p:blipFill>
          <a:blip r:embed="rId5">
            <a:alphaModFix/>
          </a:blip>
          <a:stretch>
            <a:fillRect/>
          </a:stretch>
        </p:blipFill>
        <p:spPr>
          <a:xfrm>
            <a:off x="6588538" y="1290262"/>
            <a:ext cx="2449495" cy="1695325"/>
          </a:xfrm>
          <a:prstGeom prst="rect">
            <a:avLst/>
          </a:prstGeom>
          <a:noFill/>
          <a:ln>
            <a:noFill/>
          </a:ln>
        </p:spPr>
      </p:pic>
      <p:pic>
        <p:nvPicPr>
          <p:cNvPr id="97" name="Google Shape;97;p18"/>
          <p:cNvPicPr preferRelativeResize="0"/>
          <p:nvPr/>
        </p:nvPicPr>
        <p:blipFill>
          <a:blip r:embed="rId6">
            <a:alphaModFix/>
          </a:blip>
          <a:stretch>
            <a:fillRect/>
          </a:stretch>
        </p:blipFill>
        <p:spPr>
          <a:xfrm>
            <a:off x="4159725" y="3159289"/>
            <a:ext cx="2358925" cy="1676410"/>
          </a:xfrm>
          <a:prstGeom prst="rect">
            <a:avLst/>
          </a:prstGeom>
          <a:noFill/>
          <a:ln>
            <a:noFill/>
          </a:ln>
        </p:spPr>
      </p:pic>
      <p:sp>
        <p:nvSpPr>
          <p:cNvPr id="98" name="Google Shape;98;p18"/>
          <p:cNvSpPr txBox="1"/>
          <p:nvPr/>
        </p:nvSpPr>
        <p:spPr>
          <a:xfrm>
            <a:off x="4828725" y="2932650"/>
            <a:ext cx="8442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solidFill>
                  <a:schemeClr val="dk1"/>
                </a:solidFill>
              </a:rPr>
              <a:t>Politics</a:t>
            </a:r>
            <a:endParaRPr b="1" sz="700">
              <a:solidFill>
                <a:schemeClr val="dk1"/>
              </a:solidFill>
            </a:endParaRPr>
          </a:p>
        </p:txBody>
      </p:sp>
      <p:sp>
        <p:nvSpPr>
          <p:cNvPr id="99" name="Google Shape;99;p18"/>
          <p:cNvSpPr txBox="1"/>
          <p:nvPr/>
        </p:nvSpPr>
        <p:spPr>
          <a:xfrm>
            <a:off x="7303900" y="2909850"/>
            <a:ext cx="8442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solidFill>
                  <a:schemeClr val="dk1"/>
                </a:solidFill>
              </a:rPr>
              <a:t>Entertainment</a:t>
            </a:r>
            <a:endParaRPr b="1" sz="700">
              <a:solidFill>
                <a:schemeClr val="dk1"/>
              </a:solidFill>
            </a:endParaRPr>
          </a:p>
        </p:txBody>
      </p:sp>
      <p:sp>
        <p:nvSpPr>
          <p:cNvPr id="100" name="Google Shape;100;p18"/>
          <p:cNvSpPr txBox="1"/>
          <p:nvPr/>
        </p:nvSpPr>
        <p:spPr>
          <a:xfrm>
            <a:off x="4698975" y="4754500"/>
            <a:ext cx="12804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solidFill>
                  <a:schemeClr val="dk1"/>
                </a:solidFill>
              </a:rPr>
              <a:t>Healthcare</a:t>
            </a:r>
            <a:endParaRPr b="1" sz="700">
              <a:solidFill>
                <a:schemeClr val="dk1"/>
              </a:solidFill>
            </a:endParaRPr>
          </a:p>
        </p:txBody>
      </p:sp>
      <p:sp>
        <p:nvSpPr>
          <p:cNvPr id="101" name="Google Shape;101;p18"/>
          <p:cNvSpPr txBox="1"/>
          <p:nvPr/>
        </p:nvSpPr>
        <p:spPr>
          <a:xfrm>
            <a:off x="7208038" y="4754500"/>
            <a:ext cx="11232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solidFill>
                  <a:schemeClr val="dk1"/>
                </a:solidFill>
              </a:rPr>
              <a:t>Mixed Dataset</a:t>
            </a:r>
            <a:endParaRPr b="1" sz="7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237400" y="758300"/>
            <a:ext cx="4206300" cy="560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3000"/>
              <a:t>Word distribution</a:t>
            </a:r>
            <a:endParaRPr/>
          </a:p>
        </p:txBody>
      </p:sp>
      <p:sp>
        <p:nvSpPr>
          <p:cNvPr id="107" name="Google Shape;107;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SzPts val="1200"/>
              <a:buChar char="●"/>
            </a:pPr>
            <a:r>
              <a:rPr lang="en"/>
              <a:t>The word distribution of each dataset is shown in the histograms</a:t>
            </a:r>
            <a:endParaRPr/>
          </a:p>
          <a:p>
            <a:pPr indent="-304800" lvl="0" marL="457200" rtl="0" algn="l">
              <a:lnSpc>
                <a:spcPct val="150000"/>
              </a:lnSpc>
              <a:spcBef>
                <a:spcPts val="0"/>
              </a:spcBef>
              <a:spcAft>
                <a:spcPts val="0"/>
              </a:spcAft>
              <a:buSzPts val="1200"/>
              <a:buChar char="●"/>
            </a:pPr>
            <a:r>
              <a:rPr lang="en"/>
              <a:t>These graphs give us an idea of the </a:t>
            </a:r>
            <a:r>
              <a:rPr lang="en"/>
              <a:t>length</a:t>
            </a:r>
            <a:r>
              <a:rPr lang="en"/>
              <a:t> of the text in each of the dataset</a:t>
            </a:r>
            <a:endParaRPr/>
          </a:p>
        </p:txBody>
      </p:sp>
      <p:sp>
        <p:nvSpPr>
          <p:cNvPr id="108" name="Google Shape;108;p19"/>
          <p:cNvSpPr txBox="1"/>
          <p:nvPr>
            <p:ph idx="1" type="body"/>
          </p:nvPr>
        </p:nvSpPr>
        <p:spPr>
          <a:xfrm>
            <a:off x="4493775" y="2636150"/>
            <a:ext cx="1251900" cy="3252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b="1" lang="en" sz="1000">
                <a:latin typeface="Arial"/>
                <a:ea typeface="Arial"/>
                <a:cs typeface="Arial"/>
                <a:sym typeface="Arial"/>
              </a:rPr>
              <a:t>Politics</a:t>
            </a:r>
            <a:endParaRPr b="1" sz="1000">
              <a:latin typeface="Arial"/>
              <a:ea typeface="Arial"/>
              <a:cs typeface="Arial"/>
              <a:sym typeface="Arial"/>
            </a:endParaRPr>
          </a:p>
        </p:txBody>
      </p:sp>
      <p:sp>
        <p:nvSpPr>
          <p:cNvPr id="109" name="Google Shape;109;p19"/>
          <p:cNvSpPr txBox="1"/>
          <p:nvPr>
            <p:ph idx="1" type="body"/>
          </p:nvPr>
        </p:nvSpPr>
        <p:spPr>
          <a:xfrm>
            <a:off x="7222813" y="2636150"/>
            <a:ext cx="1166100" cy="3252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b="1" lang="en" sz="1000">
                <a:latin typeface="Arial"/>
                <a:ea typeface="Arial"/>
                <a:cs typeface="Arial"/>
                <a:sym typeface="Arial"/>
              </a:rPr>
              <a:t>Entertainment</a:t>
            </a:r>
            <a:endParaRPr b="1" sz="1000">
              <a:latin typeface="Arial"/>
              <a:ea typeface="Arial"/>
              <a:cs typeface="Arial"/>
              <a:sym typeface="Arial"/>
            </a:endParaRPr>
          </a:p>
        </p:txBody>
      </p:sp>
      <p:sp>
        <p:nvSpPr>
          <p:cNvPr id="110" name="Google Shape;110;p19"/>
          <p:cNvSpPr txBox="1"/>
          <p:nvPr>
            <p:ph idx="1" type="body"/>
          </p:nvPr>
        </p:nvSpPr>
        <p:spPr>
          <a:xfrm>
            <a:off x="7175174" y="4630725"/>
            <a:ext cx="1373400" cy="325200"/>
          </a:xfrm>
          <a:prstGeom prst="rect">
            <a:avLst/>
          </a:prstGeom>
        </p:spPr>
        <p:txBody>
          <a:bodyPr anchorCtr="0" anchor="t" bIns="91425" lIns="91425" spcFirstLastPara="1" rIns="91425" wrap="square" tIns="91425">
            <a:normAutofit fontScale="77500"/>
          </a:bodyPr>
          <a:lstStyle/>
          <a:p>
            <a:pPr indent="0" lvl="0" marL="0" rtl="0" algn="ctr">
              <a:spcBef>
                <a:spcPts val="0"/>
              </a:spcBef>
              <a:spcAft>
                <a:spcPts val="1200"/>
              </a:spcAft>
              <a:buNone/>
            </a:pPr>
            <a:r>
              <a:rPr b="1" lang="en"/>
              <a:t>Mixed </a:t>
            </a:r>
            <a:r>
              <a:rPr b="1" lang="en">
                <a:latin typeface="Arial"/>
                <a:ea typeface="Arial"/>
                <a:cs typeface="Arial"/>
                <a:sym typeface="Arial"/>
              </a:rPr>
              <a:t>dataset</a:t>
            </a:r>
            <a:endParaRPr b="1">
              <a:latin typeface="Arial"/>
              <a:ea typeface="Arial"/>
              <a:cs typeface="Arial"/>
              <a:sym typeface="Arial"/>
            </a:endParaRPr>
          </a:p>
        </p:txBody>
      </p:sp>
      <p:sp>
        <p:nvSpPr>
          <p:cNvPr id="111" name="Google Shape;111;p19"/>
          <p:cNvSpPr txBox="1"/>
          <p:nvPr/>
        </p:nvSpPr>
        <p:spPr>
          <a:xfrm>
            <a:off x="4493775" y="4623975"/>
            <a:ext cx="1302000" cy="338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 sz="1000">
                <a:solidFill>
                  <a:schemeClr val="dk1"/>
                </a:solidFill>
              </a:rPr>
              <a:t>Healthcare</a:t>
            </a:r>
            <a:endParaRPr b="1" sz="1000"/>
          </a:p>
        </p:txBody>
      </p:sp>
      <p:pic>
        <p:nvPicPr>
          <p:cNvPr id="112" name="Google Shape;112;p19"/>
          <p:cNvPicPr preferRelativeResize="0"/>
          <p:nvPr/>
        </p:nvPicPr>
        <p:blipFill>
          <a:blip r:embed="rId3">
            <a:alphaModFix/>
          </a:blip>
          <a:stretch>
            <a:fillRect/>
          </a:stretch>
        </p:blipFill>
        <p:spPr>
          <a:xfrm>
            <a:off x="3708700" y="924525"/>
            <a:ext cx="2584850" cy="1757708"/>
          </a:xfrm>
          <a:prstGeom prst="rect">
            <a:avLst/>
          </a:prstGeom>
          <a:noFill/>
          <a:ln>
            <a:noFill/>
          </a:ln>
        </p:spPr>
      </p:pic>
      <p:pic>
        <p:nvPicPr>
          <p:cNvPr id="113" name="Google Shape;113;p19"/>
          <p:cNvPicPr preferRelativeResize="0"/>
          <p:nvPr/>
        </p:nvPicPr>
        <p:blipFill>
          <a:blip r:embed="rId4">
            <a:alphaModFix/>
          </a:blip>
          <a:stretch>
            <a:fillRect/>
          </a:stretch>
        </p:blipFill>
        <p:spPr>
          <a:xfrm>
            <a:off x="6293550" y="933700"/>
            <a:ext cx="2615724" cy="1739356"/>
          </a:xfrm>
          <a:prstGeom prst="rect">
            <a:avLst/>
          </a:prstGeom>
          <a:noFill/>
          <a:ln>
            <a:noFill/>
          </a:ln>
        </p:spPr>
      </p:pic>
      <p:pic>
        <p:nvPicPr>
          <p:cNvPr id="114" name="Google Shape;114;p19"/>
          <p:cNvPicPr preferRelativeResize="0"/>
          <p:nvPr/>
        </p:nvPicPr>
        <p:blipFill>
          <a:blip r:embed="rId5">
            <a:alphaModFix/>
          </a:blip>
          <a:stretch>
            <a:fillRect/>
          </a:stretch>
        </p:blipFill>
        <p:spPr>
          <a:xfrm>
            <a:off x="3735375" y="2961350"/>
            <a:ext cx="2615731" cy="1750500"/>
          </a:xfrm>
          <a:prstGeom prst="rect">
            <a:avLst/>
          </a:prstGeom>
          <a:noFill/>
          <a:ln>
            <a:noFill/>
          </a:ln>
        </p:spPr>
      </p:pic>
      <p:pic>
        <p:nvPicPr>
          <p:cNvPr id="115" name="Google Shape;115;p19"/>
          <p:cNvPicPr preferRelativeResize="0"/>
          <p:nvPr/>
        </p:nvPicPr>
        <p:blipFill>
          <a:blip r:embed="rId6">
            <a:alphaModFix/>
          </a:blip>
          <a:stretch>
            <a:fillRect/>
          </a:stretch>
        </p:blipFill>
        <p:spPr>
          <a:xfrm>
            <a:off x="6351100" y="2961350"/>
            <a:ext cx="2584850" cy="1750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sp>
        <p:nvSpPr>
          <p:cNvPr id="121" name="Google Shape;121;p20"/>
          <p:cNvSpPr txBox="1"/>
          <p:nvPr>
            <p:ph idx="1" type="body"/>
          </p:nvPr>
        </p:nvSpPr>
        <p:spPr>
          <a:xfrm>
            <a:off x="387900" y="1489825"/>
            <a:ext cx="3568200" cy="1643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Remove url/html</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Remove </a:t>
            </a:r>
            <a:r>
              <a:rPr lang="en" sz="1200">
                <a:latin typeface="Arial"/>
                <a:ea typeface="Arial"/>
                <a:cs typeface="Arial"/>
                <a:sym typeface="Arial"/>
              </a:rPr>
              <a:t>special</a:t>
            </a:r>
            <a:r>
              <a:rPr lang="en" sz="1200">
                <a:latin typeface="Arial"/>
                <a:ea typeface="Arial"/>
                <a:cs typeface="Arial"/>
                <a:sym typeface="Arial"/>
              </a:rPr>
              <a:t> characters, punctuation</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Standardize</a:t>
            </a:r>
            <a:r>
              <a:rPr lang="en" sz="1200">
                <a:latin typeface="Arial"/>
                <a:ea typeface="Arial"/>
                <a:cs typeface="Arial"/>
                <a:sym typeface="Arial"/>
              </a:rPr>
              <a:t> letters</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Remove stopwords</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Convert to root words</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Remove missing values</a:t>
            </a:r>
            <a:endParaRPr sz="1200">
              <a:latin typeface="Arial"/>
              <a:ea typeface="Arial"/>
              <a:cs typeface="Arial"/>
              <a:sym typeface="Arial"/>
            </a:endParaRPr>
          </a:p>
        </p:txBody>
      </p:sp>
      <p:pic>
        <p:nvPicPr>
          <p:cNvPr id="122" name="Google Shape;122;p20"/>
          <p:cNvPicPr preferRelativeResize="0"/>
          <p:nvPr/>
        </p:nvPicPr>
        <p:blipFill>
          <a:blip r:embed="rId3">
            <a:alphaModFix/>
          </a:blip>
          <a:stretch>
            <a:fillRect/>
          </a:stretch>
        </p:blipFill>
        <p:spPr>
          <a:xfrm>
            <a:off x="4979650" y="629400"/>
            <a:ext cx="3776451" cy="3939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1"/>
          <p:cNvPicPr preferRelativeResize="0"/>
          <p:nvPr/>
        </p:nvPicPr>
        <p:blipFill>
          <a:blip r:embed="rId3">
            <a:alphaModFix/>
          </a:blip>
          <a:stretch>
            <a:fillRect/>
          </a:stretch>
        </p:blipFill>
        <p:spPr>
          <a:xfrm>
            <a:off x="4102925" y="1450050"/>
            <a:ext cx="3383268" cy="2243400"/>
          </a:xfrm>
          <a:prstGeom prst="rect">
            <a:avLst/>
          </a:prstGeom>
          <a:noFill/>
          <a:ln>
            <a:noFill/>
          </a:ln>
        </p:spPr>
      </p:pic>
      <p:pic>
        <p:nvPicPr>
          <p:cNvPr id="128" name="Google Shape;128;p21"/>
          <p:cNvPicPr preferRelativeResize="0"/>
          <p:nvPr/>
        </p:nvPicPr>
        <p:blipFill>
          <a:blip r:embed="rId4">
            <a:alphaModFix/>
          </a:blip>
          <a:stretch>
            <a:fillRect/>
          </a:stretch>
        </p:blipFill>
        <p:spPr>
          <a:xfrm>
            <a:off x="841625" y="1450050"/>
            <a:ext cx="3261299" cy="2243400"/>
          </a:xfrm>
          <a:prstGeom prst="rect">
            <a:avLst/>
          </a:prstGeom>
          <a:noFill/>
          <a:ln>
            <a:noFill/>
          </a:ln>
        </p:spPr>
      </p:pic>
      <p:sp>
        <p:nvSpPr>
          <p:cNvPr id="129" name="Google Shape;129;p21"/>
          <p:cNvSpPr txBox="1"/>
          <p:nvPr>
            <p:ph type="title"/>
          </p:nvPr>
        </p:nvSpPr>
        <p:spPr>
          <a:xfrm>
            <a:off x="387900" y="555600"/>
            <a:ext cx="69405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t>Words Frequency Analysis</a:t>
            </a:r>
            <a:endParaRPr sz="3000"/>
          </a:p>
        </p:txBody>
      </p:sp>
      <p:sp>
        <p:nvSpPr>
          <p:cNvPr id="130" name="Google Shape;130;p21"/>
          <p:cNvSpPr txBox="1"/>
          <p:nvPr>
            <p:ph idx="1" type="body"/>
          </p:nvPr>
        </p:nvSpPr>
        <p:spPr>
          <a:xfrm>
            <a:off x="781900" y="4191100"/>
            <a:ext cx="7257300" cy="64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44444"/>
                </a:solidFill>
                <a:latin typeface="Arial"/>
                <a:ea typeface="Arial"/>
                <a:cs typeface="Arial"/>
                <a:sym typeface="Arial"/>
              </a:rPr>
              <a:t>Analyze the words in the whole dataset after data preprocessing. </a:t>
            </a:r>
            <a:endParaRPr>
              <a:solidFill>
                <a:srgbClr val="444444"/>
              </a:solidFill>
              <a:latin typeface="Arial"/>
              <a:ea typeface="Arial"/>
              <a:cs typeface="Arial"/>
              <a:sym typeface="Arial"/>
            </a:endParaRPr>
          </a:p>
          <a:p>
            <a:pPr indent="0" lvl="0" marL="0" rtl="0" algn="l">
              <a:spcBef>
                <a:spcPts val="0"/>
              </a:spcBef>
              <a:spcAft>
                <a:spcPts val="0"/>
              </a:spcAft>
              <a:buNone/>
            </a:pPr>
            <a:r>
              <a:rPr lang="en">
                <a:solidFill>
                  <a:srgbClr val="444444"/>
                </a:solidFill>
                <a:latin typeface="Arial"/>
                <a:ea typeface="Arial"/>
                <a:cs typeface="Arial"/>
                <a:sym typeface="Arial"/>
              </a:rPr>
              <a:t>The most popular words in true news and fake news are both ‘say’ and ‘trump’.</a:t>
            </a:r>
            <a:endParaRPr sz="1000">
              <a:solidFill>
                <a:srgbClr val="444444"/>
              </a:solidFill>
              <a:latin typeface="Arial"/>
              <a:ea typeface="Arial"/>
              <a:cs typeface="Arial"/>
              <a:sym typeface="Arial"/>
            </a:endParaRPr>
          </a:p>
        </p:txBody>
      </p:sp>
      <p:sp>
        <p:nvSpPr>
          <p:cNvPr id="131" name="Google Shape;131;p21"/>
          <p:cNvSpPr txBox="1"/>
          <p:nvPr/>
        </p:nvSpPr>
        <p:spPr>
          <a:xfrm>
            <a:off x="899350" y="3682200"/>
            <a:ext cx="2808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dk1"/>
                </a:solidFill>
              </a:rPr>
              <a:t>Top popular words in true news</a:t>
            </a:r>
            <a:endParaRPr sz="1000">
              <a:solidFill>
                <a:schemeClr val="dk1"/>
              </a:solidFill>
            </a:endParaRPr>
          </a:p>
        </p:txBody>
      </p:sp>
      <p:sp>
        <p:nvSpPr>
          <p:cNvPr id="132" name="Google Shape;132;p21"/>
          <p:cNvSpPr txBox="1"/>
          <p:nvPr/>
        </p:nvSpPr>
        <p:spPr>
          <a:xfrm>
            <a:off x="4390563" y="3682188"/>
            <a:ext cx="2808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dk1"/>
                </a:solidFill>
              </a:rPr>
              <a:t>Top popular words in fake  news</a:t>
            </a:r>
            <a:endParaRPr sz="10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