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8" r:id="rId1"/>
  </p:sldMasterIdLst>
  <p:notesMasterIdLst>
    <p:notesMasterId r:id="rId16"/>
  </p:notes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tzyGCo+D2bLWpEENb565XZ68X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94629"/>
  </p:normalViewPr>
  <p:slideViewPr>
    <p:cSldViewPr snapToGrid="0">
      <p:cViewPr varScale="1">
        <p:scale>
          <a:sx n="204" d="100"/>
          <a:sy n="204" d="100"/>
        </p:scale>
        <p:origin x="102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atacatalog.worldbank.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a:t>Ware house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a:t>ETL implementation: After completing the  complete ETL implementation according to our schema we needed few more fields for our analysis and we had to go back and merge more columns into our tables.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IN"/>
              <a:t>Tableau:Not everyone from our project group was familiar with Tableau, so we had to invest more time in Tableau implementation.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AutoNum type="arabicParenR"/>
            </a:pPr>
            <a:r>
              <a:rPr lang="en-IN"/>
              <a:t>The data spans from year 1960 to 2018</a:t>
            </a:r>
            <a:endParaRPr/>
          </a:p>
          <a:p>
            <a:pPr marL="457200" lvl="0" indent="-298450" algn="l" rtl="0">
              <a:lnSpc>
                <a:spcPct val="100000"/>
              </a:lnSpc>
              <a:spcBef>
                <a:spcPts val="0"/>
              </a:spcBef>
              <a:spcAft>
                <a:spcPts val="0"/>
              </a:spcAft>
              <a:buSzPts val="1100"/>
              <a:buAutoNum type="arabicParenR"/>
            </a:pPr>
            <a:r>
              <a:rPr lang="en-IN"/>
              <a:t>We have 17000+ records and 17 columns.</a:t>
            </a:r>
            <a:endParaRPr/>
          </a:p>
          <a:p>
            <a:pPr marL="457200" lvl="0" indent="-298450" algn="l" rtl="0">
              <a:lnSpc>
                <a:spcPct val="100000"/>
              </a:lnSpc>
              <a:spcBef>
                <a:spcPts val="0"/>
              </a:spcBef>
              <a:spcAft>
                <a:spcPts val="0"/>
              </a:spcAft>
              <a:buSzPts val="1100"/>
              <a:buAutoNum type="arabicParenR"/>
            </a:pPr>
            <a:r>
              <a:rPr lang="en-IN"/>
              <a:t>Data source : world bank website (paste link)</a:t>
            </a:r>
            <a:endParaRPr/>
          </a:p>
          <a:p>
            <a:pPr marL="457200" lvl="0" indent="-298450" algn="l" rtl="0">
              <a:lnSpc>
                <a:spcPct val="100000"/>
              </a:lnSpc>
              <a:spcBef>
                <a:spcPts val="0"/>
              </a:spcBef>
              <a:spcAft>
                <a:spcPts val="0"/>
              </a:spcAft>
              <a:buSzPts val="1100"/>
              <a:buAutoNum type="arabicParenR"/>
            </a:pPr>
            <a:r>
              <a:rPr lang="en-IN" u="sng">
                <a:solidFill>
                  <a:schemeClr val="hlink"/>
                </a:solidFill>
                <a:hlinkClick r:id="rId3"/>
              </a:rPr>
              <a:t>https://datacatalog.worldbank.org/</a:t>
            </a:r>
            <a:endParaRPr/>
          </a:p>
          <a:p>
            <a:pPr marL="457200" lvl="0" indent="-298450" algn="l" rtl="0">
              <a:lnSpc>
                <a:spcPct val="100000"/>
              </a:lnSpc>
              <a:spcBef>
                <a:spcPts val="0"/>
              </a:spcBef>
              <a:spcAft>
                <a:spcPts val="0"/>
              </a:spcAft>
              <a:buSzPts val="1100"/>
              <a:buAutoNum type="arabicParenR"/>
            </a:pPr>
            <a:r>
              <a:rPr lang="en-IN"/>
              <a:t>Loan Attributes, Country, Project Attributes, Amounts involved, Effective dates etc.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b57f1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b57f1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998372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951840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014971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1895721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392745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226224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680999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946699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0568478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4" name="Google Shape;1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4123488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1" name="Google Shape;2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11629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56918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990473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972779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210365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043520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702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336081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248167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6/5/19</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74470993"/>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atacatalog.worldbank.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78" name="Group 7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9" name="Group 7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AC7E7848-84D8-4246-8509-530CD5C69FF6}"/>
              </a:ext>
            </a:extLst>
          </p:cNvPr>
          <p:cNvSpPr>
            <a:spLocks noGrp="1"/>
          </p:cNvSpPr>
          <p:nvPr>
            <p:ph type="ctrTitle"/>
          </p:nvPr>
        </p:nvSpPr>
        <p:spPr>
          <a:xfrm>
            <a:off x="856059" y="463888"/>
            <a:ext cx="7429499" cy="1108928"/>
          </a:xfrm>
        </p:spPr>
        <p:txBody>
          <a:bodyPr vert="horz" lIns="91440" tIns="45720" rIns="91440" bIns="45720" rtlCol="0" anchor="ctr">
            <a:normAutofit/>
          </a:bodyPr>
          <a:lstStyle/>
          <a:p>
            <a:pPr defTabSz="914400"/>
            <a:r>
              <a:rPr lang="en-US" b="1"/>
              <a:t>World Bank Financial Analysis</a:t>
            </a:r>
          </a:p>
        </p:txBody>
      </p:sp>
      <p:pic>
        <p:nvPicPr>
          <p:cNvPr id="7" name="Graphic 6" descr="Money">
            <a:extLst>
              <a:ext uri="{FF2B5EF4-FFF2-40B4-BE49-F238E27FC236}">
                <a16:creationId xmlns:a16="http://schemas.microsoft.com/office/drawing/2014/main" id="{05CCA723-A842-4AFC-B00B-8A736F45EA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6058" y="1707759"/>
            <a:ext cx="2620948" cy="262094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ubtitle 2">
            <a:extLst>
              <a:ext uri="{FF2B5EF4-FFF2-40B4-BE49-F238E27FC236}">
                <a16:creationId xmlns:a16="http://schemas.microsoft.com/office/drawing/2014/main" id="{693A876C-327D-5341-AA78-DDC0502004F7}"/>
              </a:ext>
            </a:extLst>
          </p:cNvPr>
          <p:cNvSpPr>
            <a:spLocks noGrp="1"/>
          </p:cNvSpPr>
          <p:nvPr>
            <p:ph type="subTitle" idx="1"/>
          </p:nvPr>
        </p:nvSpPr>
        <p:spPr>
          <a:xfrm>
            <a:off x="3730607" y="2235200"/>
            <a:ext cx="4554951" cy="2108200"/>
          </a:xfrm>
        </p:spPr>
        <p:txBody>
          <a:bodyPr vert="horz" lIns="91440" tIns="45720" rIns="91440" bIns="45720" rtlCol="0">
            <a:normAutofit/>
          </a:bodyPr>
          <a:lstStyle/>
          <a:p>
            <a:pPr defTabSz="914400">
              <a:lnSpc>
                <a:spcPct val="110000"/>
              </a:lnSpc>
            </a:pPr>
            <a:r>
              <a:rPr lang="en-US" sz="1200" dirty="0">
                <a:solidFill>
                  <a:schemeClr val="tx1"/>
                </a:solidFill>
              </a:rPr>
              <a:t>							</a:t>
            </a:r>
            <a:r>
              <a:rPr lang="en-US" sz="1450" b="1" dirty="0">
                <a:solidFill>
                  <a:schemeClr val="tx1"/>
                </a:solidFill>
              </a:rPr>
              <a:t>Presenters: </a:t>
            </a:r>
          </a:p>
          <a:p>
            <a:pPr defTabSz="914400">
              <a:lnSpc>
                <a:spcPct val="110000"/>
              </a:lnSpc>
            </a:pPr>
            <a:r>
              <a:rPr lang="en-US" sz="1450" b="1" dirty="0">
                <a:solidFill>
                  <a:schemeClr val="tx1"/>
                </a:solidFill>
              </a:rPr>
              <a:t>			Ishu</a:t>
            </a:r>
          </a:p>
          <a:p>
            <a:pPr defTabSz="914400">
              <a:lnSpc>
                <a:spcPct val="110000"/>
              </a:lnSpc>
            </a:pPr>
            <a:r>
              <a:rPr lang="en-US" sz="1450" b="1" dirty="0">
                <a:solidFill>
                  <a:schemeClr val="tx1"/>
                </a:solidFill>
              </a:rPr>
              <a:t>			PrithviRaj Naidu</a:t>
            </a:r>
          </a:p>
          <a:p>
            <a:pPr defTabSz="914400">
              <a:lnSpc>
                <a:spcPct val="110000"/>
              </a:lnSpc>
            </a:pPr>
            <a:r>
              <a:rPr lang="en-US" sz="1450" b="1" dirty="0">
                <a:solidFill>
                  <a:schemeClr val="tx1"/>
                </a:solidFill>
              </a:rPr>
              <a:t>			Sanjana Bothale</a:t>
            </a:r>
          </a:p>
          <a:p>
            <a:pPr defTabSz="914400">
              <a:lnSpc>
                <a:spcPct val="110000"/>
              </a:lnSpc>
            </a:pPr>
            <a:r>
              <a:rPr lang="en-US" sz="1450" b="1" dirty="0">
                <a:solidFill>
                  <a:schemeClr val="tx1"/>
                </a:solidFill>
              </a:rPr>
              <a:t>			Sarita Inguava</a:t>
            </a:r>
          </a:p>
          <a:p>
            <a:pPr indent="-228600" defTabSz="914400">
              <a:lnSpc>
                <a:spcPct val="110000"/>
              </a:lnSpc>
              <a:buFont typeface="Arial" panose="020B0604020202020204" pitchFamily="34" charset="0"/>
              <a:buChar char="•"/>
            </a:pPr>
            <a:endParaRPr lang="en-US" sz="1200" dirty="0">
              <a:solidFill>
                <a:schemeClr val="tx1"/>
              </a:solidFill>
            </a:endParaRPr>
          </a:p>
        </p:txBody>
      </p:sp>
    </p:spTree>
    <p:extLst>
      <p:ext uri="{BB962C8B-B14F-4D97-AF65-F5344CB8AC3E}">
        <p14:creationId xmlns:p14="http://schemas.microsoft.com/office/powerpoint/2010/main" val="411023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txBox="1"/>
          <p:nvPr/>
        </p:nvSpPr>
        <p:spPr>
          <a:xfrm>
            <a:off x="-1" y="1785350"/>
            <a:ext cx="2580362" cy="944834"/>
          </a:xfrm>
          <a:prstGeom prst="rect">
            <a:avLst/>
          </a:prstGeom>
          <a:noFill/>
          <a:ln>
            <a:noFill/>
          </a:ln>
        </p:spPr>
        <p:txBody>
          <a:bodyPr spcFirstLastPara="1" wrap="square" lIns="91425" tIns="45700" rIns="91425" bIns="45700" anchor="t" anchorCtr="0">
            <a:spAutoFit/>
          </a:bodyPr>
          <a:lstStyle/>
          <a:p>
            <a:pPr lvl="0">
              <a:lnSpc>
                <a:spcPct val="90000"/>
              </a:lnSpc>
              <a:spcBef>
                <a:spcPct val="0"/>
              </a:spcBef>
              <a:spcAft>
                <a:spcPts val="600"/>
              </a:spcAft>
            </a:pPr>
            <a:r>
              <a:rPr lang="en-US" sz="2800" b="1" kern="1200" cap="all" dirty="0">
                <a:solidFill>
                  <a:schemeClr val="tx1"/>
                </a:solidFill>
              </a:rPr>
              <a:t>Warehouse Schema</a:t>
            </a:r>
            <a:endParaRPr lang="en-US" sz="2800" kern="1200" cap="all" dirty="0">
              <a:solidFill>
                <a:schemeClr val="tx1"/>
              </a:solidFill>
            </a:endParaRPr>
          </a:p>
        </p:txBody>
      </p:sp>
      <p:pic>
        <p:nvPicPr>
          <p:cNvPr id="108" name="Google Shape;108;p8"/>
          <p:cNvPicPr preferRelativeResize="0"/>
          <p:nvPr/>
        </p:nvPicPr>
        <p:blipFill>
          <a:blip r:embed="rId3">
            <a:alphaModFix/>
          </a:blip>
          <a:stretch>
            <a:fillRect/>
          </a:stretch>
        </p:blipFill>
        <p:spPr>
          <a:xfrm>
            <a:off x="2580361" y="152400"/>
            <a:ext cx="6411237" cy="48273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9"/>
          <p:cNvSpPr txBox="1"/>
          <p:nvPr/>
        </p:nvSpPr>
        <p:spPr>
          <a:xfrm>
            <a:off x="939451" y="168100"/>
            <a:ext cx="6100176" cy="925850"/>
          </a:xfrm>
          <a:prstGeom prst="rect">
            <a:avLst/>
          </a:prstGeom>
          <a:noFill/>
          <a:ln>
            <a:noFill/>
          </a:ln>
        </p:spPr>
        <p:txBody>
          <a:bodyPr spcFirstLastPara="1" wrap="square" lIns="91425" tIns="91425" rIns="91425" bIns="91425" anchor="t" anchorCtr="0">
            <a:noAutofit/>
          </a:bodyPr>
          <a:lstStyle/>
          <a:p>
            <a:pPr lvl="0">
              <a:lnSpc>
                <a:spcPct val="90000"/>
              </a:lnSpc>
              <a:spcBef>
                <a:spcPct val="0"/>
              </a:spcBef>
              <a:spcAft>
                <a:spcPts val="600"/>
              </a:spcAft>
              <a:buSzPts val="1400"/>
            </a:pPr>
            <a:r>
              <a:rPr lang="en-US" sz="3200" b="1" kern="1200" cap="all" dirty="0">
                <a:solidFill>
                  <a:schemeClr val="tx1"/>
                </a:solidFill>
              </a:rPr>
              <a:t>ETL Transformation</a:t>
            </a:r>
          </a:p>
        </p:txBody>
      </p:sp>
      <p:pic>
        <p:nvPicPr>
          <p:cNvPr id="114" name="Google Shape;114;p9"/>
          <p:cNvPicPr preferRelativeResize="0"/>
          <p:nvPr/>
        </p:nvPicPr>
        <p:blipFill>
          <a:blip r:embed="rId3">
            <a:alphaModFix/>
          </a:blip>
          <a:stretch>
            <a:fillRect/>
          </a:stretch>
        </p:blipFill>
        <p:spPr>
          <a:xfrm>
            <a:off x="154625" y="1093950"/>
            <a:ext cx="8839197" cy="33482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8"/>
        <p:cNvGrpSpPr/>
        <p:nvPr/>
      </p:nvGrpSpPr>
      <p:grpSpPr>
        <a:xfrm>
          <a:off x="0" y="0"/>
          <a:ext cx="0" cy="0"/>
          <a:chOff x="0" y="0"/>
          <a:chExt cx="0" cy="0"/>
        </a:xfrm>
      </p:grpSpPr>
      <p:pic>
        <p:nvPicPr>
          <p:cNvPr id="23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241" name="Group 125">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0"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1"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8"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9"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3"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4"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4"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6"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9"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0"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1"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2"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4"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5"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6"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7"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8"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9"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0"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1"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2"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3"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4"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5"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6"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7"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8"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9"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0"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243" name="Rectangle 181">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83">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solidFill>
            <a:schemeClr val="tx1">
              <a:alpha val="60000"/>
            </a:schemeClr>
          </a:solidFill>
          <a:effectLst/>
        </p:grpSpPr>
        <p:sp>
          <p:nvSpPr>
            <p:cNvPr id="185"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6"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9"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4"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6"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240"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 y="7143"/>
            <a:ext cx="9144002" cy="51435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19" name="Google Shape;119;p11"/>
          <p:cNvSpPr txBox="1"/>
          <p:nvPr/>
        </p:nvSpPr>
        <p:spPr>
          <a:xfrm>
            <a:off x="1532334" y="841772"/>
            <a:ext cx="3395947" cy="3215877"/>
          </a:xfrm>
          <a:prstGeom prst="rect">
            <a:avLst/>
          </a:prstGeom>
        </p:spPr>
        <p:txBody>
          <a:bodyPr spcFirstLastPara="1" vert="horz" lIns="91440" tIns="45720" rIns="91440" bIns="45720" rtlCol="0" anchor="ctr" anchorCtr="0">
            <a:normAutofit/>
          </a:bodyPr>
          <a:lstStyle/>
          <a:p>
            <a:pPr marL="0" marR="0" lvl="0" indent="0" algn="r">
              <a:lnSpc>
                <a:spcPct val="90000"/>
              </a:lnSpc>
              <a:spcBef>
                <a:spcPct val="0"/>
              </a:spcBef>
              <a:spcAft>
                <a:spcPts val="600"/>
              </a:spcAft>
              <a:buClr>
                <a:srgbClr val="000000"/>
              </a:buClr>
              <a:buSzPts val="4800"/>
            </a:pPr>
            <a:r>
              <a:rPr lang="en-US" sz="4500" b="1" i="0" u="none" strike="noStrike" kern="1200" cap="all">
                <a:solidFill>
                  <a:schemeClr val="tx1"/>
                </a:solidFill>
                <a:latin typeface="+mj-lt"/>
                <a:ea typeface="+mj-ea"/>
                <a:cs typeface="+mj-cs"/>
                <a:sym typeface="Arial"/>
              </a:rPr>
              <a:t>Tableau Demo</a:t>
            </a:r>
          </a:p>
        </p:txBody>
      </p:sp>
      <p:cxnSp>
        <p:nvCxnSpPr>
          <p:cNvPr id="242" name="Straight Connector 241">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50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2"/>
          <p:cNvSpPr txBox="1">
            <a:spLocks noGrp="1"/>
          </p:cNvSpPr>
          <p:nvPr>
            <p:ph type="title"/>
          </p:nvPr>
        </p:nvSpPr>
        <p:spPr>
          <a:xfrm>
            <a:off x="102108" y="1092992"/>
            <a:ext cx="8763286" cy="386476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sz="2000" b="1" dirty="0"/>
              <a:t>This project was an enriching experience as it gave us a practical exposure to the processes of business intelligence and data warehousing applications.</a:t>
            </a:r>
            <a:endParaRPr sz="2000" b="1" dirty="0"/>
          </a:p>
          <a:p>
            <a:pPr marL="0" lvl="0" indent="0" algn="l" rtl="0">
              <a:lnSpc>
                <a:spcPct val="100000"/>
              </a:lnSpc>
              <a:spcBef>
                <a:spcPts val="0"/>
              </a:spcBef>
              <a:spcAft>
                <a:spcPts val="0"/>
              </a:spcAft>
              <a:buSzPts val="4800"/>
              <a:buNone/>
            </a:pPr>
            <a:endParaRPr sz="1800" b="1" dirty="0">
              <a:solidFill>
                <a:schemeClr val="lt1"/>
              </a:solidFill>
            </a:endParaRPr>
          </a:p>
          <a:p>
            <a:pPr marL="0" lvl="0" indent="0" algn="l" rtl="0">
              <a:lnSpc>
                <a:spcPct val="100000"/>
              </a:lnSpc>
              <a:spcBef>
                <a:spcPts val="0"/>
              </a:spcBef>
              <a:spcAft>
                <a:spcPts val="0"/>
              </a:spcAft>
              <a:buSzPts val="4800"/>
              <a:buNone/>
            </a:pPr>
            <a:r>
              <a:rPr lang="en-IN" sz="1800" b="1" dirty="0"/>
              <a:t>Tools used:</a:t>
            </a:r>
            <a:endParaRPr sz="1800" b="1" dirty="0"/>
          </a:p>
          <a:p>
            <a:pPr marL="0" lvl="0" indent="0" algn="l" rtl="0">
              <a:lnSpc>
                <a:spcPct val="100000"/>
              </a:lnSpc>
              <a:spcBef>
                <a:spcPts val="0"/>
              </a:spcBef>
              <a:spcAft>
                <a:spcPts val="0"/>
              </a:spcAft>
              <a:buSzPts val="4800"/>
              <a:buNone/>
            </a:pPr>
            <a:r>
              <a:rPr lang="en-IN" sz="1800" dirty="0"/>
              <a:t>Data Modeler: Erwin, </a:t>
            </a:r>
            <a:r>
              <a:rPr lang="en-IN" sz="1800" dirty="0" err="1"/>
              <a:t>Navicat</a:t>
            </a:r>
            <a:endParaRPr sz="1800" dirty="0"/>
          </a:p>
          <a:p>
            <a:pPr marL="0" lvl="0" indent="0" algn="l" rtl="0">
              <a:lnSpc>
                <a:spcPct val="100000"/>
              </a:lnSpc>
              <a:spcBef>
                <a:spcPts val="0"/>
              </a:spcBef>
              <a:spcAft>
                <a:spcPts val="0"/>
              </a:spcAft>
              <a:buSzPts val="4800"/>
              <a:buNone/>
            </a:pPr>
            <a:r>
              <a:rPr lang="en-IN" sz="1800" dirty="0"/>
              <a:t>ETL tool: Pentaho</a:t>
            </a:r>
            <a:endParaRPr sz="1800" dirty="0"/>
          </a:p>
          <a:p>
            <a:pPr marL="0" lvl="0" indent="0" algn="l" rtl="0">
              <a:lnSpc>
                <a:spcPct val="100000"/>
              </a:lnSpc>
              <a:spcBef>
                <a:spcPts val="0"/>
              </a:spcBef>
              <a:spcAft>
                <a:spcPts val="0"/>
              </a:spcAft>
              <a:buSzPts val="4800"/>
              <a:buNone/>
            </a:pPr>
            <a:r>
              <a:rPr lang="en-IN" sz="1800" dirty="0"/>
              <a:t>Database: Oracle </a:t>
            </a:r>
            <a:r>
              <a:rPr lang="en-IN" sz="1800" dirty="0" err="1"/>
              <a:t>MySql</a:t>
            </a:r>
            <a:endParaRPr sz="1800" dirty="0"/>
          </a:p>
          <a:p>
            <a:pPr marL="0" lvl="0" indent="0" algn="l" rtl="0">
              <a:lnSpc>
                <a:spcPct val="100000"/>
              </a:lnSpc>
              <a:spcBef>
                <a:spcPts val="0"/>
              </a:spcBef>
              <a:spcAft>
                <a:spcPts val="0"/>
              </a:spcAft>
              <a:buSzPts val="4800"/>
              <a:buNone/>
            </a:pPr>
            <a:r>
              <a:rPr lang="en-IN" sz="1800" dirty="0"/>
              <a:t>Visualization tool: Tableau</a:t>
            </a:r>
            <a:endParaRPr sz="1800" dirty="0"/>
          </a:p>
          <a:p>
            <a:pPr marL="0" lvl="0" indent="0" algn="l" rtl="0">
              <a:lnSpc>
                <a:spcPct val="100000"/>
              </a:lnSpc>
              <a:spcBef>
                <a:spcPts val="0"/>
              </a:spcBef>
              <a:spcAft>
                <a:spcPts val="0"/>
              </a:spcAft>
              <a:buSzPts val="4800"/>
              <a:buNone/>
            </a:pPr>
            <a:endParaRPr sz="1800" dirty="0">
              <a:solidFill>
                <a:schemeClr val="lt1"/>
              </a:solidFill>
            </a:endParaRPr>
          </a:p>
          <a:p>
            <a:pPr marL="0" lvl="0" indent="0" algn="l" rtl="0">
              <a:lnSpc>
                <a:spcPct val="100000"/>
              </a:lnSpc>
              <a:spcBef>
                <a:spcPts val="0"/>
              </a:spcBef>
              <a:spcAft>
                <a:spcPts val="0"/>
              </a:spcAft>
              <a:buSzPts val="4800"/>
              <a:buNone/>
            </a:pPr>
            <a:r>
              <a:rPr lang="en-IN" sz="1800" b="1" dirty="0"/>
              <a:t>Challenges: </a:t>
            </a:r>
            <a:br>
              <a:rPr lang="en-IN" sz="1800" dirty="0"/>
            </a:br>
            <a:r>
              <a:rPr lang="en-IN" sz="1800" dirty="0"/>
              <a:t>ETL implementation</a:t>
            </a:r>
            <a:endParaRPr sz="1800" dirty="0"/>
          </a:p>
        </p:txBody>
      </p:sp>
      <p:sp>
        <p:nvSpPr>
          <p:cNvPr id="125" name="Google Shape;125;p12"/>
          <p:cNvSpPr txBox="1"/>
          <p:nvPr/>
        </p:nvSpPr>
        <p:spPr>
          <a:xfrm>
            <a:off x="1675208" y="43669"/>
            <a:ext cx="5564981" cy="6001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3300" b="1" i="0" u="none" strike="noStrike" cap="none" dirty="0">
                <a:solidFill>
                  <a:schemeClr val="tx1"/>
                </a:solidFill>
                <a:latin typeface="+mj-lt"/>
                <a:sym typeface="Arial"/>
              </a:rPr>
              <a:t>SUMMARY</a:t>
            </a:r>
            <a:endParaRPr sz="3300" dirty="0">
              <a:solidFill>
                <a:schemeClr val="tx1"/>
              </a:solidFill>
              <a:latin typeface="+mj-lt"/>
            </a:endParaRPr>
          </a:p>
        </p:txBody>
      </p:sp>
      <p:pic>
        <p:nvPicPr>
          <p:cNvPr id="126" name="Google Shape;126;p12"/>
          <p:cNvPicPr preferRelativeResize="0"/>
          <p:nvPr/>
        </p:nvPicPr>
        <p:blipFill rotWithShape="1">
          <a:blip r:embed="rId3">
            <a:alphaModFix/>
          </a:blip>
          <a:srcRect/>
          <a:stretch/>
        </p:blipFill>
        <p:spPr>
          <a:xfrm>
            <a:off x="102108" y="185740"/>
            <a:ext cx="2507456" cy="985835"/>
          </a:xfrm>
          <a:prstGeom prst="rect">
            <a:avLst/>
          </a:prstGeom>
          <a:noFill/>
          <a:ln>
            <a:noFill/>
          </a:ln>
        </p:spPr>
      </p:pic>
      <p:pic>
        <p:nvPicPr>
          <p:cNvPr id="127" name="Google Shape;127;p12"/>
          <p:cNvPicPr preferRelativeResize="0"/>
          <p:nvPr/>
        </p:nvPicPr>
        <p:blipFill rotWithShape="1">
          <a:blip r:embed="rId4">
            <a:alphaModFix/>
          </a:blip>
          <a:srcRect/>
          <a:stretch/>
        </p:blipFill>
        <p:spPr>
          <a:xfrm>
            <a:off x="6443663" y="185740"/>
            <a:ext cx="2598229" cy="985836"/>
          </a:xfrm>
          <a:prstGeom prst="rect">
            <a:avLst/>
          </a:prstGeom>
          <a:noFill/>
          <a:ln>
            <a:noFill/>
          </a:ln>
        </p:spPr>
      </p:pic>
      <p:pic>
        <p:nvPicPr>
          <p:cNvPr id="128" name="Google Shape;128;p12"/>
          <p:cNvPicPr preferRelativeResize="0"/>
          <p:nvPr/>
        </p:nvPicPr>
        <p:blipFill rotWithShape="1">
          <a:blip r:embed="rId5">
            <a:alphaModFix/>
          </a:blip>
          <a:srcRect/>
          <a:stretch/>
        </p:blipFill>
        <p:spPr>
          <a:xfrm>
            <a:off x="5707854" y="3697545"/>
            <a:ext cx="3334037" cy="1317367"/>
          </a:xfrm>
          <a:prstGeom prst="rect">
            <a:avLst/>
          </a:prstGeom>
          <a:noFill/>
          <a:ln>
            <a:noFill/>
          </a:ln>
        </p:spPr>
      </p:pic>
      <p:pic>
        <p:nvPicPr>
          <p:cNvPr id="129" name="Google Shape;129;p12"/>
          <p:cNvPicPr preferRelativeResize="0"/>
          <p:nvPr/>
        </p:nvPicPr>
        <p:blipFill rotWithShape="1">
          <a:blip r:embed="rId6">
            <a:alphaModFix/>
          </a:blip>
          <a:srcRect/>
          <a:stretch/>
        </p:blipFill>
        <p:spPr>
          <a:xfrm>
            <a:off x="5707855" y="2257420"/>
            <a:ext cx="3334036" cy="13173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pic>
        <p:nvPicPr>
          <p:cNvPr id="77"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9" name="Group 78">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0"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4"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9"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1"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48" name="Rectangle 147">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144002"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0" name="Group 149">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51"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2"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5"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0"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2"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206"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 y="-2810"/>
            <a:ext cx="9144002" cy="5143500"/>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4" name="Google Shape;134;p13"/>
          <p:cNvSpPr txBox="1">
            <a:spLocks noGrp="1"/>
          </p:cNvSpPr>
          <p:nvPr>
            <p:ph type="title"/>
          </p:nvPr>
        </p:nvSpPr>
        <p:spPr>
          <a:xfrm>
            <a:off x="6043047" y="834961"/>
            <a:ext cx="2617177" cy="1797511"/>
          </a:xfrm>
          <a:prstGeom prst="rect">
            <a:avLst/>
          </a:prstGeom>
        </p:spPr>
        <p:txBody>
          <a:bodyPr spcFirstLastPara="1" vert="horz" lIns="91440" tIns="45720" rIns="91440" bIns="45720" rtlCol="0" anchor="b" anchorCtr="0">
            <a:normAutofit/>
          </a:bodyPr>
          <a:lstStyle/>
          <a:p>
            <a:pPr marL="0" lvl="0" indent="0" defTabSz="914400">
              <a:lnSpc>
                <a:spcPct val="90000"/>
              </a:lnSpc>
              <a:spcBef>
                <a:spcPct val="0"/>
              </a:spcBef>
              <a:spcAft>
                <a:spcPts val="0"/>
              </a:spcAft>
              <a:buSzPts val="4800"/>
            </a:pPr>
            <a:r>
              <a:rPr lang="en-US" sz="3300" b="1">
                <a:solidFill>
                  <a:srgbClr val="FFFFFF"/>
                </a:solidFill>
              </a:rPr>
              <a:t>Thank You</a:t>
            </a:r>
            <a:endParaRPr lang="en-US" sz="3300">
              <a:solidFill>
                <a:srgbClr val="FFFFFF"/>
              </a:solidFill>
            </a:endParaRPr>
          </a:p>
        </p:txBody>
      </p:sp>
      <p:sp useBgFill="1">
        <p:nvSpPr>
          <p:cNvPr id="208"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211" y="606042"/>
            <a:ext cx="5064346" cy="3925796"/>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Handshake">
            <a:extLst>
              <a:ext uri="{FF2B5EF4-FFF2-40B4-BE49-F238E27FC236}">
                <a16:creationId xmlns:a16="http://schemas.microsoft.com/office/drawing/2014/main" id="{C929914D-A6B6-4C33-BF32-25F5ADC7F7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14897" y="852454"/>
            <a:ext cx="3432973" cy="343297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2356963" y="131919"/>
            <a:ext cx="4446940" cy="3076575"/>
          </a:xfrm>
          <a:prstGeom prst="rect">
            <a:avLst/>
          </a:prstGeom>
          <a:noFill/>
          <a:ln>
            <a:noFill/>
          </a:ln>
        </p:spPr>
      </p:pic>
      <p:pic>
        <p:nvPicPr>
          <p:cNvPr id="55" name="Google Shape;55;p1"/>
          <p:cNvPicPr preferRelativeResize="0"/>
          <p:nvPr/>
        </p:nvPicPr>
        <p:blipFill rotWithShape="1">
          <a:blip r:embed="rId4">
            <a:alphaModFix/>
          </a:blip>
          <a:srcRect/>
          <a:stretch/>
        </p:blipFill>
        <p:spPr>
          <a:xfrm>
            <a:off x="110775" y="124775"/>
            <a:ext cx="2190750" cy="1371600"/>
          </a:xfrm>
          <a:prstGeom prst="rect">
            <a:avLst/>
          </a:prstGeom>
          <a:noFill/>
          <a:ln>
            <a:noFill/>
          </a:ln>
        </p:spPr>
      </p:pic>
      <p:pic>
        <p:nvPicPr>
          <p:cNvPr id="56" name="Google Shape;56;p1"/>
          <p:cNvPicPr preferRelativeResize="0"/>
          <p:nvPr/>
        </p:nvPicPr>
        <p:blipFill rotWithShape="1">
          <a:blip r:embed="rId5">
            <a:alphaModFix/>
          </a:blip>
          <a:srcRect/>
          <a:stretch/>
        </p:blipFill>
        <p:spPr>
          <a:xfrm>
            <a:off x="6936490" y="1689256"/>
            <a:ext cx="2096734" cy="1519238"/>
          </a:xfrm>
          <a:prstGeom prst="rect">
            <a:avLst/>
          </a:prstGeom>
          <a:noFill/>
          <a:ln>
            <a:noFill/>
          </a:ln>
        </p:spPr>
      </p:pic>
      <p:pic>
        <p:nvPicPr>
          <p:cNvPr id="57" name="Google Shape;57;p1"/>
          <p:cNvPicPr preferRelativeResize="0"/>
          <p:nvPr/>
        </p:nvPicPr>
        <p:blipFill rotWithShape="1">
          <a:blip r:embed="rId6">
            <a:alphaModFix/>
          </a:blip>
          <a:srcRect/>
          <a:stretch/>
        </p:blipFill>
        <p:spPr>
          <a:xfrm>
            <a:off x="6936491" y="117631"/>
            <a:ext cx="2096734" cy="1495425"/>
          </a:xfrm>
          <a:prstGeom prst="rect">
            <a:avLst/>
          </a:prstGeom>
          <a:noFill/>
          <a:ln>
            <a:noFill/>
          </a:ln>
        </p:spPr>
      </p:pic>
      <p:pic>
        <p:nvPicPr>
          <p:cNvPr id="58" name="Google Shape;58;p1"/>
          <p:cNvPicPr preferRelativeResize="0"/>
          <p:nvPr/>
        </p:nvPicPr>
        <p:blipFill rotWithShape="1">
          <a:blip r:embed="rId7">
            <a:alphaModFix/>
          </a:blip>
          <a:srcRect/>
          <a:stretch/>
        </p:blipFill>
        <p:spPr>
          <a:xfrm>
            <a:off x="110775" y="1620200"/>
            <a:ext cx="2190750" cy="1581150"/>
          </a:xfrm>
          <a:prstGeom prst="rect">
            <a:avLst/>
          </a:prstGeom>
          <a:noFill/>
          <a:ln>
            <a:noFill/>
          </a:ln>
        </p:spPr>
      </p:pic>
      <p:sp>
        <p:nvSpPr>
          <p:cNvPr id="3" name="Rectangle 2">
            <a:extLst>
              <a:ext uri="{FF2B5EF4-FFF2-40B4-BE49-F238E27FC236}">
                <a16:creationId xmlns:a16="http://schemas.microsoft.com/office/drawing/2014/main" id="{91F163E1-25C9-4F7C-AFDB-10DE7BB99D22}"/>
              </a:ext>
            </a:extLst>
          </p:cNvPr>
          <p:cNvSpPr/>
          <p:nvPr/>
        </p:nvSpPr>
        <p:spPr>
          <a:xfrm>
            <a:off x="291993" y="3647126"/>
            <a:ext cx="8682958" cy="1220014"/>
          </a:xfrm>
          <a:prstGeom prst="rect">
            <a:avLst/>
          </a:prstGeom>
        </p:spPr>
        <p:txBody>
          <a:bodyPr wrap="square">
            <a:spAutoFit/>
          </a:bodyPr>
          <a:lstStyle/>
          <a:p>
            <a:pPr marL="457200" indent="-381000">
              <a:lnSpc>
                <a:spcPct val="125000"/>
              </a:lnSpc>
              <a:spcBef>
                <a:spcPts val="600"/>
              </a:spcBef>
              <a:buClr>
                <a:schemeClr val="dk2"/>
              </a:buClr>
              <a:buSzPts val="2400"/>
              <a:buFont typeface="Arial"/>
              <a:buChar char="●"/>
            </a:pPr>
            <a:r>
              <a:rPr lang="en-IN" dirty="0">
                <a:solidFill>
                  <a:schemeClr val="lt1"/>
                </a:solidFill>
              </a:rPr>
              <a:t>We as Financial Consultants would be helping World bank with their investment decisions.</a:t>
            </a:r>
          </a:p>
          <a:p>
            <a:pPr marL="457200" indent="-381000">
              <a:lnSpc>
                <a:spcPct val="125000"/>
              </a:lnSpc>
              <a:spcBef>
                <a:spcPts val="600"/>
              </a:spcBef>
              <a:buClr>
                <a:schemeClr val="dk2"/>
              </a:buClr>
              <a:buSzPts val="2400"/>
              <a:buFont typeface="Arial"/>
              <a:buChar char="●"/>
            </a:pPr>
            <a:r>
              <a:rPr lang="en-IN" dirty="0">
                <a:solidFill>
                  <a:schemeClr val="lt1"/>
                </a:solidFill>
              </a:rPr>
              <a:t>World Bank aims at reducing poverty by 30% and creating employment for people in developing countries by 2030.As major finances are involved it is very important for world-bank to make a calculated decision for sector wise and country wise investment.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63"/>
        <p:cNvGrpSpPr/>
        <p:nvPr/>
      </p:nvGrpSpPr>
      <p:grpSpPr>
        <a:xfrm>
          <a:off x="0" y="0"/>
          <a:ext cx="0" cy="0"/>
          <a:chOff x="0" y="0"/>
          <a:chExt cx="0" cy="0"/>
        </a:xfrm>
      </p:grpSpPr>
      <p:pic>
        <p:nvPicPr>
          <p:cNvPr id="27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51" name="Group 15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152" name="Group 15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8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53" name="Group 15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271" name="Rectangle 19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2" name="Group 19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9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4" name="Google Shape;64;p2"/>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lnSpc>
                <a:spcPct val="90000"/>
              </a:lnSpc>
              <a:spcBef>
                <a:spcPct val="0"/>
              </a:spcBef>
              <a:spcAft>
                <a:spcPts val="0"/>
              </a:spcAft>
              <a:buSzPts val="2800"/>
            </a:pPr>
            <a:r>
              <a:rPr lang="en-US" sz="3000" b="1"/>
              <a:t>Business Process</a:t>
            </a:r>
            <a:endParaRPr lang="en-US" sz="3000"/>
          </a:p>
        </p:txBody>
      </p:sp>
      <p:cxnSp>
        <p:nvCxnSpPr>
          <p:cNvPr id="273" name="Straight Connector 22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5" name="Google Shape;65;p2"/>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a:bodyPr>
          <a:lstStyle/>
          <a:p>
            <a:pPr marL="457200" lvl="0" indent="-228600" defTabSz="914400">
              <a:lnSpc>
                <a:spcPct val="110000"/>
              </a:lnSpc>
              <a:spcBef>
                <a:spcPts val="600"/>
              </a:spcBef>
              <a:spcAft>
                <a:spcPts val="0"/>
              </a:spcAft>
              <a:buSzPct val="125000"/>
              <a:buFont typeface="Arial" panose="020B0604020202020204" pitchFamily="34" charset="0"/>
              <a:buChar char="•"/>
            </a:pPr>
            <a:endParaRPr lang="en-US" sz="1400" dirty="0"/>
          </a:p>
          <a:p>
            <a:pPr marL="457200" lvl="0" indent="-228600" defTabSz="914400">
              <a:lnSpc>
                <a:spcPct val="110000"/>
              </a:lnSpc>
              <a:spcBef>
                <a:spcPts val="600"/>
              </a:spcBef>
              <a:spcAft>
                <a:spcPts val="0"/>
              </a:spcAft>
              <a:buSzPct val="125000"/>
              <a:buFont typeface="Arial" panose="020B0604020202020204" pitchFamily="34" charset="0"/>
              <a:buChar char="•"/>
            </a:pPr>
            <a:r>
              <a:rPr lang="en-US" sz="1400" dirty="0"/>
              <a:t>For World Bank </a:t>
            </a:r>
            <a:r>
              <a:rPr lang="en-US" sz="1400" b="1" dirty="0"/>
              <a:t>social contribution</a:t>
            </a:r>
            <a:r>
              <a:rPr lang="en-US" sz="1400" dirty="0"/>
              <a:t> is important but at the same time </a:t>
            </a:r>
            <a:r>
              <a:rPr lang="en-US" sz="1400" b="1" dirty="0"/>
              <a:t>Monetary Recovery</a:t>
            </a:r>
            <a:r>
              <a:rPr lang="en-US" sz="1400" dirty="0"/>
              <a:t> is equally important to make them capable of further helping developing nations.</a:t>
            </a:r>
          </a:p>
          <a:p>
            <a:pPr marL="76200" lvl="0" indent="-228600" defTabSz="914400">
              <a:lnSpc>
                <a:spcPct val="110000"/>
              </a:lnSpc>
              <a:spcBef>
                <a:spcPts val="600"/>
              </a:spcBef>
              <a:spcAft>
                <a:spcPts val="0"/>
              </a:spcAft>
              <a:buSzPct val="125000"/>
              <a:buFont typeface="Arial" panose="020B0604020202020204" pitchFamily="34" charset="0"/>
              <a:buChar char="•"/>
            </a:pPr>
            <a:endParaRPr lang="en-US" sz="1400" dirty="0"/>
          </a:p>
          <a:p>
            <a:pPr marL="76200" lvl="0" indent="-228600" defTabSz="914400">
              <a:lnSpc>
                <a:spcPct val="110000"/>
              </a:lnSpc>
              <a:spcBef>
                <a:spcPts val="600"/>
              </a:spcBef>
              <a:spcAft>
                <a:spcPts val="0"/>
              </a:spcAft>
              <a:buSzPct val="125000"/>
              <a:buFont typeface="Arial" panose="020B0604020202020204" pitchFamily="34" charset="0"/>
              <a:buChar char="•"/>
            </a:pPr>
            <a:r>
              <a:rPr lang="en-US" sz="1400" b="1" dirty="0"/>
              <a:t>World Bank Financial Organizations </a:t>
            </a:r>
          </a:p>
          <a:p>
            <a:pPr indent="-228600" defTabSz="914400">
              <a:lnSpc>
                <a:spcPct val="110000"/>
              </a:lnSpc>
              <a:spcBef>
                <a:spcPts val="600"/>
              </a:spcBef>
              <a:buSzPct val="125000"/>
              <a:buFont typeface="Arial" panose="020B0604020202020204" pitchFamily="34" charset="0"/>
              <a:buChar char="•"/>
            </a:pPr>
            <a:r>
              <a:rPr lang="en-US" sz="1400" dirty="0"/>
              <a:t>IBRD: Lends to governments of middle-income and creditworthy low-income countries.</a:t>
            </a:r>
          </a:p>
          <a:p>
            <a:pPr indent="-228600" defTabSz="914400">
              <a:lnSpc>
                <a:spcPct val="110000"/>
              </a:lnSpc>
              <a:spcBef>
                <a:spcPts val="600"/>
              </a:spcBef>
              <a:buSzPct val="125000"/>
              <a:buFont typeface="Arial" panose="020B0604020202020204" pitchFamily="34" charset="0"/>
              <a:buChar char="•"/>
            </a:pPr>
            <a:r>
              <a:rPr lang="en-US" sz="1400" dirty="0"/>
              <a:t>IDA: Provides interest free loans-called credits and grants to governments of the poorest countries</a:t>
            </a:r>
          </a:p>
          <a:p>
            <a:pPr marL="457200" lvl="0" indent="-228600" defTabSz="914400">
              <a:lnSpc>
                <a:spcPct val="110000"/>
              </a:lnSpc>
              <a:spcBef>
                <a:spcPts val="600"/>
              </a:spcBef>
              <a:spcAft>
                <a:spcPts val="0"/>
              </a:spcAft>
              <a:buSzPct val="125000"/>
              <a:buFont typeface="Arial" panose="020B0604020202020204" pitchFamily="34" charset="0"/>
              <a:buChar char="•"/>
            </a:pPr>
            <a:endParaRPr lang="en-US" sz="1400" dirty="0"/>
          </a:p>
          <a:p>
            <a:pPr marL="0" lvl="0" indent="-228600" defTabSz="914400">
              <a:lnSpc>
                <a:spcPct val="110000"/>
              </a:lnSpc>
              <a:spcBef>
                <a:spcPts val="600"/>
              </a:spcBef>
              <a:spcAft>
                <a:spcPts val="0"/>
              </a:spcAft>
              <a:buSzPct val="125000"/>
              <a:buFont typeface="Arial" panose="020B0604020202020204" pitchFamily="34" charset="0"/>
              <a:buChar char="•"/>
            </a:pPr>
            <a:endParaRPr lang="en-US" sz="1400" dirty="0"/>
          </a:p>
          <a:p>
            <a:pPr marL="0" lvl="0" indent="-228600" defTabSz="914400">
              <a:lnSpc>
                <a:spcPct val="110000"/>
              </a:lnSpc>
              <a:spcBef>
                <a:spcPts val="600"/>
              </a:spcBef>
              <a:spcAft>
                <a:spcPts val="600"/>
              </a:spcAft>
              <a:buSzPct val="125000"/>
              <a:buFont typeface="Arial" panose="020B0604020202020204" pitchFamily="34" charset="0"/>
              <a:buChar char="•"/>
            </a:pPr>
            <a:endParaRPr lang="en-US" sz="1400" dirty="0"/>
          </a:p>
        </p:txBody>
      </p:sp>
      <p:grpSp>
        <p:nvGrpSpPr>
          <p:cNvPr id="225" name="Group 22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22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69"/>
        <p:cNvGrpSpPr/>
        <p:nvPr/>
      </p:nvGrpSpPr>
      <p:grpSpPr>
        <a:xfrm>
          <a:off x="0" y="0"/>
          <a:ext cx="0" cy="0"/>
          <a:chOff x="0" y="0"/>
          <a:chExt cx="0" cy="0"/>
        </a:xfrm>
      </p:grpSpPr>
      <p:pic>
        <p:nvPicPr>
          <p:cNvPr id="76"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8" name="Group 77">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79" name="Group 78">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1"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92"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3"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4"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5"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6"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7"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8"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9"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0"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1"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3"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4"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8"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3"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4"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5"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6"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7"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0" name="Group 79">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1"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2"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3"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4"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5"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6"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7"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8"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9"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0"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119" name="Rectangle 118">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2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3"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4"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70" name="Google Shape;70;p3"/>
          <p:cNvSpPr txBox="1">
            <a:spLocks noGrp="1"/>
          </p:cNvSpPr>
          <p:nvPr>
            <p:ph type="ctr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Aft>
                <a:spcPts val="0"/>
              </a:spcAft>
              <a:buSzPts val="5200"/>
            </a:pPr>
            <a:r>
              <a:rPr lang="en-US" sz="3000" b="1"/>
              <a:t>About Data</a:t>
            </a:r>
          </a:p>
        </p:txBody>
      </p:sp>
      <p:cxnSp>
        <p:nvCxnSpPr>
          <p:cNvPr id="150" name="Straight Connector 149">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1" name="Google Shape;71;p3"/>
          <p:cNvSpPr txBox="1">
            <a:spLocks noGrp="1"/>
          </p:cNvSpPr>
          <p:nvPr>
            <p:ph type="subTitle" idx="1"/>
          </p:nvPr>
        </p:nvSpPr>
        <p:spPr>
          <a:xfrm>
            <a:off x="3973322" y="812004"/>
            <a:ext cx="4313428" cy="3531396"/>
          </a:xfrm>
          <a:prstGeom prst="rect">
            <a:avLst/>
          </a:prstGeom>
        </p:spPr>
        <p:txBody>
          <a:bodyPr spcFirstLastPara="1" vert="horz" lIns="91440" tIns="45720" rIns="91440" bIns="45720" rtlCol="0" anchor="ctr" anchorCtr="0">
            <a:normAutofit/>
          </a:bodyPr>
          <a:lstStyle/>
          <a:p>
            <a:pPr marL="158750" lvl="0" indent="-228600" defTabSz="914400">
              <a:spcBef>
                <a:spcPts val="0"/>
              </a:spcBef>
              <a:spcAft>
                <a:spcPts val="600"/>
              </a:spcAft>
              <a:buFont typeface="Arial" panose="020B0604020202020204" pitchFamily="34" charset="0"/>
              <a:buChar char="•"/>
            </a:pPr>
            <a:r>
              <a:rPr lang="en-US" sz="1400" b="1">
                <a:solidFill>
                  <a:schemeClr val="tx1"/>
                </a:solidFill>
              </a:rPr>
              <a:t>Source</a:t>
            </a:r>
            <a:r>
              <a:rPr lang="en-US" sz="1400">
                <a:solidFill>
                  <a:schemeClr val="tx1"/>
                </a:solidFill>
              </a:rPr>
              <a:t>: World Bank’s website- </a:t>
            </a:r>
            <a:r>
              <a:rPr lang="en-US" sz="1400" u="sng">
                <a:solidFill>
                  <a:schemeClr val="tx1"/>
                </a:solidFill>
                <a:hlinkClick r:id="rId4"/>
              </a:rPr>
              <a:t>https://datacatalog.worldbank.org/</a:t>
            </a:r>
            <a:br>
              <a:rPr lang="en-US" sz="1400" u="sng">
                <a:solidFill>
                  <a:schemeClr val="tx1"/>
                </a:solidFill>
              </a:rPr>
            </a:br>
            <a:endParaRPr lang="en-US" sz="1400" u="sng">
              <a:solidFill>
                <a:schemeClr val="tx1"/>
              </a:solidFill>
            </a:endParaRPr>
          </a:p>
          <a:p>
            <a:pPr marL="158750" lvl="0" indent="-228600" defTabSz="914400">
              <a:spcBef>
                <a:spcPts val="0"/>
              </a:spcBef>
              <a:spcAft>
                <a:spcPts val="600"/>
              </a:spcAft>
              <a:buFont typeface="Arial" panose="020B0604020202020204" pitchFamily="34" charset="0"/>
              <a:buChar char="•"/>
            </a:pPr>
            <a:r>
              <a:rPr lang="en-US" sz="1400" b="1">
                <a:solidFill>
                  <a:schemeClr val="tx1"/>
                </a:solidFill>
              </a:rPr>
              <a:t>Timeline</a:t>
            </a:r>
            <a:r>
              <a:rPr lang="en-US" sz="1400">
                <a:solidFill>
                  <a:schemeClr val="tx1"/>
                </a:solidFill>
              </a:rPr>
              <a:t>: The data spans from year 1960 to 2018</a:t>
            </a:r>
            <a:br>
              <a:rPr lang="en-US" sz="1400">
                <a:solidFill>
                  <a:schemeClr val="tx1"/>
                </a:solidFill>
              </a:rPr>
            </a:br>
            <a:endParaRPr lang="en-US" sz="1400">
              <a:solidFill>
                <a:schemeClr val="tx1"/>
              </a:solidFill>
            </a:endParaRPr>
          </a:p>
          <a:p>
            <a:pPr marL="158750" lvl="0" indent="-228600" defTabSz="914400">
              <a:spcBef>
                <a:spcPts val="0"/>
              </a:spcBef>
              <a:spcAft>
                <a:spcPts val="600"/>
              </a:spcAft>
              <a:buFont typeface="Arial" panose="020B0604020202020204" pitchFamily="34" charset="0"/>
              <a:buChar char="•"/>
            </a:pPr>
            <a:r>
              <a:rPr lang="en-US" sz="1400" b="1">
                <a:solidFill>
                  <a:schemeClr val="tx1"/>
                </a:solidFill>
              </a:rPr>
              <a:t>Records</a:t>
            </a:r>
            <a:r>
              <a:rPr lang="en-US" sz="1400">
                <a:solidFill>
                  <a:schemeClr val="tx1"/>
                </a:solidFill>
              </a:rPr>
              <a:t>: We have 17000+ records and 17 columns</a:t>
            </a:r>
            <a:br>
              <a:rPr lang="en-US" sz="1400">
                <a:solidFill>
                  <a:schemeClr val="tx1"/>
                </a:solidFill>
              </a:rPr>
            </a:br>
            <a:endParaRPr lang="en-US" sz="1400">
              <a:solidFill>
                <a:schemeClr val="tx1"/>
              </a:solidFill>
            </a:endParaRPr>
          </a:p>
          <a:p>
            <a:pPr marL="158750" lvl="0" indent="-228600" defTabSz="914400">
              <a:spcBef>
                <a:spcPts val="0"/>
              </a:spcBef>
              <a:spcAft>
                <a:spcPts val="600"/>
              </a:spcAft>
              <a:buFont typeface="Arial" panose="020B0604020202020204" pitchFamily="34" charset="0"/>
              <a:buChar char="•"/>
            </a:pPr>
            <a:r>
              <a:rPr lang="en-US" sz="1400" b="1">
                <a:solidFill>
                  <a:schemeClr val="tx1"/>
                </a:solidFill>
              </a:rPr>
              <a:t>Features</a:t>
            </a:r>
            <a:r>
              <a:rPr lang="en-US" sz="1400">
                <a:solidFill>
                  <a:schemeClr val="tx1"/>
                </a:solidFill>
              </a:rPr>
              <a:t>: Loan Attributes, Country, Project Attributes, Amounts involved, Effective dates etc</a:t>
            </a:r>
          </a:p>
        </p:txBody>
      </p:sp>
      <p:grpSp>
        <p:nvGrpSpPr>
          <p:cNvPr id="152" name="Group 151">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15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Shape 75"/>
        <p:cNvGrpSpPr/>
        <p:nvPr/>
      </p:nvGrpSpPr>
      <p:grpSpPr>
        <a:xfrm>
          <a:off x="0" y="0"/>
          <a:ext cx="0" cy="0"/>
          <a:chOff x="0" y="0"/>
          <a:chExt cx="0" cy="0"/>
        </a:xfrm>
      </p:grpSpPr>
      <p:sp>
        <p:nvSpPr>
          <p:cNvPr id="77" name="Google Shape;77;p4"/>
          <p:cNvSpPr txBox="1"/>
          <p:nvPr/>
        </p:nvSpPr>
        <p:spPr>
          <a:xfrm>
            <a:off x="6043047" y="834961"/>
            <a:ext cx="2617177" cy="1797511"/>
          </a:xfrm>
          <a:prstGeom prst="rect">
            <a:avLst/>
          </a:prstGeom>
        </p:spPr>
        <p:txBody>
          <a:bodyPr spcFirstLastPara="1" vert="horz" lIns="91440" tIns="45720" rIns="91440" bIns="45720" rtlCol="0" anchor="b" anchorCtr="0">
            <a:normAutofit/>
          </a:bodyPr>
          <a:lstStyle/>
          <a:p>
            <a:pPr marL="0" marR="0" lvl="0" indent="0">
              <a:lnSpc>
                <a:spcPct val="90000"/>
              </a:lnSpc>
              <a:spcBef>
                <a:spcPct val="0"/>
              </a:spcBef>
              <a:spcAft>
                <a:spcPts val="600"/>
              </a:spcAft>
            </a:pPr>
            <a:r>
              <a:rPr lang="en-US" sz="3100" b="1" i="0" u="none" strike="noStrike" kern="1200" cap="all">
                <a:solidFill>
                  <a:schemeClr val="tx1"/>
                </a:solidFill>
                <a:latin typeface="+mj-lt"/>
                <a:ea typeface="+mj-ea"/>
                <a:cs typeface="+mj-cs"/>
                <a:sym typeface="Arial"/>
              </a:rPr>
              <a:t>Sectors for which loans are lent</a:t>
            </a:r>
            <a:endParaRPr lang="en-US" sz="3100" kern="1200" cap="all">
              <a:solidFill>
                <a:schemeClr val="tx1"/>
              </a:solidFill>
              <a:latin typeface="+mj-lt"/>
              <a:ea typeface="+mj-ea"/>
              <a:cs typeface="+mj-cs"/>
            </a:endParaRPr>
          </a:p>
        </p:txBody>
      </p:sp>
      <p:sp>
        <p:nvSpPr>
          <p:cNvPr id="237"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211" y="606042"/>
            <a:ext cx="5064346" cy="3925796"/>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Google Shape;76;p4"/>
          <p:cNvPicPr preferRelativeResize="0"/>
          <p:nvPr/>
        </p:nvPicPr>
        <p:blipFill rotWithShape="1">
          <a:blip r:embed="rId4">
            <a:extLst/>
          </a:blip>
          <a:srcRect t="10684" r="2" b="9227"/>
          <a:stretch/>
        </p:blipFill>
        <p:spPr>
          <a:xfrm>
            <a:off x="599212" y="606042"/>
            <a:ext cx="5064346" cy="392579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Shape 81"/>
        <p:cNvGrpSpPr/>
        <p:nvPr/>
      </p:nvGrpSpPr>
      <p:grpSpPr>
        <a:xfrm>
          <a:off x="0" y="0"/>
          <a:ext cx="0" cy="0"/>
          <a:chOff x="0" y="0"/>
          <a:chExt cx="0" cy="0"/>
        </a:xfrm>
      </p:grpSpPr>
      <p:sp>
        <p:nvSpPr>
          <p:cNvPr id="83" name="Google Shape;83;p5"/>
          <p:cNvSpPr txBox="1"/>
          <p:nvPr/>
        </p:nvSpPr>
        <p:spPr>
          <a:xfrm>
            <a:off x="6043047" y="834961"/>
            <a:ext cx="2617177" cy="1797511"/>
          </a:xfrm>
          <a:prstGeom prst="rect">
            <a:avLst/>
          </a:prstGeom>
        </p:spPr>
        <p:txBody>
          <a:bodyPr spcFirstLastPara="1" vert="horz" lIns="91440" tIns="45720" rIns="91440" bIns="45720" rtlCol="0" anchor="b" anchorCtr="0">
            <a:normAutofit/>
          </a:bodyPr>
          <a:lstStyle/>
          <a:p>
            <a:pPr marL="0" marR="0" lvl="0" indent="0">
              <a:lnSpc>
                <a:spcPct val="90000"/>
              </a:lnSpc>
              <a:spcBef>
                <a:spcPct val="0"/>
              </a:spcBef>
              <a:spcAft>
                <a:spcPts val="600"/>
              </a:spcAft>
            </a:pPr>
            <a:r>
              <a:rPr lang="en-US" sz="3300" b="1" i="0" u="none" strike="noStrike" kern="1200" cap="all" dirty="0">
                <a:solidFill>
                  <a:schemeClr val="tx1"/>
                </a:solidFill>
                <a:latin typeface="+mj-lt"/>
                <a:ea typeface="+mj-ea"/>
                <a:cs typeface="+mj-cs"/>
                <a:sym typeface="Arial"/>
              </a:rPr>
              <a:t>Loan Statuses</a:t>
            </a:r>
            <a:endParaRPr lang="en-US" sz="3300" kern="1200" cap="all" dirty="0">
              <a:solidFill>
                <a:schemeClr val="tx1"/>
              </a:solidFill>
              <a:latin typeface="+mj-lt"/>
              <a:ea typeface="+mj-ea"/>
              <a:cs typeface="+mj-cs"/>
            </a:endParaRPr>
          </a:p>
        </p:txBody>
      </p:sp>
      <p:sp>
        <p:nvSpPr>
          <p:cNvPr id="167"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211" y="606042"/>
            <a:ext cx="5064346" cy="3925796"/>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B069ED4-E8C6-43B9-BA65-184CAE3A1E48}"/>
              </a:ext>
            </a:extLst>
          </p:cNvPr>
          <p:cNvPicPr>
            <a:picLocks noChangeAspect="1"/>
          </p:cNvPicPr>
          <p:nvPr/>
        </p:nvPicPr>
        <p:blipFill rotWithShape="1">
          <a:blip r:embed="rId4"/>
          <a:srcRect t="6684" r="2" b="2"/>
          <a:stretch/>
        </p:blipFill>
        <p:spPr>
          <a:xfrm>
            <a:off x="599211" y="606042"/>
            <a:ext cx="5064346" cy="39257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p:nvPr/>
        </p:nvSpPr>
        <p:spPr>
          <a:xfrm>
            <a:off x="794425" y="484725"/>
            <a:ext cx="7257600" cy="30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
          <p:cNvSpPr txBox="1"/>
          <p:nvPr/>
        </p:nvSpPr>
        <p:spPr>
          <a:xfrm>
            <a:off x="-255714" y="-16889"/>
            <a:ext cx="8008800" cy="444300"/>
          </a:xfrm>
          <a:prstGeom prst="rect">
            <a:avLst/>
          </a:prstGeom>
          <a:noFill/>
          <a:ln>
            <a:noFill/>
          </a:ln>
        </p:spPr>
        <p:txBody>
          <a:bodyPr spcFirstLastPara="1" wrap="square" lIns="91425" tIns="91425" rIns="91425" bIns="91425" anchor="t" anchorCtr="0">
            <a:noAutofit/>
          </a:bodyPr>
          <a:lstStyle/>
          <a:p>
            <a:pPr marL="2743200" marR="0" lvl="0" indent="0" algn="l" rtl="0">
              <a:lnSpc>
                <a:spcPct val="100000"/>
              </a:lnSpc>
              <a:spcBef>
                <a:spcPts val="0"/>
              </a:spcBef>
              <a:spcAft>
                <a:spcPts val="0"/>
              </a:spcAft>
              <a:buClr>
                <a:srgbClr val="000000"/>
              </a:buClr>
              <a:buSzPts val="3600"/>
              <a:buFont typeface="Arial"/>
              <a:buNone/>
            </a:pPr>
            <a:r>
              <a:rPr lang="en-IN" sz="3300" b="1" dirty="0">
                <a:solidFill>
                  <a:schemeClr val="tx1"/>
                </a:solidFill>
                <a:latin typeface="+mj-lt"/>
              </a:rPr>
              <a:t>LOAN LIFECYCLE</a:t>
            </a:r>
            <a:endParaRPr sz="3300" b="1" i="0" u="none" strike="noStrike" cap="none" dirty="0">
              <a:solidFill>
                <a:schemeClr val="tx1"/>
              </a:solidFill>
              <a:latin typeface="+mj-lt"/>
              <a:sym typeface="Arial"/>
            </a:endParaRPr>
          </a:p>
        </p:txBody>
      </p:sp>
      <p:pic>
        <p:nvPicPr>
          <p:cNvPr id="2" name="Picture 1">
            <a:extLst>
              <a:ext uri="{FF2B5EF4-FFF2-40B4-BE49-F238E27FC236}">
                <a16:creationId xmlns:a16="http://schemas.microsoft.com/office/drawing/2014/main" id="{4FA75C5A-1DB1-46C9-9468-31F68F7C0D76}"/>
              </a:ext>
            </a:extLst>
          </p:cNvPr>
          <p:cNvPicPr>
            <a:picLocks noChangeAspect="1"/>
          </p:cNvPicPr>
          <p:nvPr/>
        </p:nvPicPr>
        <p:blipFill>
          <a:blip r:embed="rId3"/>
          <a:stretch>
            <a:fillRect/>
          </a:stretch>
        </p:blipFill>
        <p:spPr>
          <a:xfrm>
            <a:off x="899033" y="599354"/>
            <a:ext cx="7257600" cy="4544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g5b57f1ce3d_0_0"/>
          <p:cNvPicPr preferRelativeResize="0"/>
          <p:nvPr/>
        </p:nvPicPr>
        <p:blipFill>
          <a:blip r:embed="rId3">
            <a:alphaModFix/>
          </a:blip>
          <a:stretch>
            <a:fillRect/>
          </a:stretch>
        </p:blipFill>
        <p:spPr>
          <a:xfrm>
            <a:off x="1981200" y="152400"/>
            <a:ext cx="7010400" cy="4795424"/>
          </a:xfrm>
          <a:prstGeom prst="rect">
            <a:avLst/>
          </a:prstGeom>
          <a:noFill/>
          <a:ln>
            <a:noFill/>
          </a:ln>
        </p:spPr>
      </p:pic>
      <p:sp>
        <p:nvSpPr>
          <p:cNvPr id="96" name="Google Shape;96;g5b57f1ce3d_0_0"/>
          <p:cNvSpPr txBox="1"/>
          <p:nvPr/>
        </p:nvSpPr>
        <p:spPr>
          <a:xfrm>
            <a:off x="139774" y="1437201"/>
            <a:ext cx="1841426" cy="190363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300" b="1" dirty="0">
                <a:solidFill>
                  <a:schemeClr val="tx1"/>
                </a:solidFill>
                <a:latin typeface="+mj-lt"/>
              </a:rPr>
              <a:t>PIPELINE OF OUR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7"/>
          <p:cNvSpPr txBox="1"/>
          <p:nvPr/>
        </p:nvSpPr>
        <p:spPr>
          <a:xfrm>
            <a:off x="69742" y="1628734"/>
            <a:ext cx="2296333" cy="1243377"/>
          </a:xfrm>
          <a:prstGeom prst="rect">
            <a:avLst/>
          </a:prstGeom>
          <a:noFill/>
          <a:ln>
            <a:noFill/>
          </a:ln>
        </p:spPr>
        <p:txBody>
          <a:bodyPr spcFirstLastPara="1" wrap="square" lIns="91425" tIns="45700" rIns="91425" bIns="45700" anchor="t" anchorCtr="0">
            <a:spAutoFit/>
          </a:bodyPr>
          <a:lstStyle/>
          <a:p>
            <a:pPr lvl="0">
              <a:lnSpc>
                <a:spcPct val="90000"/>
              </a:lnSpc>
              <a:spcBef>
                <a:spcPct val="0"/>
              </a:spcBef>
              <a:spcAft>
                <a:spcPts val="600"/>
              </a:spcAft>
            </a:pPr>
            <a:r>
              <a:rPr lang="en-US" sz="3600" b="1" kern="1200" cap="all" dirty="0">
                <a:solidFill>
                  <a:srgbClr val="FFFFFF"/>
                </a:solidFill>
              </a:rPr>
              <a:t>OLTP</a:t>
            </a:r>
            <a:endParaRPr lang="en-US" sz="3600" kern="1200" cap="all" dirty="0">
              <a:solidFill>
                <a:srgbClr val="FFFFFF"/>
              </a:solidFill>
            </a:endParaRPr>
          </a:p>
          <a:p>
            <a:pPr lvl="0">
              <a:lnSpc>
                <a:spcPct val="90000"/>
              </a:lnSpc>
              <a:spcBef>
                <a:spcPct val="0"/>
              </a:spcBef>
              <a:spcAft>
                <a:spcPts val="600"/>
              </a:spcAft>
            </a:pPr>
            <a:r>
              <a:rPr lang="en-US" sz="3600" b="1" kern="1200" cap="all" dirty="0">
                <a:solidFill>
                  <a:srgbClr val="FFFFFF"/>
                </a:solidFill>
              </a:rPr>
              <a:t>Schema</a:t>
            </a:r>
            <a:endParaRPr lang="en-US" sz="3600" kern="1200" cap="all" dirty="0">
              <a:solidFill>
                <a:srgbClr val="FFFFFF"/>
              </a:solidFill>
            </a:endParaRPr>
          </a:p>
        </p:txBody>
      </p:sp>
      <p:pic>
        <p:nvPicPr>
          <p:cNvPr id="102" name="Google Shape;102;p7"/>
          <p:cNvPicPr preferRelativeResize="0"/>
          <p:nvPr/>
        </p:nvPicPr>
        <p:blipFill>
          <a:blip r:embed="rId3">
            <a:alphaModFix/>
          </a:blip>
          <a:stretch>
            <a:fillRect/>
          </a:stretch>
        </p:blipFill>
        <p:spPr>
          <a:xfrm>
            <a:off x="2366075" y="152400"/>
            <a:ext cx="6625526" cy="4405831"/>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{7C5B5AD5-59E9-9042-8A00-E0FB05492C0B}tf10001122</Template>
  <TotalTime>100</TotalTime>
  <Words>320</Words>
  <Application>Microsoft Macintosh PowerPoint</Application>
  <PresentationFormat>On-screen Show (16:9)</PresentationFormat>
  <Paragraphs>50</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World Bank Financial Analysis</vt:lpstr>
      <vt:lpstr>PowerPoint Presentation</vt:lpstr>
      <vt:lpstr>Business Process</vt:lpstr>
      <vt:lpstr>About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project was an enriching experience as it gave us a practical exposure to the processes of business intelligence and data warehousing applications.  Tools used: Data Modeler: Erwin, Navicat ETL tool: Pentaho Database: Oracle MySql Visualization tool: Tableau  Challenges:  ETL implementation</vt:lpstr>
      <vt:lpstr>Thank You</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bothale</dc:creator>
  <cp:lastModifiedBy>FNU Ishu</cp:lastModifiedBy>
  <cp:revision>12</cp:revision>
  <dcterms:created xsi:type="dcterms:W3CDTF">2019-06-05T04:05:15Z</dcterms:created>
  <dcterms:modified xsi:type="dcterms:W3CDTF">2019-06-06T00:10:06Z</dcterms:modified>
</cp:coreProperties>
</file>