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4/4/2020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551F-BE3A-4C94-AB76-07C90E883928}"/>
              </a:ext>
            </a:extLst>
          </p:cNvPr>
          <p:cNvSpPr>
            <a:spLocks noGrp="1"/>
          </p:cNvSpPr>
          <p:nvPr>
            <p:ph type="ctrTitle"/>
          </p:nvPr>
        </p:nvSpPr>
        <p:spPr/>
        <p:txBody>
          <a:bodyPr/>
          <a:lstStyle/>
          <a:p>
            <a:pPr algn="ctr"/>
            <a:r>
              <a:rPr lang="en-US" dirty="0"/>
              <a:t>Battle of the Neighborhoods of Toronto</a:t>
            </a:r>
          </a:p>
        </p:txBody>
      </p:sp>
    </p:spTree>
    <p:extLst>
      <p:ext uri="{BB962C8B-B14F-4D97-AF65-F5344CB8AC3E}">
        <p14:creationId xmlns:p14="http://schemas.microsoft.com/office/powerpoint/2010/main" val="327943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Freeform 9">
            <a:extLst>
              <a:ext uri="{FF2B5EF4-FFF2-40B4-BE49-F238E27FC236}">
                <a16:creationId xmlns:a16="http://schemas.microsoft.com/office/drawing/2014/main" id="{7AF0B711-0578-47A6-AB9A-AF422D2535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1212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22CA3-0D10-4424-850E-043FC88AC1F3}"/>
              </a:ext>
            </a:extLst>
          </p:cNvPr>
          <p:cNvSpPr>
            <a:spLocks noGrp="1"/>
          </p:cNvSpPr>
          <p:nvPr>
            <p:ph type="title"/>
          </p:nvPr>
        </p:nvSpPr>
        <p:spPr>
          <a:xfrm>
            <a:off x="796413" y="4886070"/>
            <a:ext cx="10583275" cy="1603220"/>
          </a:xfrm>
        </p:spPr>
        <p:txBody>
          <a:bodyPr vert="horz" lIns="91440" tIns="45720" rIns="91440" bIns="45720" rtlCol="0" anchor="b">
            <a:noAutofit/>
          </a:bodyPr>
          <a:lstStyle/>
          <a:p>
            <a:pPr>
              <a:lnSpc>
                <a:spcPct val="90000"/>
              </a:lnSpc>
            </a:pPr>
            <a:r>
              <a:rPr lang="en-US" sz="1500" dirty="0">
                <a:solidFill>
                  <a:srgbClr val="FFFFFF"/>
                </a:solidFill>
              </a:rPr>
              <a:t>Resultant Scoreboard:</a:t>
            </a:r>
            <a:br>
              <a:rPr lang="en-US" sz="1500" dirty="0">
                <a:solidFill>
                  <a:srgbClr val="FFFFFF"/>
                </a:solidFill>
              </a:rPr>
            </a:br>
            <a:br>
              <a:rPr lang="en-US" sz="1300" dirty="0">
                <a:solidFill>
                  <a:srgbClr val="FFFFFF"/>
                </a:solidFill>
              </a:rPr>
            </a:br>
            <a:r>
              <a:rPr lang="en-US" sz="1300" dirty="0">
                <a:solidFill>
                  <a:srgbClr val="FFFFFF"/>
                </a:solidFill>
              </a:rPr>
              <a:t>1. Rosedale Neighborhood is noticed to have parks which can attract a large crowd making the restaurant visible, has no competition in terms of restaurants and has accessibility to subways, but residential score is low</a:t>
            </a:r>
            <a:br>
              <a:rPr lang="en-US" sz="1300" dirty="0">
                <a:solidFill>
                  <a:srgbClr val="FFFFFF"/>
                </a:solidFill>
              </a:rPr>
            </a:br>
            <a:br>
              <a:rPr lang="en-US" sz="1300" dirty="0">
                <a:solidFill>
                  <a:srgbClr val="FFFFFF"/>
                </a:solidFill>
              </a:rPr>
            </a:br>
            <a:r>
              <a:rPr lang="en-US" sz="1300" dirty="0">
                <a:solidFill>
                  <a:srgbClr val="FFFFFF"/>
                </a:solidFill>
              </a:rPr>
              <a:t>2. Christie Neighborhood is notices to have a park, high score for sub way accessibility and residential area, making it a hub for potential customers without much of competition</a:t>
            </a:r>
            <a:br>
              <a:rPr lang="en-US" sz="1300" dirty="0">
                <a:solidFill>
                  <a:srgbClr val="FFFFFF"/>
                </a:solidFill>
              </a:rPr>
            </a:br>
            <a:br>
              <a:rPr lang="en-US" sz="1300" dirty="0">
                <a:solidFill>
                  <a:srgbClr val="FFFFFF"/>
                </a:solidFill>
              </a:rPr>
            </a:br>
            <a:r>
              <a:rPr lang="en-US" sz="1300" dirty="0">
                <a:solidFill>
                  <a:srgbClr val="FFFFFF"/>
                </a:solidFill>
              </a:rPr>
              <a:t>3. Regent Park, having a high score for restaurants makes it unlikely of choice </a:t>
            </a:r>
          </a:p>
        </p:txBody>
      </p:sp>
      <p:pic>
        <p:nvPicPr>
          <p:cNvPr id="5" name="Picture 4" descr="A screenshot of a cell phone&#10;&#10;Description automatically generated">
            <a:extLst>
              <a:ext uri="{FF2B5EF4-FFF2-40B4-BE49-F238E27FC236}">
                <a16:creationId xmlns:a16="http://schemas.microsoft.com/office/drawing/2014/main" id="{930EF42C-2AA4-4986-8E58-F95A16B49F92}"/>
              </a:ext>
            </a:extLst>
          </p:cNvPr>
          <p:cNvPicPr>
            <a:picLocks noChangeAspect="1"/>
          </p:cNvPicPr>
          <p:nvPr/>
        </p:nvPicPr>
        <p:blipFill>
          <a:blip r:embed="rId2"/>
          <a:stretch>
            <a:fillRect/>
          </a:stretch>
        </p:blipFill>
        <p:spPr>
          <a:xfrm>
            <a:off x="635457" y="832114"/>
            <a:ext cx="10916463" cy="321866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103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89CEEDD6-E62B-49FE-9C20-B3E99546E741}"/>
              </a:ext>
            </a:extLst>
          </p:cNvPr>
          <p:cNvSpPr txBox="1"/>
          <p:nvPr/>
        </p:nvSpPr>
        <p:spPr>
          <a:xfrm>
            <a:off x="1280559" y="1286935"/>
            <a:ext cx="9638153" cy="2668377"/>
          </a:xfrm>
          <a:prstGeom prst="rect">
            <a:avLst/>
          </a:prstGeom>
          <a:effectLst/>
        </p:spPr>
        <p:txBody>
          <a:bodyPr vert="horz" lIns="91440" tIns="45720" rIns="91440" bIns="45720" rtlCol="0" anchor="b">
            <a:normAutofit/>
          </a:bodyPr>
          <a:lstStyle/>
          <a:p>
            <a:pPr algn="ctr">
              <a:spcBef>
                <a:spcPct val="0"/>
              </a:spcBef>
              <a:spcAft>
                <a:spcPts val="600"/>
              </a:spcAft>
            </a:pPr>
            <a:r>
              <a:rPr lang="en-US" sz="5000" b="1" dirty="0">
                <a:latin typeface="+mj-lt"/>
                <a:ea typeface="+mj-ea"/>
                <a:cs typeface="+mj-cs"/>
              </a:rPr>
              <a:t>Therefore, I would recommend that Christie neighborhood to be the ideal location</a:t>
            </a:r>
          </a:p>
        </p:txBody>
      </p:sp>
    </p:spTree>
    <p:extLst>
      <p:ext uri="{BB962C8B-B14F-4D97-AF65-F5344CB8AC3E}">
        <p14:creationId xmlns:p14="http://schemas.microsoft.com/office/powerpoint/2010/main" val="134532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D670-34ED-4EFA-830F-60597068445D}"/>
              </a:ext>
            </a:extLst>
          </p:cNvPr>
          <p:cNvSpPr>
            <a:spLocks noGrp="1"/>
          </p:cNvSpPr>
          <p:nvPr>
            <p:ph type="title"/>
          </p:nvPr>
        </p:nvSpPr>
        <p:spPr/>
        <p:txBody>
          <a:bodyPr/>
          <a:lstStyle/>
          <a:p>
            <a:r>
              <a:rPr lang="en-US" dirty="0"/>
              <a:t>Introduction/Business Problem</a:t>
            </a:r>
          </a:p>
        </p:txBody>
      </p:sp>
      <p:sp>
        <p:nvSpPr>
          <p:cNvPr id="3" name="Content Placeholder 2">
            <a:extLst>
              <a:ext uri="{FF2B5EF4-FFF2-40B4-BE49-F238E27FC236}">
                <a16:creationId xmlns:a16="http://schemas.microsoft.com/office/drawing/2014/main" id="{0BA5A0B2-9977-4D55-AB00-14C8EA57945C}"/>
              </a:ext>
            </a:extLst>
          </p:cNvPr>
          <p:cNvSpPr>
            <a:spLocks noGrp="1"/>
          </p:cNvSpPr>
          <p:nvPr>
            <p:ph idx="1"/>
          </p:nvPr>
        </p:nvSpPr>
        <p:spPr/>
        <p:txBody>
          <a:bodyPr/>
          <a:lstStyle/>
          <a:p>
            <a:r>
              <a:rPr lang="en-US" dirty="0"/>
              <a:t>The company I am working for is looking to open a restaurant in the city of Toronto. So </a:t>
            </a:r>
            <a:r>
              <a:rPr lang="en-US" dirty="0" err="1"/>
              <a:t>im</a:t>
            </a:r>
            <a:r>
              <a:rPr lang="en-US" dirty="0"/>
              <a:t> going to leverage the </a:t>
            </a:r>
            <a:r>
              <a:rPr lang="en-US" dirty="0" err="1"/>
              <a:t>oursqaure</a:t>
            </a:r>
            <a:r>
              <a:rPr lang="en-US" dirty="0"/>
              <a:t> data for Toronto city and find a area where there is a large community of residents, easy access to transportation and less competitors</a:t>
            </a:r>
          </a:p>
          <a:p>
            <a:r>
              <a:rPr lang="en-US" b="1" dirty="0"/>
              <a:t>Target an audience: </a:t>
            </a:r>
            <a:r>
              <a:rPr lang="en-US" dirty="0"/>
              <a:t>For any company (Small business or large franchises) looking to open a restaurant or cafe in Toronto city.</a:t>
            </a:r>
          </a:p>
          <a:p>
            <a:endParaRPr lang="en-US" dirty="0"/>
          </a:p>
        </p:txBody>
      </p:sp>
    </p:spTree>
    <p:extLst>
      <p:ext uri="{BB962C8B-B14F-4D97-AF65-F5344CB8AC3E}">
        <p14:creationId xmlns:p14="http://schemas.microsoft.com/office/powerpoint/2010/main" val="289403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D670-34ED-4EFA-830F-60597068445D}"/>
              </a:ext>
            </a:extLst>
          </p:cNvPr>
          <p:cNvSpPr>
            <a:spLocks noGrp="1"/>
          </p:cNvSpPr>
          <p:nvPr>
            <p:ph type="title"/>
          </p:nvPr>
        </p:nvSpPr>
        <p:spPr/>
        <p:txBody>
          <a:bodyPr/>
          <a:lstStyle/>
          <a:p>
            <a:r>
              <a:rPr lang="en-US" dirty="0"/>
              <a:t>Description of the data</a:t>
            </a:r>
          </a:p>
        </p:txBody>
      </p:sp>
      <p:sp>
        <p:nvSpPr>
          <p:cNvPr id="3" name="Content Placeholder 2">
            <a:extLst>
              <a:ext uri="{FF2B5EF4-FFF2-40B4-BE49-F238E27FC236}">
                <a16:creationId xmlns:a16="http://schemas.microsoft.com/office/drawing/2014/main" id="{0BA5A0B2-9977-4D55-AB00-14C8EA57945C}"/>
              </a:ext>
            </a:extLst>
          </p:cNvPr>
          <p:cNvSpPr>
            <a:spLocks noGrp="1"/>
          </p:cNvSpPr>
          <p:nvPr>
            <p:ph idx="1"/>
          </p:nvPr>
        </p:nvSpPr>
        <p:spPr/>
        <p:txBody>
          <a:bodyPr/>
          <a:lstStyle/>
          <a:p>
            <a:r>
              <a:rPr lang="en-US" dirty="0"/>
              <a:t>Boroughs, Postal code, neighborhoods of Toronto </a:t>
            </a:r>
          </a:p>
          <a:p>
            <a:r>
              <a:rPr lang="en-US" dirty="0"/>
              <a:t>Geo locations for each postal code</a:t>
            </a:r>
          </a:p>
          <a:p>
            <a:r>
              <a:rPr lang="en-US" dirty="0"/>
              <a:t>Subway metro stations and their geolocation </a:t>
            </a:r>
          </a:p>
          <a:p>
            <a:r>
              <a:rPr lang="en-US" dirty="0"/>
              <a:t>Apartments/houses in each neighborhood with their details and geolocation</a:t>
            </a:r>
          </a:p>
          <a:p>
            <a:r>
              <a:rPr lang="en-US" dirty="0"/>
              <a:t>venues for each neighborhood and subway metro stations</a:t>
            </a:r>
          </a:p>
        </p:txBody>
      </p:sp>
    </p:spTree>
    <p:extLst>
      <p:ext uri="{BB962C8B-B14F-4D97-AF65-F5344CB8AC3E}">
        <p14:creationId xmlns:p14="http://schemas.microsoft.com/office/powerpoint/2010/main" val="55989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D670-34ED-4EFA-830F-60597068445D}"/>
              </a:ext>
            </a:extLst>
          </p:cNvPr>
          <p:cNvSpPr>
            <a:spLocks noGrp="1"/>
          </p:cNvSpPr>
          <p:nvPr>
            <p:ph type="title"/>
          </p:nvPr>
        </p:nvSpPr>
        <p:spPr/>
        <p:txBody>
          <a:bodyPr/>
          <a:lstStyle/>
          <a:p>
            <a:pPr algn="ctr"/>
            <a:r>
              <a:rPr lang="en-US" dirty="0"/>
              <a:t>How the data was used to solve the problem</a:t>
            </a:r>
          </a:p>
        </p:txBody>
      </p:sp>
      <p:sp>
        <p:nvSpPr>
          <p:cNvPr id="3" name="Content Placeholder 2">
            <a:extLst>
              <a:ext uri="{FF2B5EF4-FFF2-40B4-BE49-F238E27FC236}">
                <a16:creationId xmlns:a16="http://schemas.microsoft.com/office/drawing/2014/main" id="{0BA5A0B2-9977-4D55-AB00-14C8EA57945C}"/>
              </a:ext>
            </a:extLst>
          </p:cNvPr>
          <p:cNvSpPr>
            <a:spLocks noGrp="1"/>
          </p:cNvSpPr>
          <p:nvPr>
            <p:ph idx="1"/>
          </p:nvPr>
        </p:nvSpPr>
        <p:spPr/>
        <p:txBody>
          <a:bodyPr/>
          <a:lstStyle/>
          <a:p>
            <a:r>
              <a:rPr lang="en-US" dirty="0"/>
              <a:t>Use </a:t>
            </a:r>
            <a:r>
              <a:rPr lang="en-US" dirty="0" err="1"/>
              <a:t>geopy</a:t>
            </a:r>
            <a:r>
              <a:rPr lang="en-US" dirty="0"/>
              <a:t> and Foursquare for venue and geolocation data to map/cluster all the top 10 venues, subway metro stations for Toronto downtown to get a better understanding of all the venues/</a:t>
            </a:r>
            <a:r>
              <a:rPr lang="en-US" dirty="0" err="1"/>
              <a:t>ammenities</a:t>
            </a:r>
            <a:r>
              <a:rPr lang="en-US" dirty="0"/>
              <a:t> near each subway station for </a:t>
            </a:r>
            <a:r>
              <a:rPr lang="en-US" dirty="0" err="1"/>
              <a:t>analysing</a:t>
            </a:r>
            <a:r>
              <a:rPr lang="en-US" dirty="0"/>
              <a:t> </a:t>
            </a:r>
            <a:r>
              <a:rPr lang="en-US" dirty="0" err="1"/>
              <a:t>accesibility</a:t>
            </a:r>
            <a:endParaRPr lang="en-US" dirty="0"/>
          </a:p>
          <a:p>
            <a:r>
              <a:rPr lang="en-US" dirty="0"/>
              <a:t>Map/cluster the rental apartments for Toronto downtown to view the average number of apartments in a set radius around each subway station</a:t>
            </a:r>
          </a:p>
        </p:txBody>
      </p:sp>
    </p:spTree>
    <p:extLst>
      <p:ext uri="{BB962C8B-B14F-4D97-AF65-F5344CB8AC3E}">
        <p14:creationId xmlns:p14="http://schemas.microsoft.com/office/powerpoint/2010/main" val="225693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D670-34ED-4EFA-830F-60597068445D}"/>
              </a:ext>
            </a:extLst>
          </p:cNvPr>
          <p:cNvSpPr>
            <a:spLocks noGrp="1"/>
          </p:cNvSpPr>
          <p:nvPr>
            <p:ph type="title"/>
          </p:nvPr>
        </p:nvSpPr>
        <p:spPr/>
        <p:txBody>
          <a:bodyPr/>
          <a:lstStyle/>
          <a:p>
            <a:r>
              <a:rPr lang="en-US" dirty="0"/>
              <a:t>Potential questions to analysis</a:t>
            </a:r>
          </a:p>
        </p:txBody>
      </p:sp>
      <p:sp>
        <p:nvSpPr>
          <p:cNvPr id="3" name="Content Placeholder 2">
            <a:extLst>
              <a:ext uri="{FF2B5EF4-FFF2-40B4-BE49-F238E27FC236}">
                <a16:creationId xmlns:a16="http://schemas.microsoft.com/office/drawing/2014/main" id="{0BA5A0B2-9977-4D55-AB00-14C8EA57945C}"/>
              </a:ext>
            </a:extLst>
          </p:cNvPr>
          <p:cNvSpPr>
            <a:spLocks noGrp="1"/>
          </p:cNvSpPr>
          <p:nvPr>
            <p:ph idx="1"/>
          </p:nvPr>
        </p:nvSpPr>
        <p:spPr/>
        <p:txBody>
          <a:bodyPr/>
          <a:lstStyle/>
          <a:p>
            <a:r>
              <a:rPr lang="en-US" dirty="0"/>
              <a:t>what is the number of apartments near each subway metro station in Toronto downtown?</a:t>
            </a:r>
          </a:p>
          <a:p>
            <a:r>
              <a:rPr lang="en-US" dirty="0"/>
              <a:t>What are the venues of the two best places cross to metro station with apartments?</a:t>
            </a:r>
          </a:p>
          <a:p>
            <a:r>
              <a:rPr lang="en-US" dirty="0"/>
              <a:t>How venues distributed in Toronto downtown around metro stations?</a:t>
            </a:r>
          </a:p>
        </p:txBody>
      </p:sp>
    </p:spTree>
    <p:extLst>
      <p:ext uri="{BB962C8B-B14F-4D97-AF65-F5344CB8AC3E}">
        <p14:creationId xmlns:p14="http://schemas.microsoft.com/office/powerpoint/2010/main" val="160726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322CA3-0D10-4424-850E-043FC88AC1F3}"/>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US" sz="2500">
                <a:solidFill>
                  <a:srgbClr val="FFFFFF"/>
                </a:solidFill>
              </a:rPr>
              <a:t>Using geopy and Foursquare obtained the geolocation data for Toronto downtown </a:t>
            </a:r>
          </a:p>
        </p:txBody>
      </p:sp>
      <p:pic>
        <p:nvPicPr>
          <p:cNvPr id="5" name="Content Placeholder 4">
            <a:extLst>
              <a:ext uri="{FF2B5EF4-FFF2-40B4-BE49-F238E27FC236}">
                <a16:creationId xmlns:a16="http://schemas.microsoft.com/office/drawing/2014/main" id="{08596052-3E44-413C-A570-9EF60F923CB5}"/>
              </a:ext>
            </a:extLst>
          </p:cNvPr>
          <p:cNvPicPr>
            <a:picLocks noChangeAspect="1"/>
          </p:cNvPicPr>
          <p:nvPr/>
        </p:nvPicPr>
        <p:blipFill rotWithShape="1">
          <a:blip r:embed="rId2"/>
          <a:srcRect l="24776" t="36351" r="21734" b="37435"/>
          <a:stretch/>
        </p:blipFill>
        <p:spPr>
          <a:xfrm>
            <a:off x="451514" y="2639438"/>
            <a:ext cx="11288972" cy="311198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2562422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322CA3-0D10-4424-850E-043FC88AC1F3}"/>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US" sz="2700">
                <a:solidFill>
                  <a:srgbClr val="FFFFFF"/>
                </a:solidFill>
              </a:rPr>
              <a:t>Visualized all the different neighborhoods in downtown Toronto</a:t>
            </a:r>
          </a:p>
        </p:txBody>
      </p:sp>
      <p:pic>
        <p:nvPicPr>
          <p:cNvPr id="3" name="Picture 2">
            <a:extLst>
              <a:ext uri="{FF2B5EF4-FFF2-40B4-BE49-F238E27FC236}">
                <a16:creationId xmlns:a16="http://schemas.microsoft.com/office/drawing/2014/main" id="{4622D339-34EC-49FA-A6F5-4F2223829633}"/>
              </a:ext>
            </a:extLst>
          </p:cNvPr>
          <p:cNvPicPr>
            <a:picLocks noChangeAspect="1"/>
          </p:cNvPicPr>
          <p:nvPr/>
        </p:nvPicPr>
        <p:blipFill rotWithShape="1">
          <a:blip r:embed="rId2"/>
          <a:srcRect l="20685" t="26970" r="15497" b="5651"/>
          <a:stretch/>
        </p:blipFill>
        <p:spPr>
          <a:xfrm>
            <a:off x="2713703" y="2330244"/>
            <a:ext cx="6617110" cy="392988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0507081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322CA3-0D10-4424-850E-043FC88AC1F3}"/>
              </a:ext>
            </a:extLst>
          </p:cNvPr>
          <p:cNvSpPr>
            <a:spLocks noGrp="1"/>
          </p:cNvSpPr>
          <p:nvPr>
            <p:ph type="title"/>
          </p:nvPr>
        </p:nvSpPr>
        <p:spPr>
          <a:xfrm>
            <a:off x="531413" y="814804"/>
            <a:ext cx="3444211" cy="4241136"/>
          </a:xfrm>
        </p:spPr>
        <p:txBody>
          <a:bodyPr vert="horz" lIns="91440" tIns="45720" rIns="91440" bIns="45720" rtlCol="0" anchor="t">
            <a:normAutofit fontScale="90000"/>
          </a:bodyPr>
          <a:lstStyle/>
          <a:p>
            <a:pPr>
              <a:lnSpc>
                <a:spcPct val="90000"/>
              </a:lnSpc>
            </a:pPr>
            <a:r>
              <a:rPr lang="en-US" sz="2400" dirty="0" err="1"/>
              <a:t>Analysisng</a:t>
            </a:r>
            <a:r>
              <a:rPr lang="en-US" sz="2400" dirty="0"/>
              <a:t> the top 9 venues in each of the neighborhoods for downtown Toronto to understand which neighborhoods have lesser restaurants and have parks</a:t>
            </a:r>
            <a:br>
              <a:rPr lang="en-US" sz="2400" dirty="0"/>
            </a:br>
            <a:br>
              <a:rPr lang="en-US" sz="2400" dirty="0"/>
            </a:br>
            <a:r>
              <a:rPr lang="en-US" sz="2400" dirty="0"/>
              <a:t>As seen Rosedale, Christie and Regent park have a parks in their common venues, have lesser </a:t>
            </a:r>
            <a:r>
              <a:rPr lang="en-US" sz="2400" dirty="0" err="1"/>
              <a:t>resturants</a:t>
            </a:r>
            <a:r>
              <a:rPr lang="en-US" sz="2400" dirty="0"/>
              <a:t> and bars. This makes these three locations potential restaurant spot</a:t>
            </a:r>
            <a:br>
              <a:rPr lang="en-US" sz="2400" dirty="0"/>
            </a:br>
            <a:endParaRPr lang="en-US" sz="2400" dirty="0"/>
          </a:p>
        </p:txBody>
      </p:sp>
      <p:pic>
        <p:nvPicPr>
          <p:cNvPr id="4" name="Picture 3" descr="A close up of text on a white background&#10;&#10;Description automatically generated">
            <a:extLst>
              <a:ext uri="{FF2B5EF4-FFF2-40B4-BE49-F238E27FC236}">
                <a16:creationId xmlns:a16="http://schemas.microsoft.com/office/drawing/2014/main" id="{02D877A6-3863-4BB6-9ED5-ED7891D76F7D}"/>
              </a:ext>
            </a:extLst>
          </p:cNvPr>
          <p:cNvPicPr>
            <a:picLocks noChangeAspect="1"/>
          </p:cNvPicPr>
          <p:nvPr/>
        </p:nvPicPr>
        <p:blipFill>
          <a:blip r:embed="rId3"/>
          <a:stretch>
            <a:fillRect/>
          </a:stretch>
        </p:blipFill>
        <p:spPr>
          <a:xfrm>
            <a:off x="5612400" y="189120"/>
            <a:ext cx="5783186" cy="647976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98752295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1" name="Rectangle 11">
            <a:extLst>
              <a:ext uri="{FF2B5EF4-FFF2-40B4-BE49-F238E27FC236}">
                <a16:creationId xmlns:a16="http://schemas.microsoft.com/office/drawing/2014/main" id="{F611655D-86DD-44E5-9999-B2135809D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11443580-A880-4C5F-9EB1-FC254EC65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322CA3-0D10-4424-850E-043FC88AC1F3}"/>
              </a:ext>
            </a:extLst>
          </p:cNvPr>
          <p:cNvSpPr>
            <a:spLocks noGrp="1"/>
          </p:cNvSpPr>
          <p:nvPr>
            <p:ph type="title"/>
          </p:nvPr>
        </p:nvSpPr>
        <p:spPr>
          <a:xfrm>
            <a:off x="451514" y="5151991"/>
            <a:ext cx="10930487" cy="1199647"/>
          </a:xfrm>
          <a:effectLst/>
        </p:spPr>
        <p:txBody>
          <a:bodyPr vert="horz" lIns="91440" tIns="45720" rIns="91440" bIns="45720" rtlCol="0" anchor="b">
            <a:normAutofit/>
          </a:bodyPr>
          <a:lstStyle/>
          <a:p>
            <a:pPr>
              <a:lnSpc>
                <a:spcPct val="90000"/>
              </a:lnSpc>
            </a:pPr>
            <a:r>
              <a:rPr lang="en-US" sz="1300" dirty="0">
                <a:solidFill>
                  <a:srgbClr val="FFFFFF"/>
                </a:solidFill>
              </a:rPr>
              <a:t>As noted before that the three locations: Rosedale, Christie and Regent park have a parks in their common venues, have lesser restaurants and bars. Now we are going to work towards picking  the one with more accessibility to subway and has more </a:t>
            </a:r>
            <a:r>
              <a:rPr lang="en-US" sz="1300" dirty="0" err="1">
                <a:solidFill>
                  <a:srgbClr val="FFFFFF"/>
                </a:solidFill>
              </a:rPr>
              <a:t>residensial</a:t>
            </a:r>
            <a:r>
              <a:rPr lang="en-US" sz="1300" dirty="0">
                <a:solidFill>
                  <a:srgbClr val="FFFFFF"/>
                </a:solidFill>
              </a:rPr>
              <a:t> area located near it </a:t>
            </a:r>
            <a:br>
              <a:rPr lang="en-US" sz="1300" dirty="0">
                <a:solidFill>
                  <a:srgbClr val="FFFFFF"/>
                </a:solidFill>
              </a:rPr>
            </a:br>
            <a:r>
              <a:rPr lang="en-US" sz="1300" dirty="0">
                <a:solidFill>
                  <a:srgbClr val="FFFFFF"/>
                </a:solidFill>
              </a:rPr>
              <a:t>- The arrows point towards the restaurants in the area</a:t>
            </a:r>
            <a:br>
              <a:rPr lang="en-US" sz="1300" dirty="0">
                <a:solidFill>
                  <a:srgbClr val="FFFFFF"/>
                </a:solidFill>
              </a:rPr>
            </a:br>
            <a:r>
              <a:rPr lang="en-US" sz="1300" dirty="0">
                <a:solidFill>
                  <a:srgbClr val="FFFFFF"/>
                </a:solidFill>
              </a:rPr>
              <a:t>- The blue circles represent subways</a:t>
            </a:r>
            <a:br>
              <a:rPr lang="en-US" sz="1300" dirty="0">
                <a:solidFill>
                  <a:srgbClr val="FFFFFF"/>
                </a:solidFill>
              </a:rPr>
            </a:br>
            <a:r>
              <a:rPr lang="en-US" sz="1300" dirty="0">
                <a:solidFill>
                  <a:srgbClr val="FFFFFF"/>
                </a:solidFill>
              </a:rPr>
              <a:t>- The Black stars represent </a:t>
            </a:r>
            <a:r>
              <a:rPr lang="en-US" sz="1300" dirty="0" err="1">
                <a:solidFill>
                  <a:srgbClr val="FFFFFF"/>
                </a:solidFill>
              </a:rPr>
              <a:t>residensial</a:t>
            </a:r>
            <a:r>
              <a:rPr lang="en-US" sz="1300" dirty="0">
                <a:solidFill>
                  <a:srgbClr val="FFFFFF"/>
                </a:solidFill>
              </a:rPr>
              <a:t> area</a:t>
            </a:r>
          </a:p>
        </p:txBody>
      </p:sp>
      <p:pic>
        <p:nvPicPr>
          <p:cNvPr id="5" name="Picture 4" descr="A picture containing text, map&#10;&#10;Description automatically generated">
            <a:extLst>
              <a:ext uri="{FF2B5EF4-FFF2-40B4-BE49-F238E27FC236}">
                <a16:creationId xmlns:a16="http://schemas.microsoft.com/office/drawing/2014/main" id="{967A812F-D70B-4CB5-A8AF-8FCEC0453C10}"/>
              </a:ext>
            </a:extLst>
          </p:cNvPr>
          <p:cNvPicPr>
            <a:picLocks noChangeAspect="1"/>
          </p:cNvPicPr>
          <p:nvPr/>
        </p:nvPicPr>
        <p:blipFill>
          <a:blip r:embed="rId2"/>
          <a:stretch>
            <a:fillRect/>
          </a:stretch>
        </p:blipFill>
        <p:spPr>
          <a:xfrm>
            <a:off x="451514" y="608219"/>
            <a:ext cx="11288972" cy="375358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99315726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0</TotalTime>
  <Words>357</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2</vt:lpstr>
      <vt:lpstr>Quotable</vt:lpstr>
      <vt:lpstr>Battle of the Neighborhoods of Toronto</vt:lpstr>
      <vt:lpstr>Introduction/Business Problem</vt:lpstr>
      <vt:lpstr>Description of the data</vt:lpstr>
      <vt:lpstr>How the data was used to solve the problem</vt:lpstr>
      <vt:lpstr>Potential questions to analysis</vt:lpstr>
      <vt:lpstr>Using geopy and Foursquare obtained the geolocation data for Toronto downtown </vt:lpstr>
      <vt:lpstr>Visualized all the different neighborhoods in downtown Toronto</vt:lpstr>
      <vt:lpstr>Analysisng the top 9 venues in each of the neighborhoods for downtown Toronto to understand which neighborhoods have lesser restaurants and have parks  As seen Rosedale, Christie and Regent park have a parks in their common venues, have lesser resturants and bars. This makes these three locations potential restaurant spot </vt:lpstr>
      <vt:lpstr>As noted before that the three locations: Rosedale, Christie and Regent park have a parks in their common venues, have lesser restaurants and bars. Now we are going to work towards picking  the one with more accessibility to subway and has more residensial area located near it  - The arrows point towards the restaurants in the area - The blue circles represent subways - The Black stars represent residensial area</vt:lpstr>
      <vt:lpstr>Resultant Scoreboard:  1. Rosedale Neighborhood is noticed to have parks which can attract a large crowd making the restaurant visible, has no competition in terms of restaurants and has accessibility to subways, but residential score is low  2. Christie Neighborhood is notices to have a park, high score for sub way accessibility and residential area, making it a hub for potential customers without much of competition  3. Regent Park, having a high score for restaurants makes it unlikely of choice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 of Toronto</dc:title>
  <dc:creator>Buchala, Sanjana</dc:creator>
  <cp:lastModifiedBy>Buchala, Sanjana</cp:lastModifiedBy>
  <cp:revision>1</cp:revision>
  <dcterms:created xsi:type="dcterms:W3CDTF">2020-04-04T20:42:24Z</dcterms:created>
  <dcterms:modified xsi:type="dcterms:W3CDTF">2020-04-04T20:43:19Z</dcterms:modified>
</cp:coreProperties>
</file>