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6" r:id="rId6"/>
    <p:sldId id="257" r:id="rId7"/>
    <p:sldId id="269" r:id="rId8"/>
    <p:sldId id="270" r:id="rId9"/>
    <p:sldId id="271" r:id="rId10"/>
    <p:sldId id="272" r:id="rId11"/>
    <p:sldId id="274" r:id="rId12"/>
    <p:sldId id="275" r:id="rId13"/>
    <p:sldId id="276" r:id="rId14"/>
    <p:sldId id="277" r:id="rId15"/>
    <p:sldId id="278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322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8/27/2022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8/27/2022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8/27/2022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8/27/2022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8/27/2022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8/27/2022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8/27/2022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8/27/2022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8/27/2022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8/27/2022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8/27/2022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8/27/2022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8/27/2022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  <a:ln w="38100">
            <a:solidFill>
              <a:schemeClr val="accent5">
                <a:lumMod val="50000"/>
              </a:schemeClr>
            </a:solidFill>
          </a:ln>
        </p:spPr>
        <p:txBody>
          <a:bodyPr anchor="ctr"/>
          <a:lstStyle/>
          <a:p>
            <a:r>
              <a:rPr lang="en-US" dirty="0"/>
              <a:t>Pollution detection using image processing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Sanjana, A2305220739</a:t>
            </a:r>
          </a:p>
          <a:p>
            <a:r>
              <a:rPr lang="en-US" dirty="0"/>
              <a:t>Department of Computer Science Engineering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B351A0-5B31-EB4B-55C2-BD3F80B0264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98455" y="1338740"/>
            <a:ext cx="3979855" cy="4152436"/>
          </a:xfrm>
        </p:spPr>
      </p:sp>
      <p:pic>
        <p:nvPicPr>
          <p:cNvPr id="1028" name="Picture 4" descr="Automobile Pollution Vector Images (over 6,800)">
            <a:extLst>
              <a:ext uri="{FF2B5EF4-FFF2-40B4-BE49-F238E27FC236}">
                <a16:creationId xmlns:a16="http://schemas.microsoft.com/office/drawing/2014/main" id="{AB3FBA8D-7F94-962E-9003-8FE9413F6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455" y="1338740"/>
            <a:ext cx="3979855" cy="4180520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DD44-8F9A-57C0-3B33-D356ABB92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Observations and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F147B-8CFC-F7FE-0E0F-5643F2987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40048"/>
            <a:ext cx="9982200" cy="4572000"/>
          </a:xfrm>
        </p:spPr>
        <p:txBody>
          <a:bodyPr/>
          <a:lstStyle/>
          <a:p>
            <a:r>
              <a:rPr lang="en-IN" sz="18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For polluted image</a:t>
            </a:r>
          </a:p>
          <a:p>
            <a:endParaRPr lang="en-IN" sz="1800" dirty="0">
              <a:solidFill>
                <a:srgbClr val="2732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31AF3E-BAA9-DC73-3FFB-E9C01B055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84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FA5662-0E7B-76DA-9A5A-5C7B4549B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247" y="1954635"/>
            <a:ext cx="6464335" cy="38992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49D00B-7112-7B48-32E8-E52B46F72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1" y="2335379"/>
            <a:ext cx="3636645" cy="351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35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1B407-3AEF-83A4-3E92-80EC39216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14616-4F1E-890C-04D3-446F34956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415991"/>
            <a:ext cx="8852832" cy="4026017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I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According to WHO, nine out of ten people breathes polluted air in today’s world and this causes death of 7 million people each year</a:t>
            </a:r>
          </a:p>
          <a:p>
            <a:pPr>
              <a:spcBef>
                <a:spcPct val="0"/>
              </a:spcBef>
            </a:pPr>
            <a:r>
              <a:rPr lang="en-I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It causes harm to human health and environment</a:t>
            </a:r>
          </a:p>
          <a:p>
            <a:pPr>
              <a:spcBef>
                <a:spcPct val="0"/>
              </a:spcBef>
            </a:pPr>
            <a:r>
              <a:rPr lang="en-I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We can monitor air pollution level of our environment with digital images.</a:t>
            </a:r>
          </a:p>
          <a:p>
            <a:pPr marL="0" indent="0">
              <a:spcBef>
                <a:spcPct val="0"/>
              </a:spcBef>
              <a:buNone/>
            </a:pPr>
            <a:endParaRPr lang="en-IN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1028" name="Picture 4" descr="Popular quotes by Eddie Bernice Johnson">
            <a:extLst>
              <a:ext uri="{FF2B5EF4-FFF2-40B4-BE49-F238E27FC236}">
                <a16:creationId xmlns:a16="http://schemas.microsoft.com/office/drawing/2014/main" id="{2731193F-68AD-D5D4-E00E-9CC377331D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417" b="24933"/>
          <a:stretch/>
        </p:blipFill>
        <p:spPr bwMode="auto">
          <a:xfrm>
            <a:off x="2666241" y="2567730"/>
            <a:ext cx="6858000" cy="402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14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F530F-AD84-8CFA-9D67-CCA2EA764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819F5-4959-6E0E-73E3-A2C1E7618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50000"/>
              </a:lnSpc>
              <a:buClr>
                <a:srgbClr val="222222"/>
              </a:buClr>
              <a:buSzPts val="1000"/>
              <a:buFont typeface="+mj-lt"/>
              <a:buAutoNum type="arabicPeriod"/>
            </a:pPr>
            <a:r>
              <a:rPr lang="en-IN" sz="18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Sultana, </a:t>
            </a:r>
            <a:r>
              <a:rPr lang="en-IN" sz="1800" dirty="0" err="1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Samia</a:t>
            </a:r>
            <a:r>
              <a:rPr lang="en-IN" sz="18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"A Comparison Study of Air Pollution Detection using Image Processing, Machine Learning and Deep Learning Approach." Global Journal of Computer Science and Technology (2019).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Clr>
                <a:srgbClr val="222222"/>
              </a:buClr>
              <a:buSzPts val="1000"/>
              <a:buFont typeface="+mj-lt"/>
              <a:buAutoNum type="arabicPeriod"/>
            </a:pPr>
            <a:r>
              <a:rPr lang="en-IN" sz="1800" dirty="0" err="1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Amritphale</a:t>
            </a:r>
            <a:r>
              <a:rPr lang="en-IN" sz="18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Amrita Nikhil. "A digital image processing method for detecting pollution in the atmosphere from camera video." (2013).</a:t>
            </a:r>
          </a:p>
          <a:p>
            <a:pPr marL="0" indent="0">
              <a:buNone/>
            </a:pPr>
            <a:endParaRPr lang="en-IN" sz="1800" dirty="0">
              <a:solidFill>
                <a:srgbClr val="2732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14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675" y="3223475"/>
            <a:ext cx="10071099" cy="168415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Air Pollution-Introduction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Air pollution refers to the release of pollutants into the air—pollutants which are detrimental to human health and the planet as a whole.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pollutants-primary and secondary.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Different types of particles follow different trend in their concentration in various seasons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organizations that keeps in check their concentration-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(a) IMPROVE, NWA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(b) NAQM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B5AB4D3-2A11-0820-C85E-DCB2E5B25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64573" y="1969213"/>
            <a:ext cx="5196510" cy="3452091"/>
          </a:xfrm>
        </p:spPr>
      </p:sp>
      <p:pic>
        <p:nvPicPr>
          <p:cNvPr id="7" name="Picture 2" descr="How air pollution can affect covid-19 risks - The Washington Post">
            <a:extLst>
              <a:ext uri="{FF2B5EF4-FFF2-40B4-BE49-F238E27FC236}">
                <a16:creationId xmlns:a16="http://schemas.microsoft.com/office/drawing/2014/main" id="{6980988D-C39D-5B4F-25BA-56F28FCFF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208" y="1969213"/>
            <a:ext cx="5190875" cy="3454291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Types of approaches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16366D2-9606-1FFF-1BFD-CFBB6E728C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9214877"/>
              </p:ext>
            </p:extLst>
          </p:nvPr>
        </p:nvGraphicFramePr>
        <p:xfrm>
          <a:off x="1104900" y="1600200"/>
          <a:ext cx="9982200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5550">
                  <a:extLst>
                    <a:ext uri="{9D8B030D-6E8A-4147-A177-3AD203B41FA5}">
                      <a16:colId xmlns:a16="http://schemas.microsoft.com/office/drawing/2014/main" val="2206062826"/>
                    </a:ext>
                  </a:extLst>
                </a:gridCol>
                <a:gridCol w="2495550">
                  <a:extLst>
                    <a:ext uri="{9D8B030D-6E8A-4147-A177-3AD203B41FA5}">
                      <a16:colId xmlns:a16="http://schemas.microsoft.com/office/drawing/2014/main" val="403888440"/>
                    </a:ext>
                  </a:extLst>
                </a:gridCol>
                <a:gridCol w="2495550">
                  <a:extLst>
                    <a:ext uri="{9D8B030D-6E8A-4147-A177-3AD203B41FA5}">
                      <a16:colId xmlns:a16="http://schemas.microsoft.com/office/drawing/2014/main" val="509292255"/>
                    </a:ext>
                  </a:extLst>
                </a:gridCol>
                <a:gridCol w="2495550">
                  <a:extLst>
                    <a:ext uri="{9D8B030D-6E8A-4147-A177-3AD203B41FA5}">
                      <a16:colId xmlns:a16="http://schemas.microsoft.com/office/drawing/2014/main" val="4196298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827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 is an utilization of artificial intelligence (AI) that enable the systems to learn explicitly and enhance the output from experience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Learning is a subfield of machine learning concerned with algorithms inspired by the structure and function of the brain called artificial neural networks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processing is an effective method of converting an image, perform some necessary operation upon it, and extract useful information accordingly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083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Accuracy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Very 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810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expensive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Most expensive due to huge set of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Least expensive and no dataset 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1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Area 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Large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Large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Particular area where the camera is placed and can move.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168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FF6D6-B798-20D1-5F3E-011413CF3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Methodology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43C34-2FB4-ABC2-F0F8-3737446CC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6151577" cy="4572000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3.1. Digital image</a:t>
            </a:r>
          </a:p>
          <a:p>
            <a:pPr lvl="1"/>
            <a:r>
              <a:rPr lang="en-US" sz="18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image is defined as a two-dimensional </a:t>
            </a:r>
            <a:r>
              <a:rPr lang="en-US" sz="1800" dirty="0" err="1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function,F</a:t>
            </a:r>
            <a:r>
              <a:rPr lang="en-US" sz="18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18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where x and y are spatial coordinates, and the amplitude of F at any pair of coordinates (</a:t>
            </a:r>
            <a:r>
              <a:rPr lang="en-US" sz="1800" dirty="0" err="1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18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is called the intensity of that image at that point. When </a:t>
            </a:r>
            <a:r>
              <a:rPr lang="en-US" sz="1800" dirty="0" err="1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18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amplitude values of F are finite, we call it a digital image. </a:t>
            </a:r>
          </a:p>
          <a:p>
            <a:pPr lvl="1"/>
            <a:r>
              <a:rPr lang="en-IN" sz="18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pixel contains 3-bytes values that determines the value of that pixel. Red, blue and green are chosen as three primary colours</a:t>
            </a:r>
            <a:endParaRPr lang="en-US" sz="1800" dirty="0">
              <a:solidFill>
                <a:srgbClr val="2732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16.8 million combinations are possible but we take 266 values between 0 and 255 which make 0.39% of total colors visible to human eye.</a:t>
            </a:r>
            <a:r>
              <a:rPr lang="en-IN" sz="18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90C154-90E8-AF11-FD2C-72C62A2E3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068" y="1779769"/>
            <a:ext cx="4050656" cy="20875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FB44CE-7E17-75F2-4FF9-991BACC82302}"/>
              </a:ext>
            </a:extLst>
          </p:cNvPr>
          <p:cNvSpPr txBox="1"/>
          <p:nvPr/>
        </p:nvSpPr>
        <p:spPr>
          <a:xfrm>
            <a:off x="7843707" y="3952516"/>
            <a:ext cx="403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1-Digital image as matrix</a:t>
            </a:r>
          </a:p>
        </p:txBody>
      </p:sp>
    </p:spTree>
    <p:extLst>
      <p:ext uri="{BB962C8B-B14F-4D97-AF65-F5344CB8AC3E}">
        <p14:creationId xmlns:p14="http://schemas.microsoft.com/office/powerpoint/2010/main" val="357576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F182C-E34F-D010-146D-0ABB8120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Methodology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8FFBB-1A40-C4B8-8386-6CC4D9CE3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199"/>
            <a:ext cx="5337845" cy="4431485"/>
          </a:xfrm>
        </p:spPr>
        <p:txBody>
          <a:bodyPr/>
          <a:lstStyle/>
          <a:p>
            <a:r>
              <a:rPr lang="en-IN" sz="18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3.2. Light and Visibility</a:t>
            </a:r>
          </a:p>
          <a:p>
            <a:pPr lvl="1"/>
            <a:r>
              <a:rPr lang="en-IN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collision of light particle with any other particle can result in any of these phenomenon-absorption, reflection, scattering or transmission of light. </a:t>
            </a:r>
          </a:p>
          <a:p>
            <a:pPr lvl="1"/>
            <a:r>
              <a:rPr lang="en-IN" sz="18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When light collides with particle of </a:t>
            </a:r>
          </a:p>
          <a:p>
            <a:pPr marL="800100" lvl="1" indent="-342900">
              <a:buAutoNum type="arabicPeriod"/>
            </a:pPr>
            <a:r>
              <a:rPr lang="en-IN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Less wavelength-reflection</a:t>
            </a:r>
          </a:p>
          <a:p>
            <a:pPr marL="800100" lvl="1" indent="-342900">
              <a:buAutoNum type="arabicPeriod"/>
            </a:pPr>
            <a:r>
              <a:rPr lang="en-IN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High wavelength-absorption and refraction </a:t>
            </a:r>
            <a:endParaRPr lang="en-IN" sz="1800" dirty="0">
              <a:solidFill>
                <a:srgbClr val="222222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/>
            <a:r>
              <a:rPr lang="en-IN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colour of photons then reflected by that object captured determines the colour which we see in that object. </a:t>
            </a:r>
            <a:endParaRPr lang="en-IN" sz="1400" dirty="0">
              <a:solidFill>
                <a:srgbClr val="2732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Red shirt and blue shorts — Science Learning Hub">
            <a:extLst>
              <a:ext uri="{FF2B5EF4-FFF2-40B4-BE49-F238E27FC236}">
                <a16:creationId xmlns:a16="http://schemas.microsoft.com/office/drawing/2014/main" id="{4C97A18D-62C8-D1EE-41A1-4609BE2BD5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78"/>
          <a:stretch/>
        </p:blipFill>
        <p:spPr bwMode="auto">
          <a:xfrm>
            <a:off x="6865328" y="1991542"/>
            <a:ext cx="4220254" cy="233976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98E77E-CCD8-DE26-BDD7-2FAE427E7DED}"/>
              </a:ext>
            </a:extLst>
          </p:cNvPr>
          <p:cNvSpPr txBox="1"/>
          <p:nvPr/>
        </p:nvSpPr>
        <p:spPr>
          <a:xfrm>
            <a:off x="7449423" y="4440359"/>
            <a:ext cx="3313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2- Human eye visibility</a:t>
            </a:r>
          </a:p>
        </p:txBody>
      </p:sp>
    </p:spTree>
    <p:extLst>
      <p:ext uri="{BB962C8B-B14F-4D97-AF65-F5344CB8AC3E}">
        <p14:creationId xmlns:p14="http://schemas.microsoft.com/office/powerpoint/2010/main" val="137878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F182C-E34F-D010-146D-0ABB8120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Methodology used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E8FFBB-1A40-C4B8-8386-6CC4D9CE37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4900" y="1600199"/>
                <a:ext cx="9221948" cy="4431485"/>
              </a:xfrm>
            </p:spPr>
            <p:txBody>
              <a:bodyPr/>
              <a:lstStyle/>
              <a:p>
                <a:r>
                  <a:rPr lang="en-IN" sz="1800" dirty="0">
                    <a:solidFill>
                      <a:srgbClr val="27323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3.3. Scattering</a:t>
                </a:r>
              </a:p>
              <a:p>
                <a:pPr lvl="1"/>
                <a:r>
                  <a:rPr lang="en-IN" sz="1800" dirty="0">
                    <a:solidFill>
                      <a:srgbClr val="222222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W</a:t>
                </a:r>
                <a:r>
                  <a:rPr lang="en-IN" sz="1800" dirty="0">
                    <a:solidFill>
                      <a:srgbClr val="22222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hen light collides with larger wavelength particles, it absorbs some light and some of the light is refracted. This phenomenon is also known as Scattering</a:t>
                </a:r>
              </a:p>
              <a:p>
                <a:pPr lvl="1"/>
                <a:r>
                  <a:rPr lang="en-IN" sz="1800" dirty="0">
                    <a:solidFill>
                      <a:srgbClr val="222222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Degree of scattering depend upon wavelength and frequency of light.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b="0" i="1" smtClean="0">
                          <a:solidFill>
                            <a:srgbClr val="22222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𝑆𝑐𝑎𝑡𝑡𝑒𝑟𝑖𝑛𝑔</m:t>
                      </m:r>
                      <m:r>
                        <a:rPr lang="en-IN" sz="1800" b="0" i="1" smtClean="0">
                          <a:solidFill>
                            <a:srgbClr val="222222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IN" sz="1800" b="0" i="1" smtClean="0">
                              <a:solidFill>
                                <a:srgbClr val="22222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800" b="0" i="1" smtClean="0">
                              <a:solidFill>
                                <a:srgbClr val="22222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𝑓𝑟𝑒𝑞𝑢𝑒𝑛𝑐𝑦</m:t>
                          </m:r>
                        </m:num>
                        <m:den>
                          <m:r>
                            <a:rPr lang="en-IN" sz="1800" b="0" i="1" smtClean="0">
                              <a:solidFill>
                                <a:srgbClr val="222222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𝑤𝑎𝑣𝑒𝑙𝑒𝑛𝑔𝑡h</m:t>
                          </m:r>
                        </m:den>
                      </m:f>
                    </m:oMath>
                  </m:oMathPara>
                </a14:m>
                <a:endParaRPr lang="en-IN" sz="1800" dirty="0">
                  <a:solidFill>
                    <a:srgbClr val="222222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IN" sz="1800" dirty="0">
                    <a:solidFill>
                      <a:srgbClr val="22222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Depending upon the size of particle and light, there can </a:t>
                </a:r>
                <a:r>
                  <a:rPr lang="en-IN" sz="1800" dirty="0">
                    <a:solidFill>
                      <a:srgbClr val="22222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be 3 cases:</a:t>
                </a:r>
                <a:endParaRPr lang="en-IN" sz="1800" dirty="0">
                  <a:solidFill>
                    <a:srgbClr val="222222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914400" lvl="2" indent="0">
                  <a:buNone/>
                </a:pPr>
                <a:r>
                  <a:rPr lang="en-IN" sz="1600" dirty="0">
                    <a:solidFill>
                      <a:srgbClr val="22222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1.</a:t>
                </a:r>
                <a:r>
                  <a:rPr lang="en-IN" sz="1800" dirty="0">
                    <a:solidFill>
                      <a:srgbClr val="22222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When particle is very small</a:t>
                </a:r>
              </a:p>
              <a:p>
                <a:pPr marL="914400" lvl="2" indent="0">
                  <a:buNone/>
                </a:pPr>
                <a:r>
                  <a:rPr lang="en-IN" sz="1800" dirty="0">
                    <a:solidFill>
                      <a:srgbClr val="22222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2. When particle is much more than light </a:t>
                </a:r>
              </a:p>
              <a:p>
                <a:pPr marL="914400" lvl="2" indent="0">
                  <a:buNone/>
                </a:pPr>
                <a:r>
                  <a:rPr lang="en-IN" sz="1800" dirty="0">
                    <a:solidFill>
                      <a:srgbClr val="222222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3. </a:t>
                </a:r>
                <a:r>
                  <a:rPr lang="en-IN" sz="1800" dirty="0">
                    <a:solidFill>
                      <a:srgbClr val="22222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When particles are of same size as that of light</a:t>
                </a:r>
                <a:endParaRPr lang="en-IN" sz="1600" dirty="0">
                  <a:solidFill>
                    <a:srgbClr val="222222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lvl="1"/>
                <a:r>
                  <a:rPr lang="en-IN" sz="1800" dirty="0">
                    <a:solidFill>
                      <a:srgbClr val="222222"/>
                    </a:solidFill>
                    <a:latin typeface="Times New Roman" panose="02020603050405020304" pitchFamily="18" charset="0"/>
                  </a:rPr>
                  <a:t>Carbon dioxide and Nitrogen oxide affects visibility in atmosphere.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E8FFBB-1A40-C4B8-8386-6CC4D9CE37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900" y="1600199"/>
                <a:ext cx="9221948" cy="4431485"/>
              </a:xfrm>
              <a:blipFill>
                <a:blip r:embed="rId2"/>
                <a:stretch>
                  <a:fillRect l="-1388" t="-12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74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F182C-E34F-D010-146D-0ABB8120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E8FFBB-1A40-C4B8-8386-6CC4D9CE37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4900" y="1600199"/>
                <a:ext cx="9221948" cy="4431485"/>
              </a:xfrm>
            </p:spPr>
            <p:txBody>
              <a:bodyPr/>
              <a:lstStyle/>
              <a:p>
                <a:r>
                  <a:rPr lang="en-IN" sz="1800" dirty="0">
                    <a:solidFill>
                      <a:srgbClr val="27323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Variance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IN" sz="1800" i="1">
                            <a:solidFill>
                              <a:srgbClr val="273239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IN" sz="1800" i="1">
                                <a:solidFill>
                                  <a:srgbClr val="27323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1800">
                                <a:solidFill>
                                  <a:srgbClr val="273239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sSup>
                          <m:sSupPr>
                            <m:ctrlPr>
                              <a:rPr lang="en-IN" sz="1800" i="1">
                                <a:solidFill>
                                  <a:srgbClr val="27323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800">
                                <a:solidFill>
                                  <a:srgbClr val="273239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IN" sz="1800">
                                <a:solidFill>
                                  <a:srgbClr val="273239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IN" sz="1800">
                            <a:solidFill>
                              <a:srgbClr val="27323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180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1800" i="1">
                            <a:solidFill>
                              <a:srgbClr val="27323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IN" sz="1800" i="1">
                                <a:solidFill>
                                  <a:srgbClr val="27323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IN" sz="1800" i="1">
                                    <a:solidFill>
                                      <a:srgbClr val="27323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IN" sz="1800">
                                    <a:solidFill>
                                      <a:srgbClr val="273239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1800">
                                    <a:solidFill>
                                      <a:srgbClr val="273239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IN" sz="1800">
                                    <a:solidFill>
                                      <a:srgbClr val="273239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1800">
                                    <a:solidFill>
                                      <a:srgbClr val="273239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IN" sz="1800" i="1">
                                        <a:solidFill>
                                          <a:srgbClr val="27323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IN" sz="1800">
                                        <a:solidFill>
                                          <a:srgbClr val="27323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IN" sz="1800">
                                        <a:solidFill>
                                          <a:srgbClr val="27323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IN" sz="1800">
                                        <a:solidFill>
                                          <a:srgbClr val="27323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IN" sz="1800">
                                        <a:solidFill>
                                          <a:srgbClr val="27323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d>
                                      <m:dPr>
                                        <m:endChr m:val=""/>
                                        <m:ctrlPr>
                                          <a:rPr lang="en-IN" sz="1800" i="1">
                                            <a:solidFill>
                                              <a:srgbClr val="27323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IN" sz="1800" i="1">
                                                <a:solidFill>
                                                  <a:srgbClr val="273239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IN" sz="1800" i="1">
                                                    <a:solidFill>
                                                      <a:srgbClr val="273239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IN" sz="1800">
                                                    <a:solidFill>
                                                      <a:srgbClr val="273239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𝑅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IN" sz="1800">
                                                    <a:solidFill>
                                                      <a:srgbClr val="273239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e>
                                          <m:sub>
                                            <m:r>
                                              <a:rPr lang="en-IN" sz="1800">
                                                <a:solidFill>
                                                  <a:srgbClr val="273239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𝑐𝑟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e>
                            </m:nary>
                          </m:fName>
                          <m:e>
                            <m:sSup>
                              <m:sSupPr>
                                <m:ctrlPr>
                                  <a:rPr lang="en-IN" sz="1800" i="1">
                                    <a:solidFill>
                                      <a:srgbClr val="27323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1800">
                                    <a:solidFill>
                                      <a:srgbClr val="273239"/>
                                    </a:solidFill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IN" sz="1800" i="1">
                                        <a:solidFill>
                                          <a:srgbClr val="27323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p>
                                      <m:sSupPr>
                                        <m:ctrlPr>
                                          <a:rPr lang="en-IN" sz="1800" i="1">
                                            <a:solidFill>
                                              <a:srgbClr val="27323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1800">
                                            <a:solidFill>
                                              <a:srgbClr val="27323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p>
                                        <m:r>
                                          <a:rPr lang="en-IN" sz="1800">
                                            <a:solidFill>
                                              <a:srgbClr val="27323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acc>
                                <m:r>
                                  <a:rPr lang="en-IN" sz="1800">
                                    <a:solidFill>
                                      <a:srgbClr val="273239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IN" sz="1800">
                                    <a:solidFill>
                                      <a:srgbClr val="273239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</m:num>
                      <m:den>
                        <m:r>
                          <a:rPr lang="en-IN" sz="1800">
                            <a:solidFill>
                              <a:srgbClr val="273239"/>
                            </a:solidFill>
                            <a:latin typeface="Cambria Math" panose="02040503050406030204" pitchFamily="18" charset="0"/>
                          </a:rPr>
                          <m:t>𝑅𝐶</m:t>
                        </m:r>
                        <m:r>
                          <a:rPr lang="en-IN" sz="1800">
                            <a:solidFill>
                              <a:srgbClr val="273239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IN" sz="1800" dirty="0">
                  <a:solidFill>
                    <a:srgbClr val="27323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IN" sz="1800" i="1">
                            <a:solidFill>
                              <a:srgbClr val="273239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IN" sz="1800" i="1">
                                <a:solidFill>
                                  <a:srgbClr val="27323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1800">
                                <a:solidFill>
                                  <a:srgbClr val="273239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IN" sz="1800">
                            <a:solidFill>
                              <a:srgbClr val="273239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IN" sz="1800">
                            <a:solidFill>
                              <a:srgbClr val="27323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180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1800" i="1">
                            <a:solidFill>
                              <a:srgbClr val="27323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IN" sz="1800" i="1">
                                <a:solidFill>
                                  <a:srgbClr val="27323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IN" sz="1800" i="1">
                                    <a:solidFill>
                                      <a:srgbClr val="27323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IN" sz="1800">
                                    <a:solidFill>
                                      <a:srgbClr val="273239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1800">
                                    <a:solidFill>
                                      <a:srgbClr val="273239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IN" sz="1800">
                                    <a:solidFill>
                                      <a:srgbClr val="273239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1800">
                                    <a:solidFill>
                                      <a:srgbClr val="273239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IN" sz="1800" i="1">
                                        <a:solidFill>
                                          <a:srgbClr val="27323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IN" sz="1800">
                                        <a:solidFill>
                                          <a:srgbClr val="27323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IN" sz="1800">
                                        <a:solidFill>
                                          <a:srgbClr val="27323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IN" sz="1800">
                                        <a:solidFill>
                                          <a:srgbClr val="27323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IN" sz="1800">
                                        <a:solidFill>
                                          <a:srgbClr val="27323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d>
                                      <m:dPr>
                                        <m:endChr m:val=""/>
                                        <m:ctrlPr>
                                          <a:rPr lang="en-IN" sz="1800" i="1">
                                            <a:solidFill>
                                              <a:srgbClr val="27323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IN" sz="1800" i="1">
                                                <a:solidFill>
                                                  <a:srgbClr val="273239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1800">
                                                <a:solidFill>
                                                  <a:srgbClr val="273239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𝐺</m:t>
                                            </m:r>
                                          </m:e>
                                          <m:sub>
                                            <m:r>
                                              <a:rPr lang="en-IN" sz="1800">
                                                <a:solidFill>
                                                  <a:srgbClr val="273239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𝑐𝑟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e>
                            </m:nary>
                          </m:fName>
                          <m:e>
                            <m:sSup>
                              <m:sSupPr>
                                <m:ctrlPr>
                                  <a:rPr lang="en-IN" sz="1800" i="1">
                                    <a:solidFill>
                                      <a:srgbClr val="27323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1800">
                                    <a:solidFill>
                                      <a:srgbClr val="273239"/>
                                    </a:solidFill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IN" sz="1800" i="1">
                                        <a:solidFill>
                                          <a:srgbClr val="27323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1800">
                                        <a:solidFill>
                                          <a:srgbClr val="27323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</m:acc>
                                <m:r>
                                  <a:rPr lang="en-IN" sz="1800">
                                    <a:solidFill>
                                      <a:srgbClr val="273239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IN" sz="1800">
                                    <a:solidFill>
                                      <a:srgbClr val="273239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</m:num>
                      <m:den>
                        <m:r>
                          <a:rPr lang="en-IN" sz="1800">
                            <a:solidFill>
                              <a:srgbClr val="273239"/>
                            </a:solidFill>
                            <a:latin typeface="Cambria Math" panose="02040503050406030204" pitchFamily="18" charset="0"/>
                          </a:rPr>
                          <m:t>𝑅𝐶</m:t>
                        </m:r>
                        <m:r>
                          <a:rPr lang="en-IN" sz="1800">
                            <a:solidFill>
                              <a:srgbClr val="273239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IN" sz="1800" dirty="0">
                  <a:solidFill>
                    <a:srgbClr val="27323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IN" sz="1800" i="1">
                            <a:solidFill>
                              <a:srgbClr val="273239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IN" sz="1800" i="1">
                                <a:solidFill>
                                  <a:srgbClr val="27323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1800">
                                <a:solidFill>
                                  <a:srgbClr val="273239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IN" sz="1800">
                            <a:solidFill>
                              <a:srgbClr val="273239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IN" sz="1800">
                            <a:solidFill>
                              <a:srgbClr val="27323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180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1800" i="1">
                            <a:solidFill>
                              <a:srgbClr val="27323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IN" sz="1800" i="1">
                                <a:solidFill>
                                  <a:srgbClr val="27323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IN" sz="1800" i="1">
                                    <a:solidFill>
                                      <a:srgbClr val="27323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IN" sz="1800">
                                    <a:solidFill>
                                      <a:srgbClr val="273239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1800">
                                    <a:solidFill>
                                      <a:srgbClr val="273239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IN" sz="1800">
                                    <a:solidFill>
                                      <a:srgbClr val="273239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1800">
                                    <a:solidFill>
                                      <a:srgbClr val="273239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IN" sz="1800" i="1">
                                        <a:solidFill>
                                          <a:srgbClr val="27323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IN" sz="1800">
                                        <a:solidFill>
                                          <a:srgbClr val="27323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IN" sz="1800">
                                        <a:solidFill>
                                          <a:srgbClr val="27323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IN" sz="1800">
                                        <a:solidFill>
                                          <a:srgbClr val="27323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IN" sz="1800">
                                        <a:solidFill>
                                          <a:srgbClr val="27323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d>
                                      <m:dPr>
                                        <m:endChr m:val=""/>
                                        <m:ctrlPr>
                                          <a:rPr lang="en-IN" sz="1800" i="1">
                                            <a:solidFill>
                                              <a:srgbClr val="27323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IN" sz="1800" i="1">
                                                <a:solidFill>
                                                  <a:srgbClr val="273239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1800">
                                                <a:solidFill>
                                                  <a:srgbClr val="273239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b>
                                            <m:r>
                                              <a:rPr lang="en-IN" sz="1800">
                                                <a:solidFill>
                                                  <a:srgbClr val="273239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𝑐𝑟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e>
                            </m:nary>
                          </m:fName>
                          <m:e>
                            <m:sSup>
                              <m:sSupPr>
                                <m:ctrlPr>
                                  <a:rPr lang="en-IN" sz="1800" i="1">
                                    <a:solidFill>
                                      <a:srgbClr val="27323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1800">
                                    <a:solidFill>
                                      <a:srgbClr val="273239"/>
                                    </a:solidFill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IN" sz="1800" i="1">
                                        <a:solidFill>
                                          <a:srgbClr val="27323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1800">
                                        <a:solidFill>
                                          <a:srgbClr val="27323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  <m:r>
                                  <a:rPr lang="en-IN" sz="1800">
                                    <a:solidFill>
                                      <a:srgbClr val="273239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IN" sz="1800">
                                    <a:solidFill>
                                      <a:srgbClr val="273239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</m:num>
                      <m:den>
                        <m:r>
                          <a:rPr lang="en-IN" sz="1800">
                            <a:solidFill>
                              <a:srgbClr val="273239"/>
                            </a:solidFill>
                            <a:latin typeface="Cambria Math" panose="02040503050406030204" pitchFamily="18" charset="0"/>
                          </a:rPr>
                          <m:t>𝑅𝐶</m:t>
                        </m:r>
                        <m:r>
                          <a:rPr lang="en-IN" sz="1800">
                            <a:solidFill>
                              <a:srgbClr val="273239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IN" sz="1800" dirty="0">
                  <a:solidFill>
                    <a:srgbClr val="27323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1800" dirty="0">
                    <a:solidFill>
                      <a:srgbClr val="27323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 Covariance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solidFill>
                              <a:srgbClr val="27323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sz="1800" i="1">
                                <a:solidFill>
                                  <a:srgbClr val="27323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1800">
                                <a:solidFill>
                                  <a:srgbClr val="273239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sSup>
                          <m:sSupPr>
                            <m:ctrlPr>
                              <a:rPr lang="en-IN" sz="1800" i="1">
                                <a:solidFill>
                                  <a:srgbClr val="27323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800">
                                <a:solidFill>
                                  <a:srgbClr val="273239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IN" sz="1800">
                                <a:solidFill>
                                  <a:srgbClr val="273239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IN" sz="1800">
                            <a:solidFill>
                              <a:srgbClr val="273239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IN" sz="180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1800" i="1">
                            <a:solidFill>
                              <a:srgbClr val="27323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IN" sz="1800" i="1">
                                <a:solidFill>
                                  <a:srgbClr val="27323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IN" sz="1800" i="1">
                                    <a:solidFill>
                                      <a:srgbClr val="27323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IN" sz="1800">
                                    <a:solidFill>
                                      <a:srgbClr val="273239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1800">
                                    <a:solidFill>
                                      <a:srgbClr val="273239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IN" sz="1800">
                                    <a:solidFill>
                                      <a:srgbClr val="273239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1800">
                                    <a:solidFill>
                                      <a:srgbClr val="273239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IN" sz="1800" i="1">
                                        <a:solidFill>
                                          <a:srgbClr val="27323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IN" sz="1800">
                                        <a:solidFill>
                                          <a:srgbClr val="27323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IN" sz="1800">
                                        <a:solidFill>
                                          <a:srgbClr val="27323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IN" sz="1800">
                                        <a:solidFill>
                                          <a:srgbClr val="27323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IN" sz="1800">
                                        <a:solidFill>
                                          <a:srgbClr val="27323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d>
                                      <m:dPr>
                                        <m:endChr m:val=""/>
                                        <m:ctrlPr>
                                          <a:rPr lang="en-IN" sz="1800" i="1">
                                            <a:solidFill>
                                              <a:srgbClr val="27323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IN" sz="1800" i="1">
                                                <a:solidFill>
                                                  <a:srgbClr val="273239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IN" sz="1800" i="1">
                                                    <a:solidFill>
                                                      <a:srgbClr val="273239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IN" sz="1800">
                                                    <a:solidFill>
                                                      <a:srgbClr val="273239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𝑅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IN" sz="1800">
                                                    <a:solidFill>
                                                      <a:srgbClr val="273239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e>
                                          <m:sub>
                                            <m:r>
                                              <a:rPr lang="en-IN" sz="1800">
                                                <a:solidFill>
                                                  <a:srgbClr val="273239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𝑐𝑟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e>
                            </m:nary>
                          </m:fName>
                          <m:e>
                            <m:r>
                              <a:rPr lang="en-IN" sz="1800">
                                <a:solidFill>
                                  <a:srgbClr val="273239"/>
                                </a:solidFill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acc>
                              <m:accPr>
                                <m:chr m:val="̅"/>
                                <m:ctrlPr>
                                  <a:rPr lang="en-IN" sz="1800" i="1">
                                    <a:solidFill>
                                      <a:srgbClr val="27323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IN" sz="1800" i="1">
                                        <a:solidFill>
                                          <a:srgbClr val="27323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1800">
                                        <a:solidFill>
                                          <a:srgbClr val="27323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IN" sz="1800">
                                        <a:solidFill>
                                          <a:srgbClr val="27323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acc>
                            <m:r>
                              <a:rPr lang="en-IN" sz="1800">
                                <a:solidFill>
                                  <a:srgbClr val="273239"/>
                                </a:solidFill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IN" sz="1800" i="1">
                                    <a:solidFill>
                                      <a:srgbClr val="27323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800">
                                    <a:solidFill>
                                      <a:srgbClr val="273239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IN" sz="1800">
                                    <a:solidFill>
                                      <a:srgbClr val="273239"/>
                                    </a:solidFill>
                                    <a:latin typeface="Cambria Math" panose="02040503050406030204" pitchFamily="18" charset="0"/>
                                  </a:rPr>
                                  <m:t>𝑐𝑟</m:t>
                                </m:r>
                              </m:sub>
                            </m:sSub>
                            <m:r>
                              <a:rPr lang="en-IN" sz="1800">
                                <a:solidFill>
                                  <a:srgbClr val="273239"/>
                                </a:solidFill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acc>
                              <m:accPr>
                                <m:chr m:val="̅"/>
                                <m:ctrlPr>
                                  <a:rPr lang="en-IN" sz="1800" i="1">
                                    <a:solidFill>
                                      <a:srgbClr val="27323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1800">
                                    <a:solidFill>
                                      <a:srgbClr val="273239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</m:acc>
                            <m:r>
                              <a:rPr lang="en-IN" sz="1800">
                                <a:solidFill>
                                  <a:srgbClr val="273239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IN" sz="1800">
                            <a:solidFill>
                              <a:srgbClr val="273239"/>
                            </a:solidFill>
                            <a:latin typeface="Cambria Math" panose="02040503050406030204" pitchFamily="18" charset="0"/>
                          </a:rPr>
                          <m:t>𝑅𝐶</m:t>
                        </m:r>
                        <m:r>
                          <a:rPr lang="en-IN" sz="1800">
                            <a:solidFill>
                              <a:srgbClr val="273239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IN" sz="1800" dirty="0">
                  <a:solidFill>
                    <a:srgbClr val="27323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solidFill>
                              <a:srgbClr val="27323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sz="1800" i="1">
                                <a:solidFill>
                                  <a:srgbClr val="27323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1800">
                                <a:solidFill>
                                  <a:srgbClr val="273239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sSup>
                          <m:sSupPr>
                            <m:ctrlPr>
                              <a:rPr lang="en-IN" sz="1800" i="1">
                                <a:solidFill>
                                  <a:srgbClr val="27323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800">
                                <a:solidFill>
                                  <a:srgbClr val="273239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IN" sz="1800">
                                <a:solidFill>
                                  <a:srgbClr val="273239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IN" sz="1800">
                            <a:solidFill>
                              <a:srgbClr val="273239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IN" sz="180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1800" i="1">
                            <a:solidFill>
                              <a:srgbClr val="27323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IN" sz="1800" i="1">
                                <a:solidFill>
                                  <a:srgbClr val="27323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IN" sz="1800" i="1">
                                    <a:solidFill>
                                      <a:srgbClr val="27323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IN" sz="1800">
                                    <a:solidFill>
                                      <a:srgbClr val="273239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1800">
                                    <a:solidFill>
                                      <a:srgbClr val="273239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IN" sz="1800">
                                    <a:solidFill>
                                      <a:srgbClr val="273239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1800">
                                    <a:solidFill>
                                      <a:srgbClr val="273239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IN" sz="1800" i="1">
                                        <a:solidFill>
                                          <a:srgbClr val="27323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IN" sz="1800">
                                        <a:solidFill>
                                          <a:srgbClr val="27323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IN" sz="1800">
                                        <a:solidFill>
                                          <a:srgbClr val="27323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IN" sz="1800">
                                        <a:solidFill>
                                          <a:srgbClr val="27323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IN" sz="1800">
                                        <a:solidFill>
                                          <a:srgbClr val="27323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d>
                                      <m:dPr>
                                        <m:endChr m:val=""/>
                                        <m:ctrlPr>
                                          <a:rPr lang="en-IN" sz="1800" i="1">
                                            <a:solidFill>
                                              <a:srgbClr val="27323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IN" sz="1800" i="1">
                                                <a:solidFill>
                                                  <a:srgbClr val="273239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IN" sz="1800" i="1">
                                                    <a:solidFill>
                                                      <a:srgbClr val="273239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IN" sz="1800">
                                                    <a:solidFill>
                                                      <a:srgbClr val="273239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𝑅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IN" sz="1800">
                                                    <a:solidFill>
                                                      <a:srgbClr val="273239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e>
                                          <m:sub>
                                            <m:r>
                                              <a:rPr lang="en-IN" sz="1800">
                                                <a:solidFill>
                                                  <a:srgbClr val="273239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𝑐𝑟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e>
                            </m:nary>
                          </m:fName>
                          <m:e>
                            <m:r>
                              <a:rPr lang="en-IN" sz="1800">
                                <a:solidFill>
                                  <a:srgbClr val="273239"/>
                                </a:solidFill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acc>
                              <m:accPr>
                                <m:chr m:val="̅"/>
                                <m:ctrlPr>
                                  <a:rPr lang="en-IN" sz="1800" i="1">
                                    <a:solidFill>
                                      <a:srgbClr val="27323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IN" sz="1800" i="1">
                                        <a:solidFill>
                                          <a:srgbClr val="27323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1800">
                                        <a:solidFill>
                                          <a:srgbClr val="27323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IN" sz="1800">
                                        <a:solidFill>
                                          <a:srgbClr val="27323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acc>
                            <m:r>
                              <a:rPr lang="en-IN" sz="1800">
                                <a:solidFill>
                                  <a:srgbClr val="273239"/>
                                </a:solidFill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IN" sz="1800" i="1">
                                    <a:solidFill>
                                      <a:srgbClr val="27323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800">
                                    <a:solidFill>
                                      <a:srgbClr val="273239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IN" sz="1800">
                                    <a:solidFill>
                                      <a:srgbClr val="273239"/>
                                    </a:solidFill>
                                    <a:latin typeface="Cambria Math" panose="02040503050406030204" pitchFamily="18" charset="0"/>
                                  </a:rPr>
                                  <m:t>𝑐𝑟</m:t>
                                </m:r>
                              </m:sub>
                            </m:sSub>
                            <m:r>
                              <a:rPr lang="en-IN" sz="1800">
                                <a:solidFill>
                                  <a:srgbClr val="273239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IN" sz="1800" i="1">
                                    <a:solidFill>
                                      <a:srgbClr val="27323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1800">
                                    <a:solidFill>
                                      <a:srgbClr val="273239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  <m:r>
                              <a:rPr lang="en-IN" sz="1800">
                                <a:solidFill>
                                  <a:srgbClr val="273239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IN" sz="1800">
                            <a:solidFill>
                              <a:srgbClr val="273239"/>
                            </a:solidFill>
                            <a:latin typeface="Cambria Math" panose="02040503050406030204" pitchFamily="18" charset="0"/>
                          </a:rPr>
                          <m:t>𝑅𝐶</m:t>
                        </m:r>
                        <m:r>
                          <a:rPr lang="en-IN" sz="1800">
                            <a:solidFill>
                              <a:srgbClr val="273239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IN" sz="1800" dirty="0">
                  <a:solidFill>
                    <a:srgbClr val="27323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solidFill>
                              <a:srgbClr val="27323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sz="1800" i="1">
                                <a:solidFill>
                                  <a:srgbClr val="27323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1800">
                                <a:solidFill>
                                  <a:srgbClr val="273239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IN" sz="1800">
                            <a:solidFill>
                              <a:srgbClr val="273239"/>
                            </a:solidFill>
                            <a:latin typeface="Cambria Math" panose="02040503050406030204" pitchFamily="18" charset="0"/>
                          </a:rPr>
                          <m:t>𝐺𝐵</m:t>
                        </m:r>
                      </m:sub>
                    </m:sSub>
                    <m:r>
                      <a:rPr lang="en-IN" sz="180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1800" i="1">
                            <a:solidFill>
                              <a:srgbClr val="27323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IN" sz="1800" i="1">
                                <a:solidFill>
                                  <a:srgbClr val="27323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IN" sz="1800" i="1">
                                    <a:solidFill>
                                      <a:srgbClr val="27323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IN" sz="1800">
                                    <a:solidFill>
                                      <a:srgbClr val="273239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1800">
                                    <a:solidFill>
                                      <a:srgbClr val="273239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IN" sz="1800">
                                    <a:solidFill>
                                      <a:srgbClr val="273239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sz="1800">
                                    <a:solidFill>
                                      <a:srgbClr val="273239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IN" sz="1800" i="1">
                                        <a:solidFill>
                                          <a:srgbClr val="27323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IN" sz="1800">
                                        <a:solidFill>
                                          <a:srgbClr val="27323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IN" sz="1800">
                                        <a:solidFill>
                                          <a:srgbClr val="27323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IN" sz="1800">
                                        <a:solidFill>
                                          <a:srgbClr val="27323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IN" sz="1800">
                                        <a:solidFill>
                                          <a:srgbClr val="27323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d>
                                      <m:dPr>
                                        <m:endChr m:val=""/>
                                        <m:ctrlPr>
                                          <a:rPr lang="en-IN" sz="1800" i="1">
                                            <a:solidFill>
                                              <a:srgbClr val="27323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IN" sz="1800" i="1">
                                                <a:solidFill>
                                                  <a:srgbClr val="273239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1800">
                                                <a:solidFill>
                                                  <a:srgbClr val="273239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𝐺</m:t>
                                            </m:r>
                                          </m:e>
                                          <m:sub>
                                            <m:r>
                                              <a:rPr lang="en-IN" sz="1800">
                                                <a:solidFill>
                                                  <a:srgbClr val="273239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𝑐𝑟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e>
                            </m:nary>
                          </m:fName>
                          <m:e>
                            <m:r>
                              <a:rPr lang="en-IN" sz="1800">
                                <a:solidFill>
                                  <a:srgbClr val="273239"/>
                                </a:solidFill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acc>
                              <m:accPr>
                                <m:chr m:val="̅"/>
                                <m:ctrlPr>
                                  <a:rPr lang="en-IN" sz="1800" i="1">
                                    <a:solidFill>
                                      <a:srgbClr val="27323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1800">
                                    <a:solidFill>
                                      <a:srgbClr val="273239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</m:acc>
                            <m:r>
                              <a:rPr lang="en-IN" sz="1800">
                                <a:solidFill>
                                  <a:srgbClr val="273239"/>
                                </a:solidFill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IN" sz="1800" i="1">
                                    <a:solidFill>
                                      <a:srgbClr val="27323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800">
                                    <a:solidFill>
                                      <a:srgbClr val="273239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IN" sz="1800">
                                    <a:solidFill>
                                      <a:srgbClr val="273239"/>
                                    </a:solidFill>
                                    <a:latin typeface="Cambria Math" panose="02040503050406030204" pitchFamily="18" charset="0"/>
                                  </a:rPr>
                                  <m:t>𝑐𝑟</m:t>
                                </m:r>
                              </m:sub>
                            </m:sSub>
                            <m:r>
                              <a:rPr lang="en-IN" sz="1800">
                                <a:solidFill>
                                  <a:srgbClr val="273239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IN" sz="1800" i="1">
                                    <a:solidFill>
                                      <a:srgbClr val="27323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1800">
                                    <a:solidFill>
                                      <a:srgbClr val="273239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  <m:r>
                              <a:rPr lang="en-IN" sz="1800">
                                <a:solidFill>
                                  <a:srgbClr val="273239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IN" sz="1800">
                            <a:solidFill>
                              <a:srgbClr val="273239"/>
                            </a:solidFill>
                            <a:latin typeface="Cambria Math" panose="02040503050406030204" pitchFamily="18" charset="0"/>
                          </a:rPr>
                          <m:t>𝑅𝐶</m:t>
                        </m:r>
                        <m:r>
                          <a:rPr lang="en-IN" sz="1800">
                            <a:solidFill>
                              <a:srgbClr val="273239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IN" sz="1800" dirty="0">
                  <a:solidFill>
                    <a:srgbClr val="27323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E8FFBB-1A40-C4B8-8386-6CC4D9CE37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900" y="1600199"/>
                <a:ext cx="9221948" cy="4431485"/>
              </a:xfrm>
              <a:blipFill>
                <a:blip r:embed="rId2"/>
                <a:stretch>
                  <a:fillRect l="-1388" t="-12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641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BC00-0117-ED3D-ED17-4878ED164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6937C4-A7F5-3DBF-69F5-E3B1FEECEF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4900" y="1390475"/>
                <a:ext cx="9982200" cy="4968380"/>
              </a:xfrm>
            </p:spPr>
            <p:txBody>
              <a:bodyPr/>
              <a:lstStyle/>
              <a:p>
                <a:r>
                  <a:rPr lang="en-IN" sz="1800" dirty="0">
                    <a:solidFill>
                      <a:srgbClr val="27323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(C) Covariance matrix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IN" sz="1800" i="1">
                            <a:solidFill>
                              <a:srgbClr val="273239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IN" sz="1800">
                            <a:solidFill>
                              <a:srgbClr val="273239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1800" i="1">
                                <a:solidFill>
                                  <a:srgbClr val="27323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IN" sz="1800" i="1">
                                      <a:solidFill>
                                        <a:srgbClr val="27323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IN" sz="1800" i="1">
                                          <a:solidFill>
                                            <a:srgbClr val="27323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sz="1800">
                                          <a:solidFill>
                                            <a:srgbClr val="27323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sSup>
                                    <m:sSupPr>
                                      <m:ctrlPr>
                                        <a:rPr lang="en-IN" sz="1800" i="1">
                                          <a:solidFill>
                                            <a:srgbClr val="27323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1800">
                                          <a:solidFill>
                                            <a:srgbClr val="27323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n-IN" sz="1800">
                                          <a:solidFill>
                                            <a:srgbClr val="27323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en-IN" sz="1800">
                                      <a:solidFill>
                                        <a:srgbClr val="273239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sSub>
                                <m:sSubPr>
                                  <m:ctrlPr>
                                    <a:rPr lang="en-IN" sz="1800" i="1">
                                      <a:solidFill>
                                        <a:srgbClr val="27323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IN" sz="1800" i="1">
                                          <a:solidFill>
                                            <a:srgbClr val="27323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sz="1800">
                                          <a:solidFill>
                                            <a:srgbClr val="27323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sSup>
                                    <m:sSupPr>
                                      <m:ctrlPr>
                                        <a:rPr lang="en-IN" sz="1800" i="1">
                                          <a:solidFill>
                                            <a:srgbClr val="27323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1800">
                                          <a:solidFill>
                                            <a:srgbClr val="27323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n-IN" sz="1800">
                                          <a:solidFill>
                                            <a:srgbClr val="27323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IN" sz="1800">
                                      <a:solidFill>
                                        <a:srgbClr val="273239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1800" i="1">
                                      <a:solidFill>
                                        <a:srgbClr val="27323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IN" sz="1800" i="1">
                                          <a:solidFill>
                                            <a:srgbClr val="27323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sz="1800">
                                          <a:solidFill>
                                            <a:srgbClr val="27323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sSup>
                                    <m:sSupPr>
                                      <m:ctrlPr>
                                        <a:rPr lang="en-IN" sz="1800" i="1">
                                          <a:solidFill>
                                            <a:srgbClr val="27323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1800">
                                          <a:solidFill>
                                            <a:srgbClr val="27323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n-IN" sz="1800">
                                          <a:solidFill>
                                            <a:srgbClr val="27323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IN" sz="1800">
                                      <a:solidFill>
                                        <a:srgbClr val="273239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sz="1800" i="1">
                                      <a:solidFill>
                                        <a:srgbClr val="27323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IN" sz="1800" i="1">
                                          <a:solidFill>
                                            <a:srgbClr val="27323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sz="1800">
                                          <a:solidFill>
                                            <a:srgbClr val="27323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IN" sz="1800">
                                      <a:solidFill>
                                        <a:srgbClr val="273239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sSup>
                                    <m:sSupPr>
                                      <m:ctrlPr>
                                        <a:rPr lang="en-IN" sz="1800" i="1">
                                          <a:solidFill>
                                            <a:srgbClr val="27323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1800">
                                          <a:solidFill>
                                            <a:srgbClr val="27323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n-IN" sz="1800">
                                          <a:solidFill>
                                            <a:srgbClr val="27323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  <m:e>
                              <m:sSubSup>
                                <m:sSubSupPr>
                                  <m:ctrlPr>
                                    <a:rPr lang="en-IN" sz="1800" i="1">
                                      <a:solidFill>
                                        <a:srgbClr val="27323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IN" sz="1800" i="1">
                                          <a:solidFill>
                                            <a:srgbClr val="27323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sz="1800">
                                          <a:solidFill>
                                            <a:srgbClr val="27323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IN" sz="1800">
                                      <a:solidFill>
                                        <a:srgbClr val="273239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  <m:sup>
                                  <m:r>
                                    <a:rPr lang="en-IN" sz="1800">
                                      <a:solidFill>
                                        <a:srgbClr val="273239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sSub>
                                <m:sSubPr>
                                  <m:ctrlPr>
                                    <a:rPr lang="en-IN" sz="1800" i="1">
                                      <a:solidFill>
                                        <a:srgbClr val="27323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IN" sz="1800" i="1">
                                          <a:solidFill>
                                            <a:srgbClr val="27323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sz="1800">
                                          <a:solidFill>
                                            <a:srgbClr val="27323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IN" sz="1800">
                                      <a:solidFill>
                                        <a:srgbClr val="273239"/>
                                      </a:solidFill>
                                      <a:latin typeface="Cambria Math" panose="02040503050406030204" pitchFamily="18" charset="0"/>
                                    </a:rPr>
                                    <m:t>𝐺𝐵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sz="1800" i="1">
                                      <a:solidFill>
                                        <a:srgbClr val="27323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IN" sz="1800" i="1">
                                          <a:solidFill>
                                            <a:srgbClr val="27323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sz="1800">
                                          <a:solidFill>
                                            <a:srgbClr val="27323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IN" sz="1800">
                                      <a:solidFill>
                                        <a:srgbClr val="273239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sSup>
                                    <m:sSupPr>
                                      <m:ctrlPr>
                                        <a:rPr lang="en-IN" sz="1800" i="1">
                                          <a:solidFill>
                                            <a:srgbClr val="27323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1800">
                                          <a:solidFill>
                                            <a:srgbClr val="27323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n-IN" sz="1800">
                                          <a:solidFill>
                                            <a:srgbClr val="27323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1800" i="1">
                                      <a:solidFill>
                                        <a:srgbClr val="27323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IN" sz="1800" i="1">
                                          <a:solidFill>
                                            <a:srgbClr val="27323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sz="1800">
                                          <a:solidFill>
                                            <a:srgbClr val="27323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IN" sz="1800">
                                      <a:solidFill>
                                        <a:srgbClr val="273239"/>
                                      </a:solidFill>
                                      <a:latin typeface="Cambria Math" panose="02040503050406030204" pitchFamily="18" charset="0"/>
                                    </a:rPr>
                                    <m:t>𝐵𝐺</m:t>
                                  </m:r>
                                </m:sub>
                              </m:sSub>
                            </m:e>
                            <m:e>
                              <m:sSubSup>
                                <m:sSubSupPr>
                                  <m:ctrlPr>
                                    <a:rPr lang="en-IN" sz="1800" i="1">
                                      <a:solidFill>
                                        <a:srgbClr val="27323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IN" sz="1800" i="1">
                                          <a:solidFill>
                                            <a:srgbClr val="27323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sz="1800">
                                          <a:solidFill>
                                            <a:srgbClr val="27323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IN" sz="1800">
                                      <a:solidFill>
                                        <a:srgbClr val="273239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IN" sz="1800">
                                      <a:solidFill>
                                        <a:srgbClr val="273239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nary>
                  </m:oMath>
                </a14:m>
                <a:endParaRPr lang="en-IN" sz="1800" dirty="0">
                  <a:solidFill>
                    <a:srgbClr val="27323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1800" dirty="0">
                    <a:solidFill>
                      <a:srgbClr val="27323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(D) Correlation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solidFill>
                              <a:srgbClr val="27323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>
                            <a:solidFill>
                              <a:srgbClr val="273239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sSup>
                          <m:sSupPr>
                            <m:ctrlPr>
                              <a:rPr lang="en-IN" sz="1800" i="1">
                                <a:solidFill>
                                  <a:srgbClr val="27323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800">
                                <a:solidFill>
                                  <a:srgbClr val="273239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IN" sz="1800">
                                <a:solidFill>
                                  <a:srgbClr val="273239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IN" sz="1800">
                            <a:solidFill>
                              <a:srgbClr val="273239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IN" sz="180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1800" i="1">
                            <a:solidFill>
                              <a:srgbClr val="27323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1800" i="1">
                                <a:solidFill>
                                  <a:srgbClr val="27323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IN" sz="1800" i="1">
                                    <a:solidFill>
                                      <a:srgbClr val="27323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1800">
                                    <a:solidFill>
                                      <a:srgbClr val="273239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sSup>
                              <m:sSupPr>
                                <m:ctrlPr>
                                  <a:rPr lang="en-IN" sz="1800" i="1">
                                    <a:solidFill>
                                      <a:srgbClr val="27323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1800">
                                    <a:solidFill>
                                      <a:srgbClr val="273239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IN" sz="1800">
                                    <a:solidFill>
                                      <a:srgbClr val="273239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IN" sz="1800">
                                <a:solidFill>
                                  <a:srgbClr val="273239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IN" sz="1800" i="1">
                                <a:solidFill>
                                  <a:srgbClr val="27323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IN" sz="1800" i="1">
                                    <a:solidFill>
                                      <a:srgbClr val="27323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IN" sz="1800" i="1">
                                        <a:solidFill>
                                          <a:srgbClr val="27323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1800">
                                        <a:solidFill>
                                          <a:srgbClr val="27323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</m:e>
                              <m:sub>
                                <m:sSup>
                                  <m:sSupPr>
                                    <m:ctrlPr>
                                      <a:rPr lang="en-IN" sz="1800" i="1">
                                        <a:solidFill>
                                          <a:srgbClr val="27323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1800">
                                        <a:solidFill>
                                          <a:srgbClr val="27323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IN" sz="1800">
                                        <a:solidFill>
                                          <a:srgbClr val="27323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IN" sz="1800">
                                    <a:solidFill>
                                      <a:srgbClr val="273239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IN" sz="1800">
                                <a:solidFill>
                                  <a:srgbClr val="273239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Sup>
                              <m:sSubSupPr>
                                <m:ctrlPr>
                                  <a:rPr lang="en-IN" sz="1800" i="1">
                                    <a:solidFill>
                                      <a:srgbClr val="27323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IN" sz="1800" i="1">
                                        <a:solidFill>
                                          <a:srgbClr val="27323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1800">
                                        <a:solidFill>
                                          <a:srgbClr val="27323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IN" sz="1800">
                                    <a:solidFill>
                                      <a:srgbClr val="273239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sub>
                              <m:sup>
                                <m:r>
                                  <a:rPr lang="en-IN" sz="1800">
                                    <a:solidFill>
                                      <a:srgbClr val="273239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den>
                    </m:f>
                  </m:oMath>
                </a14:m>
                <a:endParaRPr lang="en-IN" sz="1800" dirty="0">
                  <a:solidFill>
                    <a:srgbClr val="27323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solidFill>
                              <a:srgbClr val="27323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>
                            <a:solidFill>
                              <a:srgbClr val="273239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sSup>
                          <m:sSupPr>
                            <m:ctrlPr>
                              <a:rPr lang="en-IN" sz="1800" i="1">
                                <a:solidFill>
                                  <a:srgbClr val="27323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800">
                                <a:solidFill>
                                  <a:srgbClr val="273239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IN" sz="1800">
                                <a:solidFill>
                                  <a:srgbClr val="273239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IN" sz="1800">
                            <a:solidFill>
                              <a:srgbClr val="273239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IN" sz="180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1800" i="1">
                            <a:solidFill>
                              <a:srgbClr val="27323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1800" i="1">
                                <a:solidFill>
                                  <a:srgbClr val="27323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IN" sz="1800" i="1">
                                    <a:solidFill>
                                      <a:srgbClr val="27323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1800">
                                    <a:solidFill>
                                      <a:srgbClr val="273239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sSup>
                              <m:sSupPr>
                                <m:ctrlPr>
                                  <a:rPr lang="en-IN" sz="1800" i="1">
                                    <a:solidFill>
                                      <a:srgbClr val="27323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1800">
                                    <a:solidFill>
                                      <a:srgbClr val="273239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IN" sz="1800">
                                    <a:solidFill>
                                      <a:srgbClr val="273239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IN" sz="1800">
                                <a:solidFill>
                                  <a:srgbClr val="273239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IN" sz="1800" i="1">
                                <a:solidFill>
                                  <a:srgbClr val="27323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IN" sz="1800" i="1">
                                    <a:solidFill>
                                      <a:srgbClr val="27323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IN" sz="1800" i="1">
                                        <a:solidFill>
                                          <a:srgbClr val="27323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1800">
                                        <a:solidFill>
                                          <a:srgbClr val="27323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</m:e>
                              <m:sub>
                                <m:sSup>
                                  <m:sSupPr>
                                    <m:ctrlPr>
                                      <a:rPr lang="en-IN" sz="1800" i="1">
                                        <a:solidFill>
                                          <a:srgbClr val="27323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1800">
                                        <a:solidFill>
                                          <a:srgbClr val="27323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IN" sz="1800">
                                        <a:solidFill>
                                          <a:srgbClr val="27323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IN" sz="1800">
                                    <a:solidFill>
                                      <a:srgbClr val="273239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IN" sz="1800">
                                <a:solidFill>
                                  <a:srgbClr val="273239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Sup>
                              <m:sSubSupPr>
                                <m:ctrlPr>
                                  <a:rPr lang="en-IN" sz="1800" i="1">
                                    <a:solidFill>
                                      <a:srgbClr val="27323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IN" sz="1800" i="1">
                                        <a:solidFill>
                                          <a:srgbClr val="27323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1800">
                                        <a:solidFill>
                                          <a:srgbClr val="27323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IN" sz="1800">
                                    <a:solidFill>
                                      <a:srgbClr val="273239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  <m:sup>
                                <m:r>
                                  <a:rPr lang="en-IN" sz="1800">
                                    <a:solidFill>
                                      <a:srgbClr val="273239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den>
                    </m:f>
                  </m:oMath>
                </a14:m>
                <a:endParaRPr lang="en-IN" sz="1800" dirty="0">
                  <a:solidFill>
                    <a:srgbClr val="27323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solidFill>
                              <a:srgbClr val="27323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>
                            <a:solidFill>
                              <a:srgbClr val="273239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IN" sz="1800">
                            <a:solidFill>
                              <a:srgbClr val="273239"/>
                            </a:solidFill>
                            <a:latin typeface="Cambria Math" panose="02040503050406030204" pitchFamily="18" charset="0"/>
                          </a:rPr>
                          <m:t>𝐺𝐵</m:t>
                        </m:r>
                      </m:sub>
                    </m:sSub>
                    <m:r>
                      <a:rPr lang="en-IN" sz="1800">
                        <a:solidFill>
                          <a:srgbClr val="273239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1800" i="1">
                            <a:solidFill>
                              <a:srgbClr val="27323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1800" i="1">
                                <a:solidFill>
                                  <a:srgbClr val="27323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IN" sz="1800" i="1">
                                    <a:solidFill>
                                      <a:srgbClr val="27323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1800">
                                    <a:solidFill>
                                      <a:srgbClr val="273239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IN" sz="1800">
                                <a:solidFill>
                                  <a:srgbClr val="273239"/>
                                </a:solidFill>
                                <a:latin typeface="Cambria Math" panose="02040503050406030204" pitchFamily="18" charset="0"/>
                              </a:rPr>
                              <m:t>𝐺𝐵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IN" sz="1800" i="1">
                                <a:solidFill>
                                  <a:srgbClr val="27323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IN" sz="1800" i="1">
                                    <a:solidFill>
                                      <a:srgbClr val="27323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IN" sz="1800" i="1">
                                        <a:solidFill>
                                          <a:srgbClr val="27323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1800">
                                        <a:solidFill>
                                          <a:srgbClr val="27323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IN" sz="1800">
                                    <a:solidFill>
                                      <a:srgbClr val="273239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sub>
                              <m:sup>
                                <m:r>
                                  <a:rPr lang="en-IN" sz="1800">
                                    <a:solidFill>
                                      <a:srgbClr val="273239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IN" sz="1800">
                                <a:solidFill>
                                  <a:srgbClr val="273239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Sup>
                              <m:sSubSupPr>
                                <m:ctrlPr>
                                  <a:rPr lang="en-IN" sz="1800" i="1">
                                    <a:solidFill>
                                      <a:srgbClr val="27323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IN" sz="1800" i="1">
                                        <a:solidFill>
                                          <a:srgbClr val="27323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1800">
                                        <a:solidFill>
                                          <a:srgbClr val="27323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IN" sz="1800">
                                    <a:solidFill>
                                      <a:srgbClr val="273239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  <m:sup>
                                <m:r>
                                  <a:rPr lang="en-IN" sz="1800">
                                    <a:solidFill>
                                      <a:srgbClr val="273239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den>
                    </m:f>
                  </m:oMath>
                </a14:m>
                <a:endParaRPr lang="en-IN" sz="1800" dirty="0">
                  <a:solidFill>
                    <a:srgbClr val="27323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1800" dirty="0">
                    <a:solidFill>
                      <a:srgbClr val="27323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(E) standard deviation- Calculated using square root of covariance</a:t>
                </a:r>
              </a:p>
              <a:p>
                <a:endParaRPr lang="en-IN" sz="1800" dirty="0">
                  <a:solidFill>
                    <a:srgbClr val="27323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sz="1800" dirty="0">
                  <a:solidFill>
                    <a:srgbClr val="27323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6937C4-A7F5-3DBF-69F5-E3B1FEECEF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900" y="1390475"/>
                <a:ext cx="9982200" cy="4968380"/>
              </a:xfrm>
              <a:blipFill>
                <a:blip r:embed="rId2"/>
                <a:stretch>
                  <a:fillRect l="-1282" t="-1104" b="-12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560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DD44-8F9A-57C0-3B33-D356ABB92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Observations and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F147B-8CFC-F7FE-0E0F-5643F2987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40048"/>
            <a:ext cx="9982200" cy="4572000"/>
          </a:xfrm>
        </p:spPr>
        <p:txBody>
          <a:bodyPr/>
          <a:lstStyle/>
          <a:p>
            <a:r>
              <a:rPr lang="en-IN" dirty="0"/>
              <a:t>1. </a:t>
            </a:r>
            <a:r>
              <a:rPr lang="en-IN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unpolluted image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31AF3E-BAA9-DC73-3FFB-E9C01B055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84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44B3F6E9-0812-C8F7-E9AF-83328BA67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644" y="1784510"/>
            <a:ext cx="6103938" cy="428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9BE8AB-2861-20E0-0610-5E3FA30C5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297" y="2823694"/>
            <a:ext cx="3155950" cy="303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65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229</TotalTime>
  <Words>742</Words>
  <Application>Microsoft Office PowerPoint</Application>
  <PresentationFormat>Widescreen</PresentationFormat>
  <Paragraphs>88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Cambria Math</vt:lpstr>
      <vt:lpstr>Euphemia</vt:lpstr>
      <vt:lpstr>Plantagenet Cherokee</vt:lpstr>
      <vt:lpstr>Times New Roman</vt:lpstr>
      <vt:lpstr>Wingdings</vt:lpstr>
      <vt:lpstr>Academic Literature 16x9</vt:lpstr>
      <vt:lpstr>Pollution detection using image processing</vt:lpstr>
      <vt:lpstr>1. Air Pollution-Introduction</vt:lpstr>
      <vt:lpstr>2. Types of approaches</vt:lpstr>
      <vt:lpstr>3. Methodology used</vt:lpstr>
      <vt:lpstr>3. Methodology used</vt:lpstr>
      <vt:lpstr>3. Methodology used</vt:lpstr>
      <vt:lpstr>3. Calculation</vt:lpstr>
      <vt:lpstr>3. Calculation</vt:lpstr>
      <vt:lpstr>4. Observations and result</vt:lpstr>
      <vt:lpstr>4. Observations and result</vt:lpstr>
      <vt:lpstr>5. Conclusion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Pollution detection using image processing</dc:title>
  <dc:creator>SANJANA</dc:creator>
  <cp:lastModifiedBy>SANJANA</cp:lastModifiedBy>
  <cp:revision>6</cp:revision>
  <dcterms:created xsi:type="dcterms:W3CDTF">2022-08-24T16:55:27Z</dcterms:created>
  <dcterms:modified xsi:type="dcterms:W3CDTF">2022-08-27T08:07:06Z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