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8288000" cy="10287000"/>
  <p:notesSz cx="6858000" cy="9144000"/>
  <p:embeddedFontLst>
    <p:embeddedFont>
      <p:font typeface="Chau Philomene" panose="02000806040000020003" pitchFamily="2" charset="0"/>
      <p:regular r:id="rId8"/>
    </p:embeddedFont>
    <p:embeddedFont>
      <p:font typeface="Handelson One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2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eg" /><Relationship Id="rId4" Type="http://schemas.openxmlformats.org/officeDocument/2006/relationships/image" Target="../media/image3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jpeg" /><Relationship Id="rId4" Type="http://schemas.openxmlformats.org/officeDocument/2006/relationships/image" Target="../media/image3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3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jpeg" /><Relationship Id="rId5" Type="http://schemas.openxmlformats.org/officeDocument/2006/relationships/image" Target="../media/image7.jpeg" /><Relationship Id="rId4" Type="http://schemas.openxmlformats.org/officeDocument/2006/relationships/image" Target="../media/image3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303" r="-12275" b="-262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V="1">
            <a:off x="535443" y="559139"/>
            <a:ext cx="4198776" cy="4114800"/>
          </a:xfrm>
          <a:custGeom>
            <a:avLst/>
            <a:gdLst/>
            <a:ahLst/>
            <a:cxnLst/>
            <a:rect l="l" t="t" r="r" b="b"/>
            <a:pathLst>
              <a:path w="4198776" h="4114800">
                <a:moveTo>
                  <a:pt x="0" y="4114800"/>
                </a:moveTo>
                <a:lnTo>
                  <a:pt x="4198776" y="4114800"/>
                </a:lnTo>
                <a:lnTo>
                  <a:pt x="419877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3553781" y="559139"/>
            <a:ext cx="4198776" cy="4114800"/>
          </a:xfrm>
          <a:custGeom>
            <a:avLst/>
            <a:gdLst/>
            <a:ahLst/>
            <a:cxnLst/>
            <a:rect l="l" t="t" r="r" b="b"/>
            <a:pathLst>
              <a:path w="4198776" h="4114800">
                <a:moveTo>
                  <a:pt x="41987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8776" y="0"/>
                </a:lnTo>
                <a:lnTo>
                  <a:pt x="4198776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AFD986-3AA6-256A-870C-51180997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44" y="306783"/>
            <a:ext cx="15128632" cy="26046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5400" b="1" dirty="0"/>
              <a:t>Branding the American Self, Self-fashioning, and Violence in The Old Man and The Sea</a:t>
            </a:r>
            <a:endParaRPr lang="en-US" sz="54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3F2C9A-3433-FBFC-1957-53330A5A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38" y="3112077"/>
            <a:ext cx="10023230" cy="5062876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Presenters 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b="1" dirty="0"/>
              <a:t>Syeda Sanjana Tasnim Preya (2020236028)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b="1" dirty="0"/>
              <a:t>Naimur Rahman Tareq (2020236010)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b="1" dirty="0"/>
              <a:t>Md. Isfak ali (2020236005)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b="1" dirty="0"/>
              <a:t>Yeasin Arafat (2019236024)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000" b="1" dirty="0"/>
              <a:t>Shuaib Ahmed Chowdhury (2020236023)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62" r="-22477" b="-789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V="1">
            <a:off x="31982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57996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07586D-A9AA-38BD-51B8-4D5532A1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2186"/>
            <a:ext cx="17010186" cy="2665826"/>
          </a:xfrm>
        </p:spPr>
        <p:txBody>
          <a:bodyPr>
            <a:normAutofit/>
          </a:bodyPr>
          <a:lstStyle/>
          <a:p>
            <a:r>
              <a:rPr lang="en-GB" sz="5400" b="1" dirty="0"/>
              <a:t>Exploring Ideas</a:t>
            </a:r>
            <a:endParaRPr lang="en-US" sz="5400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95341D5-20DC-C5F3-82C0-1BB8665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38431" y="2453640"/>
            <a:ext cx="5073775" cy="5188635"/>
          </a:xfrm>
        </p:spPr>
        <p:txBody>
          <a:bodyPr>
            <a:normAutofit/>
          </a:bodyPr>
          <a:lstStyle/>
          <a:p>
            <a:r>
              <a:rPr lang="en-GB" sz="4400" dirty="0"/>
              <a:t>Branding the American Self </a:t>
            </a:r>
          </a:p>
          <a:p>
            <a:r>
              <a:rPr lang="en-GB" sz="4400" dirty="0"/>
              <a:t>Self-fashioning </a:t>
            </a:r>
          </a:p>
          <a:p>
            <a:r>
              <a:rPr lang="en-GB" sz="4400" dirty="0"/>
              <a:t>Violence </a:t>
            </a:r>
          </a:p>
          <a:p>
            <a:r>
              <a:rPr lang="en-GB" sz="4400" dirty="0"/>
              <a:t>Connection to The Old Man and the Sea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ED133-4CE6-5505-696D-9B040E14A9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2665828"/>
            <a:ext cx="5435600" cy="474315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62" r="-22477" b="-789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31982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9160" y="2514845"/>
            <a:ext cx="9317817" cy="6452846"/>
            <a:chOff x="0" y="0"/>
            <a:chExt cx="2454075" cy="16995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54075" cy="1699515"/>
            </a:xfrm>
            <a:custGeom>
              <a:avLst/>
              <a:gdLst/>
              <a:ahLst/>
              <a:cxnLst/>
              <a:rect l="l" t="t" r="r" b="b"/>
              <a:pathLst>
                <a:path w="2454075" h="1699515">
                  <a:moveTo>
                    <a:pt x="42375" y="0"/>
                  </a:moveTo>
                  <a:lnTo>
                    <a:pt x="2411701" y="0"/>
                  </a:lnTo>
                  <a:cubicBezTo>
                    <a:pt x="2422939" y="0"/>
                    <a:pt x="2433717" y="4464"/>
                    <a:pt x="2441664" y="12411"/>
                  </a:cubicBezTo>
                  <a:cubicBezTo>
                    <a:pt x="2449611" y="20358"/>
                    <a:pt x="2454075" y="31136"/>
                    <a:pt x="2454075" y="42375"/>
                  </a:cubicBezTo>
                  <a:lnTo>
                    <a:pt x="2454075" y="1657140"/>
                  </a:lnTo>
                  <a:cubicBezTo>
                    <a:pt x="2454075" y="1680543"/>
                    <a:pt x="2435103" y="1699515"/>
                    <a:pt x="2411701" y="1699515"/>
                  </a:cubicBezTo>
                  <a:lnTo>
                    <a:pt x="42375" y="1699515"/>
                  </a:lnTo>
                  <a:cubicBezTo>
                    <a:pt x="18972" y="1699515"/>
                    <a:pt x="0" y="1680543"/>
                    <a:pt x="0" y="1657140"/>
                  </a:cubicBezTo>
                  <a:lnTo>
                    <a:pt x="0" y="42375"/>
                  </a:lnTo>
                  <a:cubicBezTo>
                    <a:pt x="0" y="18972"/>
                    <a:pt x="18972" y="0"/>
                    <a:pt x="42375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454075" cy="1747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 flipV="1">
            <a:off x="1457996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E04CBCE-88D1-3CA0-34E1-F0C17F55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0" y="1"/>
            <a:ext cx="11414733" cy="2514844"/>
          </a:xfrm>
        </p:spPr>
        <p:txBody>
          <a:bodyPr>
            <a:normAutofit/>
          </a:bodyPr>
          <a:lstStyle/>
          <a:p>
            <a:r>
              <a:rPr lang="en-GB" sz="5400" b="1" dirty="0"/>
              <a:t>Branding the American Self</a:t>
            </a:r>
            <a:endParaRPr lang="en-US" sz="5400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9A3B3C-F206-E23C-7BE3-3F5ED2F0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6929" y="3098069"/>
            <a:ext cx="8230056" cy="5483223"/>
          </a:xfrm>
        </p:spPr>
        <p:txBody>
          <a:bodyPr>
            <a:normAutofit fontScale="92500" lnSpcReduction="10000"/>
          </a:bodyPr>
          <a:lstStyle/>
          <a:p>
            <a:r>
              <a:rPr lang="en-GB" sz="3200" b="1" dirty="0"/>
              <a:t>Creating an identity that reflects traditional American Values.</a:t>
            </a:r>
          </a:p>
          <a:p>
            <a:r>
              <a:rPr lang="en-GB" sz="3200" b="1" dirty="0"/>
              <a:t>Independence, Determination,  Hard-work, Resilience,  Strength. </a:t>
            </a:r>
          </a:p>
          <a:p>
            <a:r>
              <a:rPr lang="en-GB" sz="3200" b="1" dirty="0"/>
              <a:t>“ Brand” themselves.</a:t>
            </a:r>
          </a:p>
          <a:p>
            <a:r>
              <a:rPr lang="en-GB" sz="3200" b="1" dirty="0"/>
              <a:t>“Self-made” Person</a:t>
            </a:r>
          </a:p>
          <a:p>
            <a:r>
              <a:rPr lang="en-GB" sz="3200" b="1" dirty="0"/>
              <a:t>“American Dream”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    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Real-life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/>
              <a:t>Athletes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/>
              <a:t>Entrepreneurs etc</a:t>
            </a:r>
            <a:r>
              <a:rPr lang="en-GB" b="1" dirty="0"/>
              <a:t>.</a:t>
            </a:r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E7718C-CF90-8554-EB05-2E8F3FA45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11" y="2249176"/>
            <a:ext cx="4690087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62" r="-22477" b="-789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31982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57996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338823" y="2425077"/>
            <a:ext cx="7601829" cy="6054415"/>
            <a:chOff x="0" y="0"/>
            <a:chExt cx="2002128" cy="15945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02128" cy="1594578"/>
            </a:xfrm>
            <a:custGeom>
              <a:avLst/>
              <a:gdLst/>
              <a:ahLst/>
              <a:cxnLst/>
              <a:rect l="l" t="t" r="r" b="b"/>
              <a:pathLst>
                <a:path w="2002128" h="1594578">
                  <a:moveTo>
                    <a:pt x="51940" y="0"/>
                  </a:moveTo>
                  <a:lnTo>
                    <a:pt x="1950188" y="0"/>
                  </a:lnTo>
                  <a:cubicBezTo>
                    <a:pt x="1978873" y="0"/>
                    <a:pt x="2002128" y="23254"/>
                    <a:pt x="2002128" y="51940"/>
                  </a:cubicBezTo>
                  <a:lnTo>
                    <a:pt x="2002128" y="1542638"/>
                  </a:lnTo>
                  <a:cubicBezTo>
                    <a:pt x="2002128" y="1571324"/>
                    <a:pt x="1978873" y="1594578"/>
                    <a:pt x="1950188" y="1594578"/>
                  </a:cubicBezTo>
                  <a:lnTo>
                    <a:pt x="51940" y="1594578"/>
                  </a:lnTo>
                  <a:cubicBezTo>
                    <a:pt x="23254" y="1594578"/>
                    <a:pt x="0" y="1571324"/>
                    <a:pt x="0" y="1542638"/>
                  </a:cubicBezTo>
                  <a:lnTo>
                    <a:pt x="0" y="51940"/>
                  </a:lnTo>
                  <a:cubicBezTo>
                    <a:pt x="0" y="23254"/>
                    <a:pt x="23254" y="0"/>
                    <a:pt x="51940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w="38100" cap="rnd">
              <a:solidFill>
                <a:srgbClr val="A39B76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002128" cy="1642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D49DCA9E-49CD-327F-B092-03CAADB0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30969"/>
            <a:ext cx="15603415" cy="2375220"/>
          </a:xfrm>
        </p:spPr>
        <p:txBody>
          <a:bodyPr/>
          <a:lstStyle/>
          <a:p>
            <a:r>
              <a:rPr lang="en-GB" sz="5400" b="1" dirty="0"/>
              <a:t>Self-fashioning</a:t>
            </a:r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3A4A8-7AF7-53F4-6AFA-7CA5DAD6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901" y="3118338"/>
            <a:ext cx="6555192" cy="4924411"/>
          </a:xfrm>
        </p:spPr>
        <p:txBody>
          <a:bodyPr/>
          <a:lstStyle/>
          <a:p>
            <a:r>
              <a:rPr lang="en-GB" b="1" dirty="0"/>
              <a:t>Shaping identities through Actions, choices, and beliefs.</a:t>
            </a:r>
          </a:p>
          <a:p>
            <a:r>
              <a:rPr lang="en-GB" b="1" dirty="0"/>
              <a:t>Building own identities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     </a:t>
            </a:r>
            <a:r>
              <a:rPr lang="en-GB" sz="3600" b="1" dirty="0">
                <a:solidFill>
                  <a:schemeClr val="accent2">
                    <a:lumMod val="75000"/>
                  </a:schemeClr>
                </a:solidFill>
              </a:rPr>
              <a:t>Real life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Dedicated learner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90C28-8580-7115-9E60-F629FE0C2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3" y="2506265"/>
            <a:ext cx="57054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62" r="-22477" b="-789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V="1">
            <a:off x="31982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57996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74276" y="2299560"/>
            <a:ext cx="7926380" cy="5937739"/>
            <a:chOff x="0" y="-47625"/>
            <a:chExt cx="4068860" cy="18032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68860" cy="1755663"/>
            </a:xfrm>
            <a:custGeom>
              <a:avLst/>
              <a:gdLst/>
              <a:ahLst/>
              <a:cxnLst/>
              <a:rect l="l" t="t" r="r" b="b"/>
              <a:pathLst>
                <a:path w="4068860" h="1755663">
                  <a:moveTo>
                    <a:pt x="25558" y="0"/>
                  </a:moveTo>
                  <a:lnTo>
                    <a:pt x="4043302" y="0"/>
                  </a:lnTo>
                  <a:cubicBezTo>
                    <a:pt x="4057417" y="0"/>
                    <a:pt x="4068860" y="11443"/>
                    <a:pt x="4068860" y="25558"/>
                  </a:cubicBezTo>
                  <a:lnTo>
                    <a:pt x="4068860" y="1730105"/>
                  </a:lnTo>
                  <a:cubicBezTo>
                    <a:pt x="4068860" y="1744220"/>
                    <a:pt x="4057417" y="1755663"/>
                    <a:pt x="4043302" y="1755663"/>
                  </a:cubicBezTo>
                  <a:lnTo>
                    <a:pt x="25558" y="1755663"/>
                  </a:lnTo>
                  <a:cubicBezTo>
                    <a:pt x="11443" y="1755663"/>
                    <a:pt x="0" y="1744220"/>
                    <a:pt x="0" y="1730105"/>
                  </a:cubicBezTo>
                  <a:lnTo>
                    <a:pt x="0" y="25558"/>
                  </a:lnTo>
                  <a:cubicBezTo>
                    <a:pt x="0" y="11443"/>
                    <a:pt x="11443" y="0"/>
                    <a:pt x="25558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w="38100" cap="rnd">
              <a:solidFill>
                <a:srgbClr val="A39B76">
                  <a:alpha val="4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068860" cy="1803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9D05324-82C6-0061-7AEA-A22F5BA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5720646" cy="2188168"/>
          </a:xfrm>
        </p:spPr>
        <p:txBody>
          <a:bodyPr/>
          <a:lstStyle/>
          <a:p>
            <a:r>
              <a:rPr lang="en-GB" sz="5400" b="1" dirty="0"/>
              <a:t>Violence</a:t>
            </a:r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B864DB-EF9E-37FB-AAF2-828805E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734" y="2855070"/>
            <a:ext cx="7261463" cy="4983534"/>
          </a:xfrm>
        </p:spPr>
        <p:txBody>
          <a:bodyPr/>
          <a:lstStyle/>
          <a:p>
            <a:r>
              <a:rPr lang="en-GB" b="1" dirty="0"/>
              <a:t>Symbolizes struggles or challenges</a:t>
            </a:r>
          </a:p>
          <a:p>
            <a:r>
              <a:rPr lang="en-GB" b="1" dirty="0"/>
              <a:t>Test strength and Resilience </a:t>
            </a:r>
          </a:p>
          <a:p>
            <a:r>
              <a:rPr lang="en-GB" b="1" dirty="0"/>
              <a:t>Fighting against world, nature or  themselves.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      </a:t>
            </a: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Real life Example 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Jobless person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Dealing with serious illness 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075A63-5F1F-3139-5DA4-F697E116D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79" y="2448483"/>
            <a:ext cx="5884984" cy="4912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2E28F-BEFA-4B38-24F1-F5A156C95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43" y="1580793"/>
            <a:ext cx="16097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162" r="-22477" b="-789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31982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0" y="3320449"/>
                </a:moveTo>
                <a:lnTo>
                  <a:pt x="3388214" y="3320449"/>
                </a:lnTo>
                <a:lnTo>
                  <a:pt x="3388214" y="0"/>
                </a:lnTo>
                <a:lnTo>
                  <a:pt x="0" y="0"/>
                </a:lnTo>
                <a:lnTo>
                  <a:pt x="0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579963" y="260315"/>
            <a:ext cx="3388214" cy="3320450"/>
          </a:xfrm>
          <a:custGeom>
            <a:avLst/>
            <a:gdLst/>
            <a:ahLst/>
            <a:cxnLst/>
            <a:rect l="l" t="t" r="r" b="b"/>
            <a:pathLst>
              <a:path w="3388214" h="3320450">
                <a:moveTo>
                  <a:pt x="3388214" y="3320449"/>
                </a:moveTo>
                <a:lnTo>
                  <a:pt x="0" y="3320449"/>
                </a:lnTo>
                <a:lnTo>
                  <a:pt x="0" y="0"/>
                </a:lnTo>
                <a:lnTo>
                  <a:pt x="3388214" y="0"/>
                </a:lnTo>
                <a:lnTo>
                  <a:pt x="3388214" y="33204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556545" y="2747419"/>
            <a:ext cx="4691855" cy="3606316"/>
            <a:chOff x="0" y="0"/>
            <a:chExt cx="1235715" cy="9498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5715" cy="949812"/>
            </a:xfrm>
            <a:custGeom>
              <a:avLst/>
              <a:gdLst/>
              <a:ahLst/>
              <a:cxnLst/>
              <a:rect l="l" t="t" r="r" b="b"/>
              <a:pathLst>
                <a:path w="1235715" h="949812">
                  <a:moveTo>
                    <a:pt x="84154" y="0"/>
                  </a:moveTo>
                  <a:lnTo>
                    <a:pt x="1151561" y="0"/>
                  </a:lnTo>
                  <a:cubicBezTo>
                    <a:pt x="1198038" y="0"/>
                    <a:pt x="1235715" y="37677"/>
                    <a:pt x="1235715" y="84154"/>
                  </a:cubicBezTo>
                  <a:lnTo>
                    <a:pt x="1235715" y="865658"/>
                  </a:lnTo>
                  <a:cubicBezTo>
                    <a:pt x="1235715" y="912135"/>
                    <a:pt x="1198038" y="949812"/>
                    <a:pt x="1151561" y="949812"/>
                  </a:cubicBezTo>
                  <a:lnTo>
                    <a:pt x="84154" y="949812"/>
                  </a:lnTo>
                  <a:cubicBezTo>
                    <a:pt x="37677" y="949812"/>
                    <a:pt x="0" y="912135"/>
                    <a:pt x="0" y="865658"/>
                  </a:cubicBezTo>
                  <a:lnTo>
                    <a:pt x="0" y="84154"/>
                  </a:lnTo>
                  <a:cubicBezTo>
                    <a:pt x="0" y="37677"/>
                    <a:pt x="37677" y="0"/>
                    <a:pt x="84154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w="38100" cap="rnd">
              <a:solidFill>
                <a:srgbClr val="A39B76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35715" cy="997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49886" y="4064802"/>
            <a:ext cx="4691855" cy="3606316"/>
            <a:chOff x="0" y="0"/>
            <a:chExt cx="1235715" cy="9498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5715" cy="949812"/>
            </a:xfrm>
            <a:custGeom>
              <a:avLst/>
              <a:gdLst/>
              <a:ahLst/>
              <a:cxnLst/>
              <a:rect l="l" t="t" r="r" b="b"/>
              <a:pathLst>
                <a:path w="1235715" h="949812">
                  <a:moveTo>
                    <a:pt x="84154" y="0"/>
                  </a:moveTo>
                  <a:lnTo>
                    <a:pt x="1151561" y="0"/>
                  </a:lnTo>
                  <a:cubicBezTo>
                    <a:pt x="1198038" y="0"/>
                    <a:pt x="1235715" y="37677"/>
                    <a:pt x="1235715" y="84154"/>
                  </a:cubicBezTo>
                  <a:lnTo>
                    <a:pt x="1235715" y="865658"/>
                  </a:lnTo>
                  <a:cubicBezTo>
                    <a:pt x="1235715" y="912135"/>
                    <a:pt x="1198038" y="949812"/>
                    <a:pt x="1151561" y="949812"/>
                  </a:cubicBezTo>
                  <a:lnTo>
                    <a:pt x="84154" y="949812"/>
                  </a:lnTo>
                  <a:cubicBezTo>
                    <a:pt x="37677" y="949812"/>
                    <a:pt x="0" y="912135"/>
                    <a:pt x="0" y="865658"/>
                  </a:cubicBezTo>
                  <a:lnTo>
                    <a:pt x="0" y="84154"/>
                  </a:lnTo>
                  <a:cubicBezTo>
                    <a:pt x="0" y="37677"/>
                    <a:pt x="37677" y="0"/>
                    <a:pt x="84154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w="38100" cap="rnd">
              <a:solidFill>
                <a:srgbClr val="A39B76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35715" cy="997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546541" y="2747419"/>
            <a:ext cx="4691855" cy="3606316"/>
            <a:chOff x="0" y="0"/>
            <a:chExt cx="1235715" cy="9498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35715" cy="949812"/>
            </a:xfrm>
            <a:custGeom>
              <a:avLst/>
              <a:gdLst/>
              <a:ahLst/>
              <a:cxnLst/>
              <a:rect l="l" t="t" r="r" b="b"/>
              <a:pathLst>
                <a:path w="1235715" h="949812">
                  <a:moveTo>
                    <a:pt x="84154" y="0"/>
                  </a:moveTo>
                  <a:lnTo>
                    <a:pt x="1151561" y="0"/>
                  </a:lnTo>
                  <a:cubicBezTo>
                    <a:pt x="1198038" y="0"/>
                    <a:pt x="1235715" y="37677"/>
                    <a:pt x="1235715" y="84154"/>
                  </a:cubicBezTo>
                  <a:lnTo>
                    <a:pt x="1235715" y="865658"/>
                  </a:lnTo>
                  <a:cubicBezTo>
                    <a:pt x="1235715" y="912135"/>
                    <a:pt x="1198038" y="949812"/>
                    <a:pt x="1151561" y="949812"/>
                  </a:cubicBezTo>
                  <a:lnTo>
                    <a:pt x="84154" y="949812"/>
                  </a:lnTo>
                  <a:cubicBezTo>
                    <a:pt x="37677" y="949812"/>
                    <a:pt x="0" y="912135"/>
                    <a:pt x="0" y="865658"/>
                  </a:cubicBezTo>
                  <a:lnTo>
                    <a:pt x="0" y="84154"/>
                  </a:lnTo>
                  <a:cubicBezTo>
                    <a:pt x="0" y="37677"/>
                    <a:pt x="37677" y="0"/>
                    <a:pt x="84154" y="0"/>
                  </a:cubicBezTo>
                  <a:close/>
                </a:path>
              </a:pathLst>
            </a:custGeom>
            <a:solidFill>
              <a:srgbClr val="EFE9D6">
                <a:alpha val="49804"/>
              </a:srgbClr>
            </a:solidFill>
            <a:ln w="38100" cap="rnd">
              <a:solidFill>
                <a:srgbClr val="A39B76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35715" cy="997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1521721">
            <a:off x="4542713" y="6239583"/>
            <a:ext cx="1922402" cy="828380"/>
          </a:xfrm>
          <a:custGeom>
            <a:avLst/>
            <a:gdLst/>
            <a:ahLst/>
            <a:cxnLst/>
            <a:rect l="l" t="t" r="r" b="b"/>
            <a:pathLst>
              <a:path w="1922402" h="828380">
                <a:moveTo>
                  <a:pt x="0" y="0"/>
                </a:moveTo>
                <a:lnTo>
                  <a:pt x="1922402" y="0"/>
                </a:lnTo>
                <a:lnTo>
                  <a:pt x="1922402" y="828380"/>
                </a:lnTo>
                <a:lnTo>
                  <a:pt x="0" y="828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9311404" flipH="1">
            <a:off x="9539056" y="3340242"/>
            <a:ext cx="1922402" cy="828380"/>
          </a:xfrm>
          <a:custGeom>
            <a:avLst/>
            <a:gdLst/>
            <a:ahLst/>
            <a:cxnLst/>
            <a:rect l="l" t="t" r="r" b="b"/>
            <a:pathLst>
              <a:path w="1922402" h="828380">
                <a:moveTo>
                  <a:pt x="1922401" y="0"/>
                </a:moveTo>
                <a:lnTo>
                  <a:pt x="0" y="0"/>
                </a:lnTo>
                <a:lnTo>
                  <a:pt x="0" y="828380"/>
                </a:lnTo>
                <a:lnTo>
                  <a:pt x="1922401" y="828380"/>
                </a:lnTo>
                <a:lnTo>
                  <a:pt x="192240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A66774C-E2AE-EF16-A835-ABA56CAB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46" y="274638"/>
            <a:ext cx="14560062" cy="2060598"/>
          </a:xfrm>
        </p:spPr>
        <p:txBody>
          <a:bodyPr/>
          <a:lstStyle/>
          <a:p>
            <a:r>
              <a:rPr lang="en-GB" b="1" dirty="0"/>
              <a:t>How the ideas are connected to The Old Man and the Sea</a:t>
            </a:r>
            <a:endParaRPr lang="en-US" b="1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65099BE-CF52-B0AC-3B5F-AB72E4AE9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1458" y="4392778"/>
            <a:ext cx="4266370" cy="3046983"/>
          </a:xfrm>
        </p:spPr>
        <p:txBody>
          <a:bodyPr>
            <a:noAutofit/>
          </a:bodyPr>
          <a:lstStyle/>
          <a:p>
            <a:r>
              <a:rPr lang="en-GB" sz="3200" b="1" dirty="0"/>
              <a:t>Past victories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</a:rPr>
              <a:t>“EI Champeon” (The Champion)</a:t>
            </a:r>
          </a:p>
          <a:p>
            <a:r>
              <a:rPr lang="en-GB" sz="3200" b="1" dirty="0"/>
              <a:t>Identity as a Proud and enduring fisherman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49D5DF0-E4E3-6911-89AB-9519558B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48028" y="2975140"/>
            <a:ext cx="4048464" cy="3151023"/>
          </a:xfrm>
        </p:spPr>
        <p:txBody>
          <a:bodyPr>
            <a:normAutofit/>
          </a:bodyPr>
          <a:lstStyle/>
          <a:p>
            <a:r>
              <a:rPr lang="en-GB" sz="3200" b="1" dirty="0"/>
              <a:t>Enduring pain and struggle 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</a:rPr>
              <a:t>“I will fight them until I die”</a:t>
            </a:r>
          </a:p>
          <a:p>
            <a:r>
              <a:rPr lang="en-GB" sz="3200" b="1" dirty="0"/>
              <a:t>Internal violence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DFE8F0-7031-2DDD-052E-BB442CD6823B}"/>
              </a:ext>
            </a:extLst>
          </p:cNvPr>
          <p:cNvSpPr txBox="1"/>
          <p:nvPr/>
        </p:nvSpPr>
        <p:spPr>
          <a:xfrm>
            <a:off x="1875693" y="2986317"/>
            <a:ext cx="40092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/>
              <a:t>Perseverance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/>
              <a:t>Self-made Person</a:t>
            </a:r>
          </a:p>
          <a:p>
            <a:pPr algn="l"/>
            <a:r>
              <a:rPr lang="en-GB" sz="3200" b="1" dirty="0">
                <a:solidFill>
                  <a:schemeClr val="accent2">
                    <a:lumMod val="75000"/>
                  </a:schemeClr>
                </a:solidFill>
              </a:rPr>
              <a:t>“A man can be destroyed but not defeated 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dirty="0"/>
              <a:t>American culture</a:t>
            </a:r>
          </a:p>
          <a:p>
            <a:pPr algn="l"/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A4BE33-C82C-1EBC-3835-12141C842839}"/>
              </a:ext>
            </a:extLst>
          </p:cNvPr>
          <p:cNvSpPr txBox="1"/>
          <p:nvPr/>
        </p:nvSpPr>
        <p:spPr>
          <a:xfrm>
            <a:off x="2073672" y="6491567"/>
            <a:ext cx="2384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Branding  the American self </a:t>
            </a:r>
            <a:endParaRPr 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CC7C72-0E59-FBEB-E9C8-96EF10B89608}"/>
              </a:ext>
            </a:extLst>
          </p:cNvPr>
          <p:cNvSpPr txBox="1"/>
          <p:nvPr/>
        </p:nvSpPr>
        <p:spPr>
          <a:xfrm>
            <a:off x="7047850" y="3381567"/>
            <a:ext cx="258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Self-fashioning</a:t>
            </a:r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FCE5F4-6CB3-7395-5179-38D7D52D5643}"/>
              </a:ext>
            </a:extLst>
          </p:cNvPr>
          <p:cNvSpPr txBox="1"/>
          <p:nvPr/>
        </p:nvSpPr>
        <p:spPr>
          <a:xfrm>
            <a:off x="11950297" y="6491567"/>
            <a:ext cx="388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Violence</a:t>
            </a:r>
            <a:r>
              <a:rPr lang="en-GB" b="1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Branding the American Self, Self-fashioning, and Violence in The Old Man and The Sea</vt:lpstr>
      <vt:lpstr>Exploring Ideas</vt:lpstr>
      <vt:lpstr>Branding the American Self</vt:lpstr>
      <vt:lpstr>Self-fashioning </vt:lpstr>
      <vt:lpstr>Violence </vt:lpstr>
      <vt:lpstr>How the ideas are connected to The Old Man and the Sea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the American Self, Self-fashioning, and Violence in The Old Man and The Sea</dc:title>
  <cp:lastModifiedBy>sanjanatasnimpriya@gmail.com</cp:lastModifiedBy>
  <cp:revision>13</cp:revision>
  <dcterms:created xsi:type="dcterms:W3CDTF">2006-08-16T00:00:00Z</dcterms:created>
  <dcterms:modified xsi:type="dcterms:W3CDTF">2024-12-08T09:54:14Z</dcterms:modified>
  <dc:identifier>DAGYQtJ4ukE</dc:identifier>
</cp:coreProperties>
</file>