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7" r:id="rId1"/>
  </p:sldMasterIdLst>
  <p:notesMasterIdLst>
    <p:notesMasterId r:id="rId24"/>
  </p:notesMasterIdLst>
  <p:sldIdLst>
    <p:sldId id="270" r:id="rId2"/>
    <p:sldId id="266" r:id="rId3"/>
    <p:sldId id="269" r:id="rId4"/>
    <p:sldId id="267" r:id="rId5"/>
    <p:sldId id="268" r:id="rId6"/>
    <p:sldId id="259" r:id="rId7"/>
    <p:sldId id="260" r:id="rId8"/>
    <p:sldId id="257" r:id="rId9"/>
    <p:sldId id="262" r:id="rId10"/>
    <p:sldId id="258" r:id="rId11"/>
    <p:sldId id="263" r:id="rId12"/>
    <p:sldId id="265" r:id="rId13"/>
    <p:sldId id="271" r:id="rId14"/>
    <p:sldId id="272" r:id="rId15"/>
    <p:sldId id="274" r:id="rId16"/>
    <p:sldId id="275" r:id="rId17"/>
    <p:sldId id="276" r:id="rId18"/>
    <p:sldId id="277" r:id="rId19"/>
    <p:sldId id="279" r:id="rId20"/>
    <p:sldId id="278" r:id="rId21"/>
    <p:sldId id="280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76"/>
  </p:normalViewPr>
  <p:slideViewPr>
    <p:cSldViewPr snapToGrid="0">
      <p:cViewPr varScale="1">
        <p:scale>
          <a:sx n="78" d="100"/>
          <a:sy n="78" d="100"/>
        </p:scale>
        <p:origin x="6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C28AFB-41CE-4726-9720-5856A29A09A4}" type="doc">
      <dgm:prSet loTypeId="urn:microsoft.com/office/officeart/2005/8/layout/process5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9E81397-7B1D-4D84-AA4E-25405B5DF50F}">
      <dgm:prSet/>
      <dgm:spPr/>
      <dgm:t>
        <a:bodyPr/>
        <a:lstStyle/>
        <a:p>
          <a:r>
            <a:rPr lang="en-US"/>
            <a:t>When the transactions are grouped together and massively transmitted for the processing is batch processing.</a:t>
          </a:r>
        </a:p>
      </dgm:t>
    </dgm:pt>
    <dgm:pt modelId="{91DBF6C3-1499-4C38-B012-E2EDF95EEBE6}" type="parTrans" cxnId="{0A4D130F-E4EA-4DB3-B526-882A3A30FA6F}">
      <dgm:prSet/>
      <dgm:spPr/>
      <dgm:t>
        <a:bodyPr/>
        <a:lstStyle/>
        <a:p>
          <a:endParaRPr lang="en-US"/>
        </a:p>
      </dgm:t>
    </dgm:pt>
    <dgm:pt modelId="{C4A81F06-723D-460F-8AF5-62919A89C57A}" type="sibTrans" cxnId="{0A4D130F-E4EA-4DB3-B526-882A3A30FA6F}">
      <dgm:prSet/>
      <dgm:spPr/>
      <dgm:t>
        <a:bodyPr/>
        <a:lstStyle/>
        <a:p>
          <a:endParaRPr lang="en-US"/>
        </a:p>
      </dgm:t>
    </dgm:pt>
    <dgm:pt modelId="{E2C80309-E777-4CBE-95FE-9B7E469ADC64}">
      <dgm:prSet/>
      <dgm:spPr/>
      <dgm:t>
        <a:bodyPr/>
        <a:lstStyle/>
        <a:p>
          <a:r>
            <a:rPr lang="en-US"/>
            <a:t>This is the very next step for a merchant for their customers transactions.</a:t>
          </a:r>
        </a:p>
      </dgm:t>
    </dgm:pt>
    <dgm:pt modelId="{F4FDA3BD-E521-4A1E-AE3F-1E370E925648}" type="parTrans" cxnId="{2EB51E8D-FA43-4333-95B9-4C662AE3D95E}">
      <dgm:prSet/>
      <dgm:spPr/>
      <dgm:t>
        <a:bodyPr/>
        <a:lstStyle/>
        <a:p>
          <a:endParaRPr lang="en-US"/>
        </a:p>
      </dgm:t>
    </dgm:pt>
    <dgm:pt modelId="{2170EF4F-342F-4B8B-8B01-18536062A193}" type="sibTrans" cxnId="{2EB51E8D-FA43-4333-95B9-4C662AE3D95E}">
      <dgm:prSet/>
      <dgm:spPr/>
      <dgm:t>
        <a:bodyPr/>
        <a:lstStyle/>
        <a:p>
          <a:endParaRPr lang="en-US"/>
        </a:p>
      </dgm:t>
    </dgm:pt>
    <dgm:pt modelId="{478E2D72-01B6-49E8-B192-3226BAD76E85}">
      <dgm:prSet/>
      <dgm:spPr/>
      <dgm:t>
        <a:bodyPr/>
        <a:lstStyle/>
        <a:p>
          <a:r>
            <a:rPr lang="en-US"/>
            <a:t>These transactions are filed up for whole day to settle.</a:t>
          </a:r>
        </a:p>
      </dgm:t>
    </dgm:pt>
    <dgm:pt modelId="{107F2C47-7B7C-4023-BE41-9707A0BFB701}" type="parTrans" cxnId="{A88E0426-69AE-41AD-901A-D8F0A8440865}">
      <dgm:prSet/>
      <dgm:spPr/>
      <dgm:t>
        <a:bodyPr/>
        <a:lstStyle/>
        <a:p>
          <a:endParaRPr lang="en-US"/>
        </a:p>
      </dgm:t>
    </dgm:pt>
    <dgm:pt modelId="{7DC0A18B-AE3D-4405-A930-E1EA48BF73ED}" type="sibTrans" cxnId="{A88E0426-69AE-41AD-901A-D8F0A8440865}">
      <dgm:prSet/>
      <dgm:spPr/>
      <dgm:t>
        <a:bodyPr/>
        <a:lstStyle/>
        <a:p>
          <a:endParaRPr lang="en-US"/>
        </a:p>
      </dgm:t>
    </dgm:pt>
    <dgm:pt modelId="{685E18AC-0F5C-4D7C-AE06-8402B32668CA}" type="pres">
      <dgm:prSet presAssocID="{30C28AFB-41CE-4726-9720-5856A29A09A4}" presName="diagram" presStyleCnt="0">
        <dgm:presLayoutVars>
          <dgm:dir/>
          <dgm:resizeHandles val="exact"/>
        </dgm:presLayoutVars>
      </dgm:prSet>
      <dgm:spPr/>
    </dgm:pt>
    <dgm:pt modelId="{AA410E4D-A8B4-47DA-95AA-05AFCF21F170}" type="pres">
      <dgm:prSet presAssocID="{C9E81397-7B1D-4D84-AA4E-25405B5DF50F}" presName="node" presStyleLbl="node1" presStyleIdx="0" presStyleCnt="3">
        <dgm:presLayoutVars>
          <dgm:bulletEnabled val="1"/>
        </dgm:presLayoutVars>
      </dgm:prSet>
      <dgm:spPr/>
    </dgm:pt>
    <dgm:pt modelId="{10025E21-9A25-428F-AAE3-E48E54D9BE27}" type="pres">
      <dgm:prSet presAssocID="{C4A81F06-723D-460F-8AF5-62919A89C57A}" presName="sibTrans" presStyleLbl="sibTrans2D1" presStyleIdx="0" presStyleCnt="2"/>
      <dgm:spPr/>
    </dgm:pt>
    <dgm:pt modelId="{F3BB9344-AAE8-46A9-9A70-93D32B5104EC}" type="pres">
      <dgm:prSet presAssocID="{C4A81F06-723D-460F-8AF5-62919A89C57A}" presName="connectorText" presStyleLbl="sibTrans2D1" presStyleIdx="0" presStyleCnt="2"/>
      <dgm:spPr/>
    </dgm:pt>
    <dgm:pt modelId="{7B35C3BF-F73B-4FCE-8F41-8FA5D3A6A807}" type="pres">
      <dgm:prSet presAssocID="{E2C80309-E777-4CBE-95FE-9B7E469ADC64}" presName="node" presStyleLbl="node1" presStyleIdx="1" presStyleCnt="3">
        <dgm:presLayoutVars>
          <dgm:bulletEnabled val="1"/>
        </dgm:presLayoutVars>
      </dgm:prSet>
      <dgm:spPr/>
    </dgm:pt>
    <dgm:pt modelId="{B57C90CB-81ED-49FA-9F1E-20D96FAF5128}" type="pres">
      <dgm:prSet presAssocID="{2170EF4F-342F-4B8B-8B01-18536062A193}" presName="sibTrans" presStyleLbl="sibTrans2D1" presStyleIdx="1" presStyleCnt="2"/>
      <dgm:spPr/>
    </dgm:pt>
    <dgm:pt modelId="{A319678B-5690-4E36-8F85-9F2DDF59A5E6}" type="pres">
      <dgm:prSet presAssocID="{2170EF4F-342F-4B8B-8B01-18536062A193}" presName="connectorText" presStyleLbl="sibTrans2D1" presStyleIdx="1" presStyleCnt="2"/>
      <dgm:spPr/>
    </dgm:pt>
    <dgm:pt modelId="{45DAEED0-92AC-456D-B774-81E061C886D8}" type="pres">
      <dgm:prSet presAssocID="{478E2D72-01B6-49E8-B192-3226BAD76E85}" presName="node" presStyleLbl="node1" presStyleIdx="2" presStyleCnt="3">
        <dgm:presLayoutVars>
          <dgm:bulletEnabled val="1"/>
        </dgm:presLayoutVars>
      </dgm:prSet>
      <dgm:spPr/>
    </dgm:pt>
  </dgm:ptLst>
  <dgm:cxnLst>
    <dgm:cxn modelId="{0A4D130F-E4EA-4DB3-B526-882A3A30FA6F}" srcId="{30C28AFB-41CE-4726-9720-5856A29A09A4}" destId="{C9E81397-7B1D-4D84-AA4E-25405B5DF50F}" srcOrd="0" destOrd="0" parTransId="{91DBF6C3-1499-4C38-B012-E2EDF95EEBE6}" sibTransId="{C4A81F06-723D-460F-8AF5-62919A89C57A}"/>
    <dgm:cxn modelId="{A88E0426-69AE-41AD-901A-D8F0A8440865}" srcId="{30C28AFB-41CE-4726-9720-5856A29A09A4}" destId="{478E2D72-01B6-49E8-B192-3226BAD76E85}" srcOrd="2" destOrd="0" parTransId="{107F2C47-7B7C-4023-BE41-9707A0BFB701}" sibTransId="{7DC0A18B-AE3D-4405-A930-E1EA48BF73ED}"/>
    <dgm:cxn modelId="{9891DA30-C1BE-41D7-82F8-B40E06365D9C}" type="presOf" srcId="{30C28AFB-41CE-4726-9720-5856A29A09A4}" destId="{685E18AC-0F5C-4D7C-AE06-8402B32668CA}" srcOrd="0" destOrd="0" presId="urn:microsoft.com/office/officeart/2005/8/layout/process5"/>
    <dgm:cxn modelId="{07499165-ED23-4204-8F2A-1B3B7F9620A3}" type="presOf" srcId="{478E2D72-01B6-49E8-B192-3226BAD76E85}" destId="{45DAEED0-92AC-456D-B774-81E061C886D8}" srcOrd="0" destOrd="0" presId="urn:microsoft.com/office/officeart/2005/8/layout/process5"/>
    <dgm:cxn modelId="{7FE7B046-079D-4F58-8516-989FC8EFBE6B}" type="presOf" srcId="{2170EF4F-342F-4B8B-8B01-18536062A193}" destId="{B57C90CB-81ED-49FA-9F1E-20D96FAF5128}" srcOrd="0" destOrd="0" presId="urn:microsoft.com/office/officeart/2005/8/layout/process5"/>
    <dgm:cxn modelId="{AF327667-8073-43D3-B4CA-758B40E8EB20}" type="presOf" srcId="{E2C80309-E777-4CBE-95FE-9B7E469ADC64}" destId="{7B35C3BF-F73B-4FCE-8F41-8FA5D3A6A807}" srcOrd="0" destOrd="0" presId="urn:microsoft.com/office/officeart/2005/8/layout/process5"/>
    <dgm:cxn modelId="{F0049351-18D0-4D92-9A79-269F231FA42A}" type="presOf" srcId="{C4A81F06-723D-460F-8AF5-62919A89C57A}" destId="{10025E21-9A25-428F-AAE3-E48E54D9BE27}" srcOrd="0" destOrd="0" presId="urn:microsoft.com/office/officeart/2005/8/layout/process5"/>
    <dgm:cxn modelId="{724B3B84-87A6-4982-9FD8-EDF5078C23DE}" type="presOf" srcId="{C4A81F06-723D-460F-8AF5-62919A89C57A}" destId="{F3BB9344-AAE8-46A9-9A70-93D32B5104EC}" srcOrd="1" destOrd="0" presId="urn:microsoft.com/office/officeart/2005/8/layout/process5"/>
    <dgm:cxn modelId="{2EB51E8D-FA43-4333-95B9-4C662AE3D95E}" srcId="{30C28AFB-41CE-4726-9720-5856A29A09A4}" destId="{E2C80309-E777-4CBE-95FE-9B7E469ADC64}" srcOrd="1" destOrd="0" parTransId="{F4FDA3BD-E521-4A1E-AE3F-1E370E925648}" sibTransId="{2170EF4F-342F-4B8B-8B01-18536062A193}"/>
    <dgm:cxn modelId="{81BD1AA3-95D7-4EE2-BC07-2B32A6E667DD}" type="presOf" srcId="{C9E81397-7B1D-4D84-AA4E-25405B5DF50F}" destId="{AA410E4D-A8B4-47DA-95AA-05AFCF21F170}" srcOrd="0" destOrd="0" presId="urn:microsoft.com/office/officeart/2005/8/layout/process5"/>
    <dgm:cxn modelId="{A4455CCA-7BD5-4C0B-9A68-ADA6B01EA158}" type="presOf" srcId="{2170EF4F-342F-4B8B-8B01-18536062A193}" destId="{A319678B-5690-4E36-8F85-9F2DDF59A5E6}" srcOrd="1" destOrd="0" presId="urn:microsoft.com/office/officeart/2005/8/layout/process5"/>
    <dgm:cxn modelId="{348FAFCA-037D-48EF-89C5-E15F006D829F}" type="presParOf" srcId="{685E18AC-0F5C-4D7C-AE06-8402B32668CA}" destId="{AA410E4D-A8B4-47DA-95AA-05AFCF21F170}" srcOrd="0" destOrd="0" presId="urn:microsoft.com/office/officeart/2005/8/layout/process5"/>
    <dgm:cxn modelId="{90095D8A-4441-4F2E-B942-ED8060AE3C7C}" type="presParOf" srcId="{685E18AC-0F5C-4D7C-AE06-8402B32668CA}" destId="{10025E21-9A25-428F-AAE3-E48E54D9BE27}" srcOrd="1" destOrd="0" presId="urn:microsoft.com/office/officeart/2005/8/layout/process5"/>
    <dgm:cxn modelId="{C3F36512-E39F-4A91-9A09-157BC1E0BAB5}" type="presParOf" srcId="{10025E21-9A25-428F-AAE3-E48E54D9BE27}" destId="{F3BB9344-AAE8-46A9-9A70-93D32B5104EC}" srcOrd="0" destOrd="0" presId="urn:microsoft.com/office/officeart/2005/8/layout/process5"/>
    <dgm:cxn modelId="{0603FD05-038C-49F4-A8E6-C30742BEFDFD}" type="presParOf" srcId="{685E18AC-0F5C-4D7C-AE06-8402B32668CA}" destId="{7B35C3BF-F73B-4FCE-8F41-8FA5D3A6A807}" srcOrd="2" destOrd="0" presId="urn:microsoft.com/office/officeart/2005/8/layout/process5"/>
    <dgm:cxn modelId="{CC46389C-04AD-4F65-97EF-CFD2F7FD6FBA}" type="presParOf" srcId="{685E18AC-0F5C-4D7C-AE06-8402B32668CA}" destId="{B57C90CB-81ED-49FA-9F1E-20D96FAF5128}" srcOrd="3" destOrd="0" presId="urn:microsoft.com/office/officeart/2005/8/layout/process5"/>
    <dgm:cxn modelId="{8E01C8A0-1B0D-44ED-A5C2-5DB8B15DAA63}" type="presParOf" srcId="{B57C90CB-81ED-49FA-9F1E-20D96FAF5128}" destId="{A319678B-5690-4E36-8F85-9F2DDF59A5E6}" srcOrd="0" destOrd="0" presId="urn:microsoft.com/office/officeart/2005/8/layout/process5"/>
    <dgm:cxn modelId="{AA314BD5-35C5-4F62-BB2C-DC3395F4E011}" type="presParOf" srcId="{685E18AC-0F5C-4D7C-AE06-8402B32668CA}" destId="{45DAEED0-92AC-456D-B774-81E061C886D8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410E4D-A8B4-47DA-95AA-05AFCF21F170}">
      <dsp:nvSpPr>
        <dsp:cNvPr id="0" name=""/>
        <dsp:cNvSpPr/>
      </dsp:nvSpPr>
      <dsp:spPr>
        <a:xfrm>
          <a:off x="8706" y="913040"/>
          <a:ext cx="2602259" cy="156135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When the transactions are grouped together and massively transmitted for the processing is batch processing.</a:t>
          </a:r>
        </a:p>
      </dsp:txBody>
      <dsp:txXfrm>
        <a:off x="54437" y="958771"/>
        <a:ext cx="2510797" cy="1469893"/>
      </dsp:txXfrm>
    </dsp:sp>
    <dsp:sp modelId="{10025E21-9A25-428F-AAE3-E48E54D9BE27}">
      <dsp:nvSpPr>
        <dsp:cNvPr id="0" name=""/>
        <dsp:cNvSpPr/>
      </dsp:nvSpPr>
      <dsp:spPr>
        <a:xfrm>
          <a:off x="2839965" y="1371037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839965" y="1500109"/>
        <a:ext cx="386175" cy="387216"/>
      </dsp:txXfrm>
    </dsp:sp>
    <dsp:sp modelId="{7B35C3BF-F73B-4FCE-8F41-8FA5D3A6A807}">
      <dsp:nvSpPr>
        <dsp:cNvPr id="0" name=""/>
        <dsp:cNvSpPr/>
      </dsp:nvSpPr>
      <dsp:spPr>
        <a:xfrm>
          <a:off x="3651870" y="913040"/>
          <a:ext cx="2602259" cy="156135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This is the very next step for a merchant for their customers transactions.</a:t>
          </a:r>
        </a:p>
      </dsp:txBody>
      <dsp:txXfrm>
        <a:off x="3697601" y="958771"/>
        <a:ext cx="2510797" cy="1469893"/>
      </dsp:txXfrm>
    </dsp:sp>
    <dsp:sp modelId="{B57C90CB-81ED-49FA-9F1E-20D96FAF5128}">
      <dsp:nvSpPr>
        <dsp:cNvPr id="0" name=""/>
        <dsp:cNvSpPr/>
      </dsp:nvSpPr>
      <dsp:spPr>
        <a:xfrm>
          <a:off x="6483128" y="1371037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483128" y="1500109"/>
        <a:ext cx="386175" cy="387216"/>
      </dsp:txXfrm>
    </dsp:sp>
    <dsp:sp modelId="{45DAEED0-92AC-456D-B774-81E061C886D8}">
      <dsp:nvSpPr>
        <dsp:cNvPr id="0" name=""/>
        <dsp:cNvSpPr/>
      </dsp:nvSpPr>
      <dsp:spPr>
        <a:xfrm>
          <a:off x="7295033" y="913040"/>
          <a:ext cx="2602259" cy="156135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These transactions are filed up for whole day to settle.</a:t>
          </a:r>
        </a:p>
      </dsp:txBody>
      <dsp:txXfrm>
        <a:off x="7340764" y="958771"/>
        <a:ext cx="2510797" cy="1469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2ABC6-6780-4B39-8B77-17CEF0253813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7DC69-4740-471C-9A3A-8CBE7B93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8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7DC69-4740-471C-9A3A-8CBE7B93D8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80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F056-2E52-0A4A-A2C6-6594CF47BF1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265-84B2-4D4C-A6B7-845A01402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8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F056-2E52-0A4A-A2C6-6594CF47BF1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265-84B2-4D4C-A6B7-845A01402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7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F056-2E52-0A4A-A2C6-6594CF47BF1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265-84B2-4D4C-A6B7-845A01402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76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F056-2E52-0A4A-A2C6-6594CF47BF1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265-84B2-4D4C-A6B7-845A01402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3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F056-2E52-0A4A-A2C6-6594CF47BF1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265-84B2-4D4C-A6B7-845A01402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12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F056-2E52-0A4A-A2C6-6594CF47BF1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265-84B2-4D4C-A6B7-845A01402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29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F056-2E52-0A4A-A2C6-6594CF47BF1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265-84B2-4D4C-A6B7-845A01402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36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F056-2E52-0A4A-A2C6-6594CF47BF1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265-84B2-4D4C-A6B7-845A01402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74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F056-2E52-0A4A-A2C6-6594CF47BF1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265-84B2-4D4C-A6B7-845A01402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32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F056-2E52-0A4A-A2C6-6594CF47BF1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265-84B2-4D4C-A6B7-845A01402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3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F056-2E52-0A4A-A2C6-6594CF47BF1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265-84B2-4D4C-A6B7-845A01402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4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F056-2E52-0A4A-A2C6-6594CF47BF1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265-84B2-4D4C-A6B7-845A01402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6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F056-2E52-0A4A-A2C6-6594CF47BF1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265-84B2-4D4C-A6B7-845A01402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6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F056-2E52-0A4A-A2C6-6594CF47BF1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265-84B2-4D4C-A6B7-845A01402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F056-2E52-0A4A-A2C6-6594CF47BF1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265-84B2-4D4C-A6B7-845A01402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1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F056-2E52-0A4A-A2C6-6594CF47BF1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265-84B2-4D4C-A6B7-845A01402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6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A80F056-2E52-0A4A-A2C6-6594CF47BF1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DD40265-84B2-4D4C-A6B7-845A01402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2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A80F056-2E52-0A4A-A2C6-6594CF47BF1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DD40265-84B2-4D4C-A6B7-845A01402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79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skleo.com/should-i-take-the-security-protection-offered-after-the-most-recent-security-breach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9DAEC-0434-320D-BBBE-AE97F9E44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500" dirty="0"/>
              <a:t>Parallel Processing concepts project</a:t>
            </a:r>
            <a:br>
              <a:rPr lang="en-US" sz="2500" dirty="0"/>
            </a:br>
            <a:br>
              <a:rPr lang="en-US" sz="2500" dirty="0"/>
            </a:br>
            <a:r>
              <a:rPr lang="en-US" sz="2500" dirty="0"/>
              <a:t>batch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B8451-E850-67DD-8EA7-DF491FDB2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Sanjana gutta</a:t>
            </a:r>
          </a:p>
        </p:txBody>
      </p:sp>
    </p:spTree>
    <p:extLst>
      <p:ext uri="{BB962C8B-B14F-4D97-AF65-F5344CB8AC3E}">
        <p14:creationId xmlns:p14="http://schemas.microsoft.com/office/powerpoint/2010/main" val="3301774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3D4E-57C5-6029-9BD7-934AA80E2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/>
              <a:t>Credit card Batch 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F6CFA3-2F46-1D63-BF80-70E03BF73E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4404768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4901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30432-CB97-91E8-C85E-4D48D6FFF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pyspark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6D0B-7C5F-3301-8E3E-6812D44018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192" y="2666999"/>
            <a:ext cx="6573684" cy="321627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 Python API for Apache Spark. Apache Spark is an analytical processing engine for large scale powerful distributed data processing and machine learning applications. </a:t>
            </a:r>
          </a:p>
          <a:p>
            <a:r>
              <a:rPr lang="en-US" dirty="0"/>
              <a:t>PySpark is a general-purpose, in-memory, distributed processing engine that allows you to process data efficiently in a distributed fashion.</a:t>
            </a:r>
          </a:p>
          <a:p>
            <a:r>
              <a:rPr lang="en-US" dirty="0"/>
              <a:t>Applications running on PySpark are 100x faster than traditional systems.</a:t>
            </a:r>
          </a:p>
          <a:p>
            <a:r>
              <a:rPr lang="en-US" dirty="0"/>
              <a:t>You will get great benefits using PySpark for data ingestion pipelines.</a:t>
            </a:r>
          </a:p>
          <a:p>
            <a:r>
              <a:rPr lang="en-US" dirty="0"/>
              <a:t>Using PySpark we can process data from Hadoop HDFS, AWS S3, and many file systems.</a:t>
            </a:r>
          </a:p>
          <a:p>
            <a:r>
              <a:rPr lang="en-US" dirty="0"/>
              <a:t>PySpark also is used to process real-time data using Streaming and Kafka.</a:t>
            </a:r>
          </a:p>
          <a:p>
            <a:r>
              <a:rPr lang="en-US" dirty="0"/>
              <a:t>Using PySpark streaming you can also stream files from the file system and also stream from the socket.</a:t>
            </a:r>
          </a:p>
          <a:p>
            <a:r>
              <a:rPr lang="en-US" dirty="0"/>
              <a:t>PySpark natively has machine learning and graph libraries.</a:t>
            </a:r>
          </a:p>
        </p:txBody>
      </p:sp>
      <p:pic>
        <p:nvPicPr>
          <p:cNvPr id="1026" name="Picture 2" descr="Spark 2: How to install it on Windows in 5 steps | Installation, Spark,  Windows">
            <a:extLst>
              <a:ext uri="{FF2B5EF4-FFF2-40B4-BE49-F238E27FC236}">
                <a16:creationId xmlns:a16="http://schemas.microsoft.com/office/drawing/2014/main" id="{A40DDD91-4A1C-DFD3-86CA-DE7784DDF4E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6802" y="2716034"/>
            <a:ext cx="3976788" cy="2262886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900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6948-4730-0611-13CB-C5C4F2EB6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PySpark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AB9BA-FCC1-72AC-1155-50F26D044D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Apache Spark works in a master-slave architecture where the master is called “Driver” and slaves are called “Workers”. </a:t>
            </a:r>
          </a:p>
          <a:p>
            <a:r>
              <a:rPr lang="en-US" dirty="0"/>
              <a:t>When you run a Spark application, Spark Driver creates a context that is an entry point to your application, and all operations (transformations and actions) are executed on worker nodes, and the resources are managed by Cluster Manager.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462DE2F-4EEC-5A65-E379-375B56C738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0613" y="3057168"/>
            <a:ext cx="4876800" cy="2343863"/>
          </a:xfrm>
        </p:spPr>
      </p:pic>
      <p:sp>
        <p:nvSpPr>
          <p:cNvPr id="5" name="AutoShape 2" descr="spark architecture">
            <a:extLst>
              <a:ext uri="{FF2B5EF4-FFF2-40B4-BE49-F238E27FC236}">
                <a16:creationId xmlns:a16="http://schemas.microsoft.com/office/drawing/2014/main" id="{DDD3E39D-4494-4012-881A-3FABCF929B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78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Rectangle 3085">
            <a:extLst>
              <a:ext uri="{FF2B5EF4-FFF2-40B4-BE49-F238E27FC236}">
                <a16:creationId xmlns:a16="http://schemas.microsoft.com/office/drawing/2014/main" id="{D8775025-7ECB-4458-BBCE-0F67B8B23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B032F-9A6F-3A95-E525-99CECD964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</a:rPr>
              <a:t>Apache airflow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1255-7714-C83A-1B4A-EC504C3C1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192" y="2666999"/>
            <a:ext cx="6393712" cy="321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A workflow management platform</a:t>
            </a:r>
          </a:p>
          <a:p>
            <a:r>
              <a:rPr lang="en-US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Uses python-based workflows</a:t>
            </a:r>
          </a:p>
          <a:p>
            <a:r>
              <a:rPr lang="en-US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Schedule by time or event</a:t>
            </a:r>
          </a:p>
          <a:p>
            <a:r>
              <a:rPr lang="en-US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Written in python</a:t>
            </a:r>
          </a:p>
          <a:p>
            <a:r>
              <a:rPr lang="en-US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Has a wide range of integration options</a:t>
            </a:r>
          </a:p>
          <a:p>
            <a:endParaRPr lang="en-US" dirty="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5580000" scaled="0"/>
                <a:tileRect/>
              </a:gradFill>
            </a:endParaRPr>
          </a:p>
        </p:txBody>
      </p:sp>
      <p:sp>
        <p:nvSpPr>
          <p:cNvPr id="3091" name="Rounded Rectangle 7">
            <a:extLst>
              <a:ext uri="{FF2B5EF4-FFF2-40B4-BE49-F238E27FC236}">
                <a16:creationId xmlns:a16="http://schemas.microsoft.com/office/drawing/2014/main" id="{DC1507B9-61AE-4D79-BA04-EF381B54E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0839" y="620720"/>
            <a:ext cx="4001315" cy="5272133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pache Airflow">
            <a:extLst>
              <a:ext uri="{FF2B5EF4-FFF2-40B4-BE49-F238E27FC236}">
                <a16:creationId xmlns:a16="http://schemas.microsoft.com/office/drawing/2014/main" id="{A1EFCC24-17FD-F550-C112-BCBB331F1AA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54715" y="2614902"/>
            <a:ext cx="3033562" cy="128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284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B863-A198-7957-E66A-8C00B805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Airflow task 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E3579-9B85-C63D-C21D-555762ADA2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649C1-9463-B498-8F57-95EF03345F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8DAB65-0FBA-E70E-ED1D-E7AE978C4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348615"/>
            <a:ext cx="11087100" cy="606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90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424D-FC51-A7D0-9BDA-5BB9F250D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53205-6F19-392E-88AA-BB051A391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Credit card fraud detection data set, from Kaggle</a:t>
            </a:r>
          </a:p>
          <a:p>
            <a:r>
              <a:rPr lang="en-US" dirty="0"/>
              <a:t>There are 28 feature variables which are the result of PCA(principal component analysis, used to normalize the data).</a:t>
            </a:r>
          </a:p>
          <a:p>
            <a:r>
              <a:rPr lang="en-US" dirty="0"/>
              <a:t>There are  untransformed features, ‘Time’, ‘amount’ and ‘class’</a:t>
            </a:r>
          </a:p>
          <a:p>
            <a:r>
              <a:rPr lang="en-US" dirty="0"/>
              <a:t>The feature/variable class represents whether the transaction is fraud or not. The transaction is fraud if class =1, else it is not a fraud.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875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424D-FC51-A7D0-9BDA-5BB9F250D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53205-6F19-392E-88AA-BB051A391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dataset presents transactions with 492 frauds out of 284,807 transactions.</a:t>
            </a:r>
          </a:p>
          <a:p>
            <a:r>
              <a:rPr lang="en-US" dirty="0"/>
              <a:t>Dataset is highly imbalanced (only 0.172% accounts for positive class)</a:t>
            </a:r>
          </a:p>
          <a:p>
            <a:r>
              <a:rPr lang="en-US" dirty="0"/>
              <a:t>It is difficult to create an ML model with the dataset being highly imbalanced.</a:t>
            </a:r>
          </a:p>
          <a:p>
            <a:r>
              <a:rPr lang="en-US" dirty="0"/>
              <a:t>Hence, we reduce the number of non-fraud records to make it something close to fraud records. Converting an imbalanced dataset to a balanced dataset.</a:t>
            </a:r>
          </a:p>
        </p:txBody>
      </p:sp>
    </p:spTree>
    <p:extLst>
      <p:ext uri="{BB962C8B-B14F-4D97-AF65-F5344CB8AC3E}">
        <p14:creationId xmlns:p14="http://schemas.microsoft.com/office/powerpoint/2010/main" val="3363756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424D-FC51-A7D0-9BDA-5BB9F250D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53205-6F19-392E-88AA-BB051A391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model is created, which will be later used to predict if a transaction is fraud or not.</a:t>
            </a:r>
          </a:p>
          <a:p>
            <a:r>
              <a:rPr lang="en-US" dirty="0"/>
              <a:t>From the new data, we spilt the data further for training and testing. The train/test split taken is 80/20.</a:t>
            </a:r>
          </a:p>
          <a:p>
            <a:r>
              <a:rPr lang="en-US" dirty="0"/>
              <a:t>Different classifiers are used to create the model, the best model is selected based on the metrics.</a:t>
            </a:r>
          </a:p>
        </p:txBody>
      </p:sp>
    </p:spTree>
    <p:extLst>
      <p:ext uri="{BB962C8B-B14F-4D97-AF65-F5344CB8AC3E}">
        <p14:creationId xmlns:p14="http://schemas.microsoft.com/office/powerpoint/2010/main" val="3219349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424D-FC51-A7D0-9BDA-5BB9F250D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Models Created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53205-6F19-392E-88AA-BB051A391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Gradient-boosted tree classifier (GBT) </a:t>
            </a:r>
          </a:p>
          <a:p>
            <a:r>
              <a:rPr lang="en-US" dirty="0"/>
              <a:t>Decision tree classifier</a:t>
            </a:r>
          </a:p>
          <a:p>
            <a:r>
              <a:rPr lang="en-US" dirty="0"/>
              <a:t>Random forest classifier</a:t>
            </a:r>
          </a:p>
          <a:p>
            <a:r>
              <a:rPr lang="en-US" dirty="0"/>
              <a:t>Linear support vector machine</a:t>
            </a:r>
          </a:p>
          <a:p>
            <a:r>
              <a:rPr lang="en-US" dirty="0"/>
              <a:t>Naïve bayes classifier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21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424D-FC51-A7D0-9BDA-5BB9F250D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to compare ML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53205-6F19-392E-88AA-BB051A391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Accuracy: Percentage of results correctly classified</a:t>
            </a:r>
          </a:p>
          <a:p>
            <a:r>
              <a:rPr lang="en-US" dirty="0"/>
              <a:t>Precision: percentage of the results which are relevant</a:t>
            </a:r>
          </a:p>
          <a:p>
            <a:r>
              <a:rPr lang="en-US" dirty="0"/>
              <a:t>Recall: percentage of total relevant results correctly classified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7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645D-5F56-AC51-B42D-9730A0B2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en-US"/>
              <a:t>Batch 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30D8A-1990-5D3F-B9F1-A2B2561A7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r>
              <a:rPr lang="en-US" dirty="0"/>
              <a:t>Batch processing is when a computer processes a number of tasks that it has collected in a group. It is designed to be a completely automated process, without human intervention. It can also be called workload automation (WLA) and job scheduling</a:t>
            </a:r>
          </a:p>
        </p:txBody>
      </p:sp>
      <p:pic>
        <p:nvPicPr>
          <p:cNvPr id="7" name="Graphic 6" descr="Flowchart">
            <a:extLst>
              <a:ext uri="{FF2B5EF4-FFF2-40B4-BE49-F238E27FC236}">
                <a16:creationId xmlns:a16="http://schemas.microsoft.com/office/drawing/2014/main" id="{D4BF87EC-7DEC-E1F5-B785-492B0C026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0839" y="1280585"/>
            <a:ext cx="3976788" cy="397678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528840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424D-FC51-A7D0-9BDA-5BB9F250D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ml Models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2D85CE-215B-6192-22C7-1B59A90FD2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13453"/>
              </p:ext>
            </p:extLst>
          </p:nvPr>
        </p:nvGraphicFramePr>
        <p:xfrm>
          <a:off x="1141413" y="2667000"/>
          <a:ext cx="990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4045">
                  <a:extLst>
                    <a:ext uri="{9D8B030D-6E8A-4147-A177-3AD203B41FA5}">
                      <a16:colId xmlns:a16="http://schemas.microsoft.com/office/drawing/2014/main" val="4282065538"/>
                    </a:ext>
                  </a:extLst>
                </a:gridCol>
                <a:gridCol w="1956619">
                  <a:extLst>
                    <a:ext uri="{9D8B030D-6E8A-4147-A177-3AD203B41FA5}">
                      <a16:colId xmlns:a16="http://schemas.microsoft.com/office/drawing/2014/main" val="1681768039"/>
                    </a:ext>
                  </a:extLst>
                </a:gridCol>
                <a:gridCol w="2104104">
                  <a:extLst>
                    <a:ext uri="{9D8B030D-6E8A-4147-A177-3AD203B41FA5}">
                      <a16:colId xmlns:a16="http://schemas.microsoft.com/office/drawing/2014/main" val="180359839"/>
                    </a:ext>
                  </a:extLst>
                </a:gridCol>
                <a:gridCol w="2031232">
                  <a:extLst>
                    <a:ext uri="{9D8B030D-6E8A-4147-A177-3AD203B41FA5}">
                      <a16:colId xmlns:a16="http://schemas.microsoft.com/office/drawing/2014/main" val="3080654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Classification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1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GBT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73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414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94.90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754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94.90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7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Naïve Bayes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94.90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1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143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424D-FC51-A7D0-9BDA-5BB9F250D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on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53205-6F19-392E-88AA-BB051A391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results, except gbt classifier, all others have obtained the same results. This can be because of limited records in the dataset.</a:t>
            </a:r>
          </a:p>
          <a:p>
            <a:r>
              <a:rPr lang="en-US" dirty="0"/>
              <a:t>Precision for gbt classifier is higher than other classifiers.</a:t>
            </a:r>
          </a:p>
          <a:p>
            <a:r>
              <a:rPr lang="en-US" dirty="0"/>
              <a:t>Accuracy and recall of gbt classifier is almost similar like those of other classifiers.</a:t>
            </a:r>
          </a:p>
          <a:p>
            <a:r>
              <a:rPr lang="en-US" dirty="0"/>
              <a:t>Hence, for the data generated, gbt classifier is the best choice.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046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0FA7-BE0C-AC8E-2440-843EAB2C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Thank you</a:t>
            </a:r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A72A9AFA-DF1A-58BB-9FF0-B3F0CC4B3A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92320" y="640080"/>
            <a:ext cx="3602736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18158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Batch Processing System Flow">
            <a:extLst>
              <a:ext uri="{FF2B5EF4-FFF2-40B4-BE49-F238E27FC236}">
                <a16:creationId xmlns:a16="http://schemas.microsoft.com/office/drawing/2014/main" id="{8B544724-63E9-7711-39FF-89E3B16BA2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2709" y="643467"/>
            <a:ext cx="9246582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81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2DAE6F-7D4C-2232-56A0-D4F431F0C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75470"/>
            <a:ext cx="10905066" cy="550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82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8F09D-B1E7-E70D-5A56-DB4A5C7D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DE0CA-713C-3EB1-E034-1FD07A940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Batch processing has a range of benefits, but it is ideal in businesses where:</a:t>
            </a:r>
          </a:p>
          <a:p>
            <a:endParaRPr lang="en-US" dirty="0"/>
          </a:p>
          <a:p>
            <a:r>
              <a:rPr lang="en-US" dirty="0"/>
              <a:t>There’s a process that doesn’t need to be addressed immediately and real-time information isn’t needed</a:t>
            </a:r>
          </a:p>
          <a:p>
            <a:r>
              <a:rPr lang="en-US" dirty="0"/>
              <a:t>Large volumes of data need to be processed</a:t>
            </a:r>
          </a:p>
          <a:p>
            <a:r>
              <a:rPr lang="en-US" dirty="0"/>
              <a:t>There’s a span of time where a computer or system is idle</a:t>
            </a:r>
          </a:p>
          <a:p>
            <a:r>
              <a:rPr lang="en-US" dirty="0"/>
              <a:t>A process doesn’t need the input of humans and is repetitive</a:t>
            </a:r>
          </a:p>
          <a:p>
            <a:r>
              <a:rPr lang="en-US" dirty="0"/>
              <a:t>A good example of batch processing is how credit card companies do their billing. When customers get their credit card bills, it isn’t a separate bill for each transaction; rather, there is one bill for the entire month. That bill is created using batch processing. All the information is collected during the month, but it is processed on a certain date, all at once.</a:t>
            </a:r>
          </a:p>
        </p:txBody>
      </p:sp>
    </p:spTree>
    <p:extLst>
      <p:ext uri="{BB962C8B-B14F-4D97-AF65-F5344CB8AC3E}">
        <p14:creationId xmlns:p14="http://schemas.microsoft.com/office/powerpoint/2010/main" val="409751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83F9-2063-F27D-4129-A4052BF54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53716"/>
          </a:xfrm>
        </p:spPr>
        <p:txBody>
          <a:bodyPr/>
          <a:lstStyle/>
          <a:p>
            <a:pPr algn="ctr"/>
            <a:r>
              <a:rPr lang="en-US" dirty="0"/>
              <a:t>Credit card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49D4-5B49-241F-AC73-E555BF828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63317"/>
            <a:ext cx="5872998" cy="4527884"/>
          </a:xfrm>
        </p:spPr>
        <p:txBody>
          <a:bodyPr/>
          <a:lstStyle/>
          <a:p>
            <a:r>
              <a:rPr lang="en-US" dirty="0"/>
              <a:t>This is the very first step where a customers uses his/her credit card for the transaction.</a:t>
            </a:r>
          </a:p>
          <a:p>
            <a:r>
              <a:rPr lang="en-US" dirty="0"/>
              <a:t>This transaction made will be stacked on merchant database.</a:t>
            </a:r>
          </a:p>
          <a:p>
            <a:r>
              <a:rPr lang="en-US" dirty="0"/>
              <a:t>EOD they will be sent for the authorization. </a:t>
            </a:r>
          </a:p>
          <a:p>
            <a:r>
              <a:rPr lang="en-US" dirty="0"/>
              <a:t>The merchant then submits the information of credit card transaction to the gateway.</a:t>
            </a:r>
          </a:p>
          <a:p>
            <a:r>
              <a:rPr lang="en-US" dirty="0"/>
              <a:t>The credit card gateway sends the transaction information to the merchant's bank processor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erson holding a cell phone&#10;&#10;Description automatically generated with low confidence">
            <a:extLst>
              <a:ext uri="{FF2B5EF4-FFF2-40B4-BE49-F238E27FC236}">
                <a16:creationId xmlns:a16="http://schemas.microsoft.com/office/drawing/2014/main" id="{B11ADC71-56B1-7697-8CA9-D3770D154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58087" y="1498457"/>
            <a:ext cx="4057650" cy="40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9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95A5D-AD42-936D-BA8D-2DD62912D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33425"/>
          </a:xfrm>
        </p:spPr>
        <p:txBody>
          <a:bodyPr/>
          <a:lstStyle/>
          <a:p>
            <a:pPr algn="ctr"/>
            <a:r>
              <a:rPr lang="en-US" dirty="0"/>
              <a:t>Customer Profile Analyzer/database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CAFF8-1AAC-69A9-E60D-B15AE89BC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75" y="1557337"/>
            <a:ext cx="6474576" cy="43338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merchants bank submits this transaction to the network that which is connected to customer’s bank.</a:t>
            </a:r>
          </a:p>
          <a:p>
            <a:r>
              <a:rPr lang="en-US" dirty="0"/>
              <a:t>The customer’s bank will accept or decline the payment by analyzing the customers database.</a:t>
            </a:r>
          </a:p>
          <a:p>
            <a:r>
              <a:rPr lang="en-US" dirty="0"/>
              <a:t>The network then analyzes the payment with different scenarios and checks the database of customer.</a:t>
            </a:r>
          </a:p>
          <a:p>
            <a:endParaRPr lang="en-US" dirty="0"/>
          </a:p>
        </p:txBody>
      </p:sp>
      <p:pic>
        <p:nvPicPr>
          <p:cNvPr id="1026" name="Picture 2" descr="Batch Transaction Processing - YouTube">
            <a:extLst>
              <a:ext uri="{FF2B5EF4-FFF2-40B4-BE49-F238E27FC236}">
                <a16:creationId xmlns:a16="http://schemas.microsoft.com/office/drawing/2014/main" id="{51D123D0-1D20-E25D-0225-E4E4FEEC3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548" y="1557337"/>
            <a:ext cx="4880802" cy="433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00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F1301-9C67-E2B1-3498-42D3A69E1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8600"/>
            <a:ext cx="9905998" cy="665747"/>
          </a:xfrm>
        </p:spPr>
        <p:txBody>
          <a:bodyPr/>
          <a:lstStyle/>
          <a:p>
            <a:pPr algn="ctr"/>
            <a:r>
              <a:rPr lang="en-US" dirty="0"/>
              <a:t>Block Diagram</a:t>
            </a:r>
          </a:p>
        </p:txBody>
      </p:sp>
      <p:pic>
        <p:nvPicPr>
          <p:cNvPr id="5" name="Content Placeholder 4" descr="Diagram, Teams&#10;&#10;Description automatically generated">
            <a:extLst>
              <a:ext uri="{FF2B5EF4-FFF2-40B4-BE49-F238E27FC236}">
                <a16:creationId xmlns:a16="http://schemas.microsoft.com/office/drawing/2014/main" id="{F441629F-B2AD-3FE3-FBCB-CC329A8A4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3474" y="1191125"/>
            <a:ext cx="9905998" cy="5354053"/>
          </a:xfrm>
        </p:spPr>
      </p:pic>
    </p:spTree>
    <p:extLst>
      <p:ext uri="{BB962C8B-B14F-4D97-AF65-F5344CB8AC3E}">
        <p14:creationId xmlns:p14="http://schemas.microsoft.com/office/powerpoint/2010/main" val="2640171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93967-A30F-3D81-022E-80877C04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7600A-AB6B-34D2-D75F-723BFC59D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2042429"/>
            <a:ext cx="4876800" cy="2337066"/>
          </a:xfrm>
        </p:spPr>
        <p:txBody>
          <a:bodyPr/>
          <a:lstStyle/>
          <a:p>
            <a:r>
              <a:rPr lang="en-US" dirty="0"/>
              <a:t>If the feedback is positive and if funds are available, the credit card network sends the acceptance to the merchant processor and sends a feedback.</a:t>
            </a:r>
          </a:p>
          <a:p>
            <a:r>
              <a:rPr lang="en-US" dirty="0"/>
              <a:t>This is known as the settlement process.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FAFA4-8C4E-2DE8-1B88-7A26AFD76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612" y="2042429"/>
            <a:ext cx="4876800" cy="2337066"/>
          </a:xfrm>
        </p:spPr>
        <p:txBody>
          <a:bodyPr/>
          <a:lstStyle/>
          <a:p>
            <a:r>
              <a:rPr lang="en-US" dirty="0"/>
              <a:t>Else if there is any miscellaneous activity in the transaction, the credit card network sends a fraud feedback to the merchant as well as the security.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B9E2A2-AEFA-68B8-3BE9-E58E329A2464}"/>
              </a:ext>
            </a:extLst>
          </p:cNvPr>
          <p:cNvSpPr txBox="1"/>
          <p:nvPr/>
        </p:nvSpPr>
        <p:spPr>
          <a:xfrm>
            <a:off x="1928813" y="1396097"/>
            <a:ext cx="3034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CREDIT CARD FRAUD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FB700F-228C-B3DC-EED8-3F5754A32399}"/>
              </a:ext>
            </a:extLst>
          </p:cNvPr>
          <p:cNvSpPr txBox="1"/>
          <p:nvPr/>
        </p:nvSpPr>
        <p:spPr>
          <a:xfrm>
            <a:off x="7228384" y="1396097"/>
            <a:ext cx="2565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CREDIT CARD FRAUD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81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{20E20331-85EA-5346-906C-1029A3B8D7C8}tf10001063</Template>
  <TotalTime>2891</TotalTime>
  <Words>1035</Words>
  <Application>Microsoft Office PowerPoint</Application>
  <PresentationFormat>Widescreen</PresentationFormat>
  <Paragraphs>110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Century Gothic</vt:lpstr>
      <vt:lpstr>Mesh</vt:lpstr>
      <vt:lpstr>Parallel Processing concepts project  batch processing</vt:lpstr>
      <vt:lpstr>Batch Processing</vt:lpstr>
      <vt:lpstr>PowerPoint Presentation</vt:lpstr>
      <vt:lpstr>PowerPoint Presentation</vt:lpstr>
      <vt:lpstr>Batch Processing</vt:lpstr>
      <vt:lpstr>Credit card transaction</vt:lpstr>
      <vt:lpstr>Customer Profile Analyzer/database</vt:lpstr>
      <vt:lpstr>Block Diagram</vt:lpstr>
      <vt:lpstr>Feedback</vt:lpstr>
      <vt:lpstr>Credit card Batch processing</vt:lpstr>
      <vt:lpstr>pyspark</vt:lpstr>
      <vt:lpstr>PySpark Architecture</vt:lpstr>
      <vt:lpstr>Apache airflow</vt:lpstr>
      <vt:lpstr>Airflow task life cycle</vt:lpstr>
      <vt:lpstr>Dataset</vt:lpstr>
      <vt:lpstr>Dataset</vt:lpstr>
      <vt:lpstr>Classification Model</vt:lpstr>
      <vt:lpstr>Classification Models Created</vt:lpstr>
      <vt:lpstr>Metrics to compare ML models</vt:lpstr>
      <vt:lpstr>comparison of ml Models</vt:lpstr>
      <vt:lpstr>Conclusion on Classifiers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processing</dc:title>
  <dc:creator>REVANTH KUMAR  KOMMU</dc:creator>
  <cp:lastModifiedBy>Sanjana  Gutta</cp:lastModifiedBy>
  <cp:revision>26</cp:revision>
  <dcterms:created xsi:type="dcterms:W3CDTF">2022-09-17T21:32:06Z</dcterms:created>
  <dcterms:modified xsi:type="dcterms:W3CDTF">2022-11-10T01:23:36Z</dcterms:modified>
</cp:coreProperties>
</file>