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34945-B312-4579-AD06-274394E24BAE}" v="3" dt="2025-04-12T09:30:40.809"/>
    <p1510:client id="{F50C1B93-5334-4B44-95FF-49B8F47BCAED}" v="3" dt="2025-04-11T14:25:37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in Kumar" userId="bdb0ff2010507a21" providerId="LiveId" clId="{59C34945-B312-4579-AD06-274394E24BAE}"/>
    <pc:docChg chg="undo custSel addSld modSld">
      <pc:chgData name="Jatin Kumar" userId="bdb0ff2010507a21" providerId="LiveId" clId="{59C34945-B312-4579-AD06-274394E24BAE}" dt="2025-04-12T09:31:52.863" v="453" actId="26606"/>
      <pc:docMkLst>
        <pc:docMk/>
      </pc:docMkLst>
      <pc:sldChg chg="modSp mod">
        <pc:chgData name="Jatin Kumar" userId="bdb0ff2010507a21" providerId="LiveId" clId="{59C34945-B312-4579-AD06-274394E24BAE}" dt="2025-04-12T09:23:21.123" v="270" actId="20577"/>
        <pc:sldMkLst>
          <pc:docMk/>
          <pc:sldMk cId="168969683" sldId="260"/>
        </pc:sldMkLst>
        <pc:spChg chg="mod">
          <ac:chgData name="Jatin Kumar" userId="bdb0ff2010507a21" providerId="LiveId" clId="{59C34945-B312-4579-AD06-274394E24BAE}" dt="2025-04-12T09:23:21.123" v="270" actId="20577"/>
          <ac:spMkLst>
            <pc:docMk/>
            <pc:sldMk cId="168969683" sldId="260"/>
            <ac:spMk id="3" creationId="{36DD091F-99A9-C007-891B-A661DA0B387D}"/>
          </ac:spMkLst>
        </pc:spChg>
      </pc:sldChg>
      <pc:sldChg chg="modSp mod">
        <pc:chgData name="Jatin Kumar" userId="bdb0ff2010507a21" providerId="LiveId" clId="{59C34945-B312-4579-AD06-274394E24BAE}" dt="2025-04-12T08:47:58.903" v="6" actId="13926"/>
        <pc:sldMkLst>
          <pc:docMk/>
          <pc:sldMk cId="619456055" sldId="261"/>
        </pc:sldMkLst>
        <pc:spChg chg="mod">
          <ac:chgData name="Jatin Kumar" userId="bdb0ff2010507a21" providerId="LiveId" clId="{59C34945-B312-4579-AD06-274394E24BAE}" dt="2025-04-12T08:47:58.903" v="6" actId="13926"/>
          <ac:spMkLst>
            <pc:docMk/>
            <pc:sldMk cId="619456055" sldId="261"/>
            <ac:spMk id="3" creationId="{3AC15B28-254B-D3F6-402F-EBC540BD8AFA}"/>
          </ac:spMkLst>
        </pc:spChg>
      </pc:sldChg>
      <pc:sldChg chg="addSp delSp modSp new mod">
        <pc:chgData name="Jatin Kumar" userId="bdb0ff2010507a21" providerId="LiveId" clId="{59C34945-B312-4579-AD06-274394E24BAE}" dt="2025-04-12T09:12:58.201" v="203" actId="1076"/>
        <pc:sldMkLst>
          <pc:docMk/>
          <pc:sldMk cId="3318530508" sldId="262"/>
        </pc:sldMkLst>
        <pc:spChg chg="del">
          <ac:chgData name="Jatin Kumar" userId="bdb0ff2010507a21" providerId="LiveId" clId="{59C34945-B312-4579-AD06-274394E24BAE}" dt="2025-04-12T08:50:55.830" v="8" actId="478"/>
          <ac:spMkLst>
            <pc:docMk/>
            <pc:sldMk cId="3318530508" sldId="262"/>
            <ac:spMk id="2" creationId="{74A234F7-88DB-D68D-EC43-9319B159C392}"/>
          </ac:spMkLst>
        </pc:spChg>
        <pc:spChg chg="mod">
          <ac:chgData name="Jatin Kumar" userId="bdb0ff2010507a21" providerId="LiveId" clId="{59C34945-B312-4579-AD06-274394E24BAE}" dt="2025-04-12T09:12:10.269" v="153" actId="113"/>
          <ac:spMkLst>
            <pc:docMk/>
            <pc:sldMk cId="3318530508" sldId="262"/>
            <ac:spMk id="3" creationId="{0C57BB61-34A3-875B-A5FF-2371449905E1}"/>
          </ac:spMkLst>
        </pc:spChg>
        <pc:spChg chg="add mod">
          <ac:chgData name="Jatin Kumar" userId="bdb0ff2010507a21" providerId="LiveId" clId="{59C34945-B312-4579-AD06-274394E24BAE}" dt="2025-04-12T09:12:58.201" v="203" actId="1076"/>
          <ac:spMkLst>
            <pc:docMk/>
            <pc:sldMk cId="3318530508" sldId="262"/>
            <ac:spMk id="10" creationId="{B175A731-C3AA-62E4-F0FF-127188DCDFFB}"/>
          </ac:spMkLst>
        </pc:spChg>
        <pc:picChg chg="add mod">
          <ac:chgData name="Jatin Kumar" userId="bdb0ff2010507a21" providerId="LiveId" clId="{59C34945-B312-4579-AD06-274394E24BAE}" dt="2025-04-12T09:03:44.540" v="63" actId="14100"/>
          <ac:picMkLst>
            <pc:docMk/>
            <pc:sldMk cId="3318530508" sldId="262"/>
            <ac:picMk id="5" creationId="{766EDB02-4112-2EF6-7BC6-B922908B928A}"/>
          </ac:picMkLst>
        </pc:picChg>
        <pc:picChg chg="add mod">
          <ac:chgData name="Jatin Kumar" userId="bdb0ff2010507a21" providerId="LiveId" clId="{59C34945-B312-4579-AD06-274394E24BAE}" dt="2025-04-12T09:03:38.184" v="61" actId="1076"/>
          <ac:picMkLst>
            <pc:docMk/>
            <pc:sldMk cId="3318530508" sldId="262"/>
            <ac:picMk id="7" creationId="{CF9FF126-DCD1-BDF7-4119-F33C638A072A}"/>
          </ac:picMkLst>
        </pc:picChg>
        <pc:picChg chg="add del mod">
          <ac:chgData name="Jatin Kumar" userId="bdb0ff2010507a21" providerId="LiveId" clId="{59C34945-B312-4579-AD06-274394E24BAE}" dt="2025-04-12T09:03:14.971" v="53" actId="478"/>
          <ac:picMkLst>
            <pc:docMk/>
            <pc:sldMk cId="3318530508" sldId="262"/>
            <ac:picMk id="9" creationId="{580ADD8E-4B5A-6CE2-B7A9-1E13224616FA}"/>
          </ac:picMkLst>
        </pc:picChg>
      </pc:sldChg>
      <pc:sldChg chg="addSp delSp modSp new mod">
        <pc:chgData name="Jatin Kumar" userId="bdb0ff2010507a21" providerId="LiveId" clId="{59C34945-B312-4579-AD06-274394E24BAE}" dt="2025-04-12T09:28:29.438" v="303" actId="20577"/>
        <pc:sldMkLst>
          <pc:docMk/>
          <pc:sldMk cId="826001416" sldId="263"/>
        </pc:sldMkLst>
        <pc:spChg chg="del">
          <ac:chgData name="Jatin Kumar" userId="bdb0ff2010507a21" providerId="LiveId" clId="{59C34945-B312-4579-AD06-274394E24BAE}" dt="2025-04-12T09:20:22.640" v="205" actId="478"/>
          <ac:spMkLst>
            <pc:docMk/>
            <pc:sldMk cId="826001416" sldId="263"/>
            <ac:spMk id="2" creationId="{CA656FD3-6D84-85F6-187B-BDCFCAFB6BC2}"/>
          </ac:spMkLst>
        </pc:spChg>
        <pc:spChg chg="mod">
          <ac:chgData name="Jatin Kumar" userId="bdb0ff2010507a21" providerId="LiveId" clId="{59C34945-B312-4579-AD06-274394E24BAE}" dt="2025-04-12T09:28:29.438" v="303" actId="20577"/>
          <ac:spMkLst>
            <pc:docMk/>
            <pc:sldMk cId="826001416" sldId="263"/>
            <ac:spMk id="3" creationId="{7497C739-A2FC-E1BC-D888-D2DB7C3D6BEE}"/>
          </ac:spMkLst>
        </pc:spChg>
        <pc:spChg chg="add mod">
          <ac:chgData name="Jatin Kumar" userId="bdb0ff2010507a21" providerId="LiveId" clId="{59C34945-B312-4579-AD06-274394E24BAE}" dt="2025-04-12T09:21:09.531" v="249" actId="1076"/>
          <ac:spMkLst>
            <pc:docMk/>
            <pc:sldMk cId="826001416" sldId="263"/>
            <ac:spMk id="4" creationId="{D72BFF12-F8AF-FDF9-6CB8-EB4324D61B28}"/>
          </ac:spMkLst>
        </pc:spChg>
      </pc:sldChg>
      <pc:sldChg chg="addSp delSp modSp new mod">
        <pc:chgData name="Jatin Kumar" userId="bdb0ff2010507a21" providerId="LiveId" clId="{59C34945-B312-4579-AD06-274394E24BAE}" dt="2025-04-12T09:31:02.490" v="442" actId="1037"/>
        <pc:sldMkLst>
          <pc:docMk/>
          <pc:sldMk cId="2640378798" sldId="264"/>
        </pc:sldMkLst>
        <pc:spChg chg="del">
          <ac:chgData name="Jatin Kumar" userId="bdb0ff2010507a21" providerId="LiveId" clId="{59C34945-B312-4579-AD06-274394E24BAE}" dt="2025-04-12T09:29:13.500" v="305" actId="478"/>
          <ac:spMkLst>
            <pc:docMk/>
            <pc:sldMk cId="2640378798" sldId="264"/>
            <ac:spMk id="2" creationId="{963D4DC9-CDFD-8CB0-4DD4-37840351BB15}"/>
          </ac:spMkLst>
        </pc:spChg>
        <pc:spChg chg="mod">
          <ac:chgData name="Jatin Kumar" userId="bdb0ff2010507a21" providerId="LiveId" clId="{59C34945-B312-4579-AD06-274394E24BAE}" dt="2025-04-12T09:30:32.188" v="417" actId="403"/>
          <ac:spMkLst>
            <pc:docMk/>
            <pc:sldMk cId="2640378798" sldId="264"/>
            <ac:spMk id="3" creationId="{38FE40C5-2657-9F86-C818-5421D76FA6A4}"/>
          </ac:spMkLst>
        </pc:spChg>
        <pc:spChg chg="add mod">
          <ac:chgData name="Jatin Kumar" userId="bdb0ff2010507a21" providerId="LiveId" clId="{59C34945-B312-4579-AD06-274394E24BAE}" dt="2025-04-12T09:31:02.490" v="442" actId="1037"/>
          <ac:spMkLst>
            <pc:docMk/>
            <pc:sldMk cId="2640378798" sldId="264"/>
            <ac:spMk id="4" creationId="{2E88D8E6-B8C7-21B9-0611-BCE743968D43}"/>
          </ac:spMkLst>
        </pc:spChg>
      </pc:sldChg>
      <pc:sldChg chg="addSp delSp modSp new mod setBg">
        <pc:chgData name="Jatin Kumar" userId="bdb0ff2010507a21" providerId="LiveId" clId="{59C34945-B312-4579-AD06-274394E24BAE}" dt="2025-04-12T09:31:52.863" v="453" actId="26606"/>
        <pc:sldMkLst>
          <pc:docMk/>
          <pc:sldMk cId="2822737138" sldId="265"/>
        </pc:sldMkLst>
        <pc:spChg chg="mod">
          <ac:chgData name="Jatin Kumar" userId="bdb0ff2010507a21" providerId="LiveId" clId="{59C34945-B312-4579-AD06-274394E24BAE}" dt="2025-04-12T09:31:52.863" v="453" actId="26606"/>
          <ac:spMkLst>
            <pc:docMk/>
            <pc:sldMk cId="2822737138" sldId="265"/>
            <ac:spMk id="2" creationId="{F749D582-B7BD-4CB4-B988-4E72C9AACFC9}"/>
          </ac:spMkLst>
        </pc:spChg>
        <pc:spChg chg="del">
          <ac:chgData name="Jatin Kumar" userId="bdb0ff2010507a21" providerId="LiveId" clId="{59C34945-B312-4579-AD06-274394E24BAE}" dt="2025-04-12T09:31:52.863" v="453" actId="26606"/>
          <ac:spMkLst>
            <pc:docMk/>
            <pc:sldMk cId="2822737138" sldId="265"/>
            <ac:spMk id="3" creationId="{F8121DC6-7F3A-6033-030F-3ACA1783E125}"/>
          </ac:spMkLst>
        </pc:spChg>
        <pc:spChg chg="add">
          <ac:chgData name="Jatin Kumar" userId="bdb0ff2010507a21" providerId="LiveId" clId="{59C34945-B312-4579-AD06-274394E24BAE}" dt="2025-04-12T09:31:52.863" v="453" actId="26606"/>
          <ac:spMkLst>
            <pc:docMk/>
            <pc:sldMk cId="2822737138" sldId="265"/>
            <ac:spMk id="14" creationId="{33E93247-6229-44AB-A550-739E971E690B}"/>
          </ac:spMkLst>
        </pc:spChg>
        <pc:picChg chg="add">
          <ac:chgData name="Jatin Kumar" userId="bdb0ff2010507a21" providerId="LiveId" clId="{59C34945-B312-4579-AD06-274394E24BAE}" dt="2025-04-12T09:31:52.863" v="453" actId="26606"/>
          <ac:picMkLst>
            <pc:docMk/>
            <pc:sldMk cId="2822737138" sldId="265"/>
            <ac:picMk id="7" creationId="{3BC87669-4643-7823-4823-0D26A9E212CA}"/>
          </ac:picMkLst>
        </pc:picChg>
        <pc:cxnChg chg="add">
          <ac:chgData name="Jatin Kumar" userId="bdb0ff2010507a21" providerId="LiveId" clId="{59C34945-B312-4579-AD06-274394E24BAE}" dt="2025-04-12T09:31:52.863" v="453" actId="26606"/>
          <ac:cxnSpMkLst>
            <pc:docMk/>
            <pc:sldMk cId="2822737138" sldId="265"/>
            <ac:cxnSpMk id="10" creationId="{F64F9B95-9045-48D2-B9F3-2927E98F54AA}"/>
          </ac:cxnSpMkLst>
        </pc:cxnChg>
        <pc:cxnChg chg="add">
          <ac:chgData name="Jatin Kumar" userId="bdb0ff2010507a21" providerId="LiveId" clId="{59C34945-B312-4579-AD06-274394E24BAE}" dt="2025-04-12T09:31:52.863" v="453" actId="26606"/>
          <ac:cxnSpMkLst>
            <pc:docMk/>
            <pc:sldMk cId="2822737138" sldId="265"/>
            <ac:cxnSpMk id="12" creationId="{085AA86F-6A4D-4BCB-A045-D992CDC2959B}"/>
          </ac:cxnSpMkLst>
        </pc:cxnChg>
        <pc:cxnChg chg="add">
          <ac:chgData name="Jatin Kumar" userId="bdb0ff2010507a21" providerId="LiveId" clId="{59C34945-B312-4579-AD06-274394E24BAE}" dt="2025-04-12T09:31:52.863" v="453" actId="26606"/>
          <ac:cxnSpMkLst>
            <pc:docMk/>
            <pc:sldMk cId="2822737138" sldId="265"/>
            <ac:cxnSpMk id="16" creationId="{EE2E603F-4A95-4FE8-BB06-211DFD75DBEF}"/>
          </ac:cxnSpMkLst>
        </pc:cxnChg>
        <pc:cxnChg chg="add">
          <ac:chgData name="Jatin Kumar" userId="bdb0ff2010507a21" providerId="LiveId" clId="{59C34945-B312-4579-AD06-274394E24BAE}" dt="2025-04-12T09:31:52.863" v="453" actId="26606"/>
          <ac:cxnSpMkLst>
            <pc:docMk/>
            <pc:sldMk cId="2822737138" sldId="265"/>
            <ac:cxnSpMk id="18" creationId="{A8E634B8-311A-4810-A5DB-7043D028041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5:56.9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2.80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3.1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1,'-4'0,"-3"0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4.7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0,'957'0,"-933"0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5.0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5.3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5.56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5.8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6.02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0,'5'0,"5"0,7 0,4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6.22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6.4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5:59.3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31,'0'-1,"1"0,-1 0,1-1,0 1,-1 0,1 0,0 0,-1 0,1 0,0 0,0 0,0 0,0 0,0 0,0 1,0-1,0 0,0 1,1-1,-1 1,0-1,0 1,0-1,1 1,-1 0,0 0,3-1,41-4,-40 5,421-3,-219 5,-192-1,0 1,0 0,22 7,19 2,-35-8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6.8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7.2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27.6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47.03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49.35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49.75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53.3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53.9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00.69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861 11,'-793'0,"744"-5,31-1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0.5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0.7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1.1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1.4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2.1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1,'5'0,"6"0,5 0,6 0,2 0,3 0,2 0,-1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13:26:12.56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12.xml"/><Relationship Id="rId26" Type="http://schemas.openxmlformats.org/officeDocument/2006/relationships/customXml" Target="../ink/ink18.xml"/><Relationship Id="rId3" Type="http://schemas.openxmlformats.org/officeDocument/2006/relationships/image" Target="../media/image2.png"/><Relationship Id="rId21" Type="http://schemas.openxmlformats.org/officeDocument/2006/relationships/customXml" Target="../ink/ink14.xml"/><Relationship Id="rId34" Type="http://schemas.openxmlformats.org/officeDocument/2006/relationships/customXml" Target="../ink/ink26.xml"/><Relationship Id="rId7" Type="http://schemas.openxmlformats.org/officeDocument/2006/relationships/image" Target="../media/image4.png"/><Relationship Id="rId12" Type="http://schemas.openxmlformats.org/officeDocument/2006/relationships/customXml" Target="../ink/ink8.xml"/><Relationship Id="rId17" Type="http://schemas.openxmlformats.org/officeDocument/2006/relationships/image" Target="../media/image6.png"/><Relationship Id="rId25" Type="http://schemas.openxmlformats.org/officeDocument/2006/relationships/image" Target="../media/image8.png"/><Relationship Id="rId33" Type="http://schemas.openxmlformats.org/officeDocument/2006/relationships/customXml" Target="../ink/ink25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32" Type="http://schemas.openxmlformats.org/officeDocument/2006/relationships/customXml" Target="../ink/ink24.xml"/><Relationship Id="rId5" Type="http://schemas.openxmlformats.org/officeDocument/2006/relationships/image" Target="../media/image3.png"/><Relationship Id="rId15" Type="http://schemas.openxmlformats.org/officeDocument/2006/relationships/customXml" Target="../ink/ink10.xml"/><Relationship Id="rId23" Type="http://schemas.openxmlformats.org/officeDocument/2006/relationships/customXml" Target="../ink/ink16.xml"/><Relationship Id="rId28" Type="http://schemas.openxmlformats.org/officeDocument/2006/relationships/customXml" Target="../ink/ink20.xml"/><Relationship Id="rId36" Type="http://schemas.openxmlformats.org/officeDocument/2006/relationships/image" Target="../media/image9.png"/><Relationship Id="rId10" Type="http://schemas.openxmlformats.org/officeDocument/2006/relationships/customXml" Target="../ink/ink6.xml"/><Relationship Id="rId19" Type="http://schemas.openxmlformats.org/officeDocument/2006/relationships/image" Target="../media/image7.png"/><Relationship Id="rId31" Type="http://schemas.openxmlformats.org/officeDocument/2006/relationships/customXml" Target="../ink/ink2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5.xml"/><Relationship Id="rId27" Type="http://schemas.openxmlformats.org/officeDocument/2006/relationships/customXml" Target="../ink/ink19.xml"/><Relationship Id="rId30" Type="http://schemas.openxmlformats.org/officeDocument/2006/relationships/customXml" Target="../ink/ink22.xml"/><Relationship Id="rId35" Type="http://schemas.openxmlformats.org/officeDocument/2006/relationships/customXml" Target="../ink/ink27.xml"/><Relationship Id="rId8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68AC6-32B4-04F1-5F73-2553CCBD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Adventure Cycles – Profit &amp; Sales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2E6CA2B-ED99-CACA-E788-66D2AC81F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Group 6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Jatin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Monica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Sanjana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Tanuja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Vikrant</a:t>
            </a:r>
          </a:p>
        </p:txBody>
      </p:sp>
      <p:pic>
        <p:nvPicPr>
          <p:cNvPr id="4" name="Picture 3" descr="Vintage bike parked on country road at sunset">
            <a:extLst>
              <a:ext uri="{FF2B5EF4-FFF2-40B4-BE49-F238E27FC236}">
                <a16:creationId xmlns:a16="http://schemas.microsoft.com/office/drawing/2014/main" id="{B8036462-FADE-09AC-04BA-120C2246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33" r="5893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9D582-B7BD-4CB4-B988-4E72C9AA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43" y="1137215"/>
            <a:ext cx="5804426" cy="3376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BC87669-4643-7823-4823-0D26A9E21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3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795B8-9354-814A-7EBC-88643EF1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B53E-52CC-8CB0-422C-18641C12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Adventure Cycles wanted a better understanding of its profit and sales performance.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 was to analyze sales data and build dashboards using Excel, Tableau, and Power BI to identify key trends and insights.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KPIs &amp; Insights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Key performance indicators and observations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 Dashboard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Visual representation of sales &amp; profit in Excel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Dashboard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Interactive dashboard build using Tableau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PowerBI Dashboard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Business insights from PowerBI visuals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Queries &amp; Results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Data insights extracted using MySQL queries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Summary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Key learnings and takeaways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Faced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Issues encountered and how we solved them.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0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ABF0-7359-1B8C-D4D3-FFAE00B3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1337187"/>
            <a:ext cx="10595487" cy="48964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u="sng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KPIs: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Total Sales of the company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- 	$ 29,358,677.22 USD</a:t>
            </a:r>
            <a:b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Total Profit of the company 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	$ 12,080,883.65 USD</a:t>
            </a:r>
            <a:b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Total Production Cost 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		$ 17,277,793.58 USD</a:t>
            </a:r>
            <a:b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Total Tax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- 			$ 2,348,694.23 USD</a:t>
            </a:r>
            <a:b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Total Freight 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		$ 733,969.61 USD</a:t>
            </a:r>
            <a:b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Net Profit of the company 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	$ 8,998,219.81 USD (30.65% of Total Sales)</a:t>
            </a:r>
          </a:p>
          <a:p>
            <a:pPr marL="0" indent="0">
              <a:buNone/>
            </a:pPr>
            <a:r>
              <a:rPr lang="en-US" sz="1700" b="1" u="sng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Other Insights: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1. Profit Margin by Product Color: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White, Silver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Black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cycles have the highest profit margins, while Yellow and Multi-color are less profitable. The company must focus on producing more white, silver, and black cycles to increase profit.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2. Sales by Day: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is the busiest sales day, followed by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Monday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Wednesday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indicating mid-week peaks in customer activity. Hence, we must advice our employees to avoid shrinkage during the first three days of the week.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3. Commute Distance Impact: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Customers with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shorter commute distances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(e.g., 1-2 miles) generate higher average profit per order compared to those with longer commutes.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For longer commutes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and for orders more than $500.00, the company can feature free delivery to customer’s doorsteps.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4. Parent vs. Non-Parent Spending: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Non-parents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spend more per order ($90.45) compared to parents ($78.06), suggesting targeting non-parents could boost revenue.</a:t>
            </a:r>
          </a:p>
          <a:p>
            <a:pPr marL="0" indent="0">
              <a:buNone/>
            </a:pPr>
            <a:r>
              <a:rPr lang="en-US" sz="16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5. Profit by Day Name: </a:t>
            </a:r>
            <a:r>
              <a:rPr lang="en-US" sz="1400" dirty="0">
                <a:highlight>
                  <a:srgbClr val="00FF00"/>
                </a:highligh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Monday</a:t>
            </a:r>
            <a:r>
              <a:rPr lang="en-US" sz="14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has the highest profit margin among weekdays, while weekends (Saturday/Sunday) lag slightly behind.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C0DBF-5368-F2D8-FCFE-450DEA3F380A}"/>
              </a:ext>
            </a:extLst>
          </p:cNvPr>
          <p:cNvSpPr/>
          <p:nvPr/>
        </p:nvSpPr>
        <p:spPr>
          <a:xfrm>
            <a:off x="796413" y="766916"/>
            <a:ext cx="10595487" cy="5702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KPIs &amp; Other Insights</a:t>
            </a:r>
          </a:p>
        </p:txBody>
      </p:sp>
    </p:spTree>
    <p:extLst>
      <p:ext uri="{BB962C8B-B14F-4D97-AF65-F5344CB8AC3E}">
        <p14:creationId xmlns:p14="http://schemas.microsoft.com/office/powerpoint/2010/main" val="230051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D980-E1EE-0A11-01CA-A4AD1B35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521" y="800078"/>
            <a:ext cx="2690509" cy="52959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>
                <a:latin typeface="+mj-lt"/>
              </a:rPr>
              <a:t>1. Mountain Bikes Dominate: </a:t>
            </a:r>
            <a:r>
              <a:rPr lang="en-US" sz="1200" dirty="0">
                <a:latin typeface="+mj-lt"/>
              </a:rPr>
              <a:t>The "</a:t>
            </a:r>
            <a:r>
              <a:rPr lang="en-US" sz="1200" dirty="0">
                <a:highlight>
                  <a:srgbClr val="00FF00"/>
                </a:highlight>
                <a:latin typeface="+mj-lt"/>
              </a:rPr>
              <a:t>Mountain-200</a:t>
            </a:r>
            <a:r>
              <a:rPr lang="en-US" sz="1200" dirty="0">
                <a:latin typeface="+mj-lt"/>
              </a:rPr>
              <a:t>" series in </a:t>
            </a:r>
            <a:r>
              <a:rPr lang="en-US" sz="1200" dirty="0">
                <a:highlight>
                  <a:srgbClr val="00FF00"/>
                </a:highlight>
                <a:latin typeface="+mj-lt"/>
              </a:rPr>
              <a:t>Black (sizes 38, 42, 46) and Silver (38)</a:t>
            </a:r>
            <a:r>
              <a:rPr lang="en-US" sz="1200" dirty="0">
                <a:latin typeface="+mj-lt"/>
              </a:rPr>
              <a:t> are the top sellers, suggesting a strong preference for rugged, all-terrain bikes in neutral colors.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</a:rPr>
              <a:t>2. Loyal High-Spenders: </a:t>
            </a:r>
            <a:r>
              <a:rPr lang="en-US" sz="1200" dirty="0">
                <a:latin typeface="+mj-lt"/>
              </a:rPr>
              <a:t>Customers like </a:t>
            </a:r>
            <a:r>
              <a:rPr lang="en-US" sz="1200" dirty="0">
                <a:highlight>
                  <a:srgbClr val="00FF00"/>
                </a:highlight>
                <a:latin typeface="+mj-lt"/>
              </a:rPr>
              <a:t>Adrian L Gonzalez</a:t>
            </a:r>
            <a:r>
              <a:rPr lang="en-US" sz="1200" dirty="0">
                <a:latin typeface="+mj-lt"/>
              </a:rPr>
              <a:t> and </a:t>
            </a:r>
            <a:r>
              <a:rPr lang="en-US" sz="1200" dirty="0">
                <a:highlight>
                  <a:srgbClr val="00FF00"/>
                </a:highlight>
                <a:latin typeface="+mj-lt"/>
              </a:rPr>
              <a:t>Randall M Dominguez</a:t>
            </a:r>
            <a:r>
              <a:rPr lang="en-US" sz="1200" dirty="0">
                <a:latin typeface="+mj-lt"/>
              </a:rPr>
              <a:t> consistently drive high profits, hinting at untapped potential in personalized loyalty programs or exclusive offers.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</a:rPr>
              <a:t>3. Australia Outperforms: </a:t>
            </a:r>
            <a:r>
              <a:rPr lang="en-US" sz="1200" dirty="0">
                <a:latin typeface="+mj-lt"/>
              </a:rPr>
              <a:t>Despite being a smaller market, Australia generates higher profits than larger regions like the UK and Germany, possibly due to premium pricing &amp; lower competition in the region.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</a:rPr>
              <a:t>4. Quarterly Sales Dip: </a:t>
            </a:r>
            <a:r>
              <a:rPr lang="en-US" sz="1200" dirty="0">
                <a:latin typeface="+mj-lt"/>
              </a:rPr>
              <a:t>Q1 sales drop significantly (e.g., </a:t>
            </a:r>
            <a:r>
              <a:rPr lang="en-US" sz="1200" dirty="0">
                <a:highlight>
                  <a:srgbClr val="FF0000"/>
                </a:highlight>
                <a:latin typeface="+mj-lt"/>
              </a:rPr>
              <a:t>$5.52M </a:t>
            </a:r>
            <a:r>
              <a:rPr lang="en-US" sz="1200" dirty="0">
                <a:latin typeface="+mj-lt"/>
              </a:rPr>
              <a:t>vs. </a:t>
            </a:r>
            <a:r>
              <a:rPr lang="en-US" sz="1200" dirty="0">
                <a:highlight>
                  <a:srgbClr val="00FF00"/>
                </a:highlight>
                <a:latin typeface="+mj-lt"/>
              </a:rPr>
              <a:t>$9.11M </a:t>
            </a:r>
            <a:r>
              <a:rPr lang="en-US" sz="1200" dirty="0">
                <a:latin typeface="+mj-lt"/>
              </a:rPr>
              <a:t>in Q4), likely due to seasonal trends—hinting at a need for targeted holiday promotions.</a:t>
            </a:r>
          </a:p>
          <a:p>
            <a:pPr marL="0" indent="0">
              <a:buNone/>
            </a:pPr>
            <a:r>
              <a:rPr lang="en-US" sz="1200" b="1" dirty="0">
                <a:latin typeface="+mj-lt"/>
              </a:rPr>
              <a:t>5. Volatile Cost-to-Sales Ratio: </a:t>
            </a:r>
            <a:r>
              <a:rPr lang="en-US" sz="1200" dirty="0">
                <a:latin typeface="+mj-lt"/>
              </a:rPr>
              <a:t>In 2012, production costs ($3.41M) spiked disproportionately to ($9.59M) in 2013, suggesting inefficiencies or supply chain disruptions that year—worth investigating for cost optimization.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45EB1-C7D5-E3A9-E140-735418046A49}"/>
              </a:ext>
            </a:extLst>
          </p:cNvPr>
          <p:cNvSpPr txBox="1"/>
          <p:nvPr/>
        </p:nvSpPr>
        <p:spPr>
          <a:xfrm>
            <a:off x="698090" y="231947"/>
            <a:ext cx="10677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Excel Dashboard and Insights                                                                     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399776-5309-91A7-84E6-45E5BCB54876}"/>
                  </a:ext>
                </a:extLst>
              </p14:cNvPr>
              <p14:cNvContentPartPr/>
              <p14:nvPr/>
            </p14:nvContentPartPr>
            <p14:xfrm>
              <a:off x="7954312" y="280227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399776-5309-91A7-84E6-45E5BCB548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0312" y="26942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DFDB30-B402-0D5F-84CC-000E2172EA64}"/>
                  </a:ext>
                </a:extLst>
              </p14:cNvPr>
              <p14:cNvContentPartPr/>
              <p14:nvPr/>
            </p14:nvContentPartPr>
            <p14:xfrm>
              <a:off x="7954312" y="2791115"/>
              <a:ext cx="313920" cy="11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DFDB30-B402-0D5F-84CC-000E2172EA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0312" y="2683475"/>
                <a:ext cx="421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925284-3C4B-E8E6-B3B3-412BDFFFAAFF}"/>
                  </a:ext>
                </a:extLst>
              </p14:cNvPr>
              <p14:cNvContentPartPr/>
              <p14:nvPr/>
            </p14:nvContentPartPr>
            <p14:xfrm>
              <a:off x="7968712" y="2798315"/>
              <a:ext cx="309960" cy="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925284-3C4B-E8E6-B3B3-412BDFFFAA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15072" y="2690315"/>
                <a:ext cx="417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72CF95B-54E4-35B2-C69E-43F610CF1BFF}"/>
                  </a:ext>
                </a:extLst>
              </p14:cNvPr>
              <p14:cNvContentPartPr/>
              <p14:nvPr/>
            </p14:nvContentPartPr>
            <p14:xfrm>
              <a:off x="1867792" y="32439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72CF95B-54E4-35B2-C69E-43F610CF1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152" y="2163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8B5597-0D75-EB60-26B8-4488AB27108A}"/>
                  </a:ext>
                </a:extLst>
              </p14:cNvPr>
              <p14:cNvContentPartPr/>
              <p14:nvPr/>
            </p14:nvContentPartPr>
            <p14:xfrm>
              <a:off x="1867792" y="32439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8B5597-0D75-EB60-26B8-4488AB271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152" y="2163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693BC0-D595-80A0-9762-499EBEE1EE60}"/>
                  </a:ext>
                </a:extLst>
              </p14:cNvPr>
              <p14:cNvContentPartPr/>
              <p14:nvPr/>
            </p14:nvContentPartPr>
            <p14:xfrm>
              <a:off x="1838632" y="36363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693BC0-D595-80A0-9762-499EBEE1EE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632" y="2559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2C6BDF-2876-48CE-471E-CF4C55A811D3}"/>
                  </a:ext>
                </a:extLst>
              </p14:cNvPr>
              <p14:cNvContentPartPr/>
              <p14:nvPr/>
            </p14:nvContentPartPr>
            <p14:xfrm>
              <a:off x="1838632" y="36363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2C6BDF-2876-48CE-471E-CF4C55A81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632" y="2559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E5EB87-4C7C-FDA7-9979-2E495FD20164}"/>
                  </a:ext>
                </a:extLst>
              </p14:cNvPr>
              <p14:cNvContentPartPr/>
              <p14:nvPr/>
            </p14:nvContentPartPr>
            <p14:xfrm>
              <a:off x="2379352" y="471635"/>
              <a:ext cx="673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E5EB87-4C7C-FDA7-9979-2E495FD201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5352" y="363995"/>
                <a:ext cx="17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863E851-138F-B1BE-1463-D864D201067A}"/>
                  </a:ext>
                </a:extLst>
              </p14:cNvPr>
              <p14:cNvContentPartPr/>
              <p14:nvPr/>
            </p14:nvContentPartPr>
            <p14:xfrm>
              <a:off x="7718152" y="305787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863E851-138F-B1BE-1463-D864D20106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4512" y="29498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46492E-283C-8752-3072-4E58E5200F39}"/>
                  </a:ext>
                </a:extLst>
              </p14:cNvPr>
              <p14:cNvContentPartPr/>
              <p14:nvPr/>
            </p14:nvContentPartPr>
            <p14:xfrm>
              <a:off x="7718152" y="3057875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46492E-283C-8752-3072-4E58E5200F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4512" y="29498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566406-B1B6-8621-BF92-BE4753D05A70}"/>
                  </a:ext>
                </a:extLst>
              </p14:cNvPr>
              <p14:cNvContentPartPr/>
              <p14:nvPr/>
            </p14:nvContentPartPr>
            <p14:xfrm>
              <a:off x="6593512" y="2615075"/>
              <a:ext cx="432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566406-B1B6-8621-BF92-BE4753D05A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39512" y="2507435"/>
                <a:ext cx="111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0BF35D-F794-31C2-F3B0-94B2A49E8475}"/>
                  </a:ext>
                </a:extLst>
              </p14:cNvPr>
              <p14:cNvContentPartPr/>
              <p14:nvPr/>
            </p14:nvContentPartPr>
            <p14:xfrm>
              <a:off x="7944232" y="2792195"/>
              <a:ext cx="3531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0BF35D-F794-31C2-F3B0-94B2A49E84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90232" y="2684195"/>
                <a:ext cx="460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AF5795-18C7-7B51-6CB8-6FADD66AA3DE}"/>
                  </a:ext>
                </a:extLst>
              </p14:cNvPr>
              <p14:cNvContentPartPr/>
              <p14:nvPr/>
            </p14:nvContentPartPr>
            <p14:xfrm>
              <a:off x="8307832" y="279219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AF5795-18C7-7B51-6CB8-6FADD66AA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4192" y="26841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74E4F1A-6E58-76F4-4699-A2392EC361EB}"/>
                  </a:ext>
                </a:extLst>
              </p14:cNvPr>
              <p14:cNvContentPartPr/>
              <p14:nvPr/>
            </p14:nvContentPartPr>
            <p14:xfrm>
              <a:off x="8072032" y="278247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74E4F1A-6E58-76F4-4699-A2392EC361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8032" y="26744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EE1BEF-AD4A-684D-C80B-7403C0B3A63B}"/>
                  </a:ext>
                </a:extLst>
              </p14:cNvPr>
              <p14:cNvContentPartPr/>
              <p14:nvPr/>
            </p14:nvContentPartPr>
            <p14:xfrm>
              <a:off x="8052232" y="278247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EE1BEF-AD4A-684D-C80B-7403C0B3A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98592" y="26744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4AE21D3-9208-B204-DFCF-F9CC5EBDBF19}"/>
                  </a:ext>
                </a:extLst>
              </p14:cNvPr>
              <p14:cNvContentPartPr/>
              <p14:nvPr/>
            </p14:nvContentPartPr>
            <p14:xfrm>
              <a:off x="8229352" y="279219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4AE21D3-9208-B204-DFCF-F9CC5EBDB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5712" y="26841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698169C-28E6-4EF5-A544-39F8815955E4}"/>
                  </a:ext>
                </a:extLst>
              </p14:cNvPr>
              <p14:cNvContentPartPr/>
              <p14:nvPr/>
            </p14:nvContentPartPr>
            <p14:xfrm>
              <a:off x="8298112" y="2792195"/>
              <a:ext cx="27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698169C-28E6-4EF5-A544-39F8815955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44472" y="2684195"/>
                <a:ext cx="134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80EE49D-906B-1463-A616-7EAC9EB6EDE8}"/>
                  </a:ext>
                </a:extLst>
              </p14:cNvPr>
              <p14:cNvContentPartPr/>
              <p14:nvPr/>
            </p14:nvContentPartPr>
            <p14:xfrm>
              <a:off x="8426272" y="279219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80EE49D-906B-1463-A616-7EAC9EB6E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2272" y="26841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5766859-0D5B-823D-7F9F-CA746E8D6A5D}"/>
                  </a:ext>
                </a:extLst>
              </p14:cNvPr>
              <p14:cNvContentPartPr/>
              <p14:nvPr/>
            </p14:nvContentPartPr>
            <p14:xfrm>
              <a:off x="8475232" y="279219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5766859-0D5B-823D-7F9F-CA746E8D6A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1232" y="26841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1ABD3A-4E1D-82FA-4723-9F28E81F3779}"/>
                  </a:ext>
                </a:extLst>
              </p14:cNvPr>
              <p14:cNvContentPartPr/>
              <p14:nvPr/>
            </p14:nvContentPartPr>
            <p14:xfrm>
              <a:off x="8543992" y="280227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1ABD3A-4E1D-82FA-4723-9F28E81F37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9992" y="26942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E288027-C04C-6078-EB9D-6370598D57EF}"/>
                  </a:ext>
                </a:extLst>
              </p14:cNvPr>
              <p14:cNvContentPartPr/>
              <p14:nvPr/>
            </p14:nvContentPartPr>
            <p14:xfrm>
              <a:off x="8199832" y="277239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E288027-C04C-6078-EB9D-6370598D5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5832" y="266475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0DE9699-2E48-7A3A-9ED7-8233FD0EDAE5}"/>
                  </a:ext>
                </a:extLst>
              </p14:cNvPr>
              <p14:cNvContentPartPr/>
              <p14:nvPr/>
            </p14:nvContentPartPr>
            <p14:xfrm>
              <a:off x="7865752" y="278247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0DE9699-2E48-7A3A-9ED7-8233FD0ED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1752" y="26744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EB36843-BE66-615F-1358-50C6FD5D848B}"/>
                  </a:ext>
                </a:extLst>
              </p14:cNvPr>
              <p14:cNvContentPartPr/>
              <p14:nvPr/>
            </p14:nvContentPartPr>
            <p14:xfrm>
              <a:off x="5004472" y="1740275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EB36843-BE66-615F-1358-50C6FD5D84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0472" y="163227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03CF99-DDCE-21B3-4E22-83C5C31A3098}"/>
                  </a:ext>
                </a:extLst>
              </p14:cNvPr>
              <p14:cNvContentPartPr/>
              <p14:nvPr/>
            </p14:nvContentPartPr>
            <p14:xfrm>
              <a:off x="3539272" y="2103875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03CF99-DDCE-21B3-4E22-83C5C31A3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632" y="199623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AA155D9-F055-97A3-1490-6F2F755C9CE8}"/>
                  </a:ext>
                </a:extLst>
              </p14:cNvPr>
              <p14:cNvContentPartPr/>
              <p14:nvPr/>
            </p14:nvContentPartPr>
            <p14:xfrm>
              <a:off x="3539272" y="210387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AA155D9-F055-97A3-1490-6F2F755C9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632" y="199623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6DFC20-8A7D-426D-A312-77089ACC301E}"/>
                  </a:ext>
                </a:extLst>
              </p14:cNvPr>
              <p14:cNvContentPartPr/>
              <p14:nvPr/>
            </p14:nvContentPartPr>
            <p14:xfrm>
              <a:off x="12005032" y="89463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6DFC20-8A7D-426D-A312-77089ACC30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1392" y="78699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95812BF-32B5-5F43-C3CA-625930E55B65}"/>
                  </a:ext>
                </a:extLst>
              </p14:cNvPr>
              <p14:cNvContentPartPr/>
              <p14:nvPr/>
            </p14:nvContentPartPr>
            <p14:xfrm>
              <a:off x="3834472" y="258591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95812BF-32B5-5F43-C3CA-625930E55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472" y="2477915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CFC58130-D06F-DB27-BA36-AB90172CD75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11970" y="770161"/>
            <a:ext cx="8376391" cy="53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091F-99A9-C007-891B-A661DA0B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110" y="796313"/>
            <a:ext cx="2231922" cy="53193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1. Australia alone bought more than Canada and France combined, even though the U.S. had the highest overall sales.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2. Men and women spent almost equally, showing that cycling is a shared interest regardless of gender.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3. Sales peaked in Q3 2013, then sharply dropped the next quarter, suggesting seasonality or a one-time sales push.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4. Mountain-200 Black appears thrice in the top 5 products by sales, which might mean this exact model and size is in very high demand.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5. Accessories like socks, cleaners, and caps made the least sales, hinting that customers focus more on big-ticket items like bikes rather than add-ons.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97960-3FCD-215B-808E-98A8E37B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" y="796313"/>
            <a:ext cx="9179918" cy="5319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B5CBA-FB0C-E89D-A300-C99AFD3B8FBB}"/>
              </a:ext>
            </a:extLst>
          </p:cNvPr>
          <p:cNvSpPr txBox="1"/>
          <p:nvPr/>
        </p:nvSpPr>
        <p:spPr>
          <a:xfrm>
            <a:off x="707925" y="216310"/>
            <a:ext cx="704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Tableau Dashboard and Insights</a:t>
            </a:r>
          </a:p>
        </p:txBody>
      </p:sp>
    </p:spTree>
    <p:extLst>
      <p:ext uri="{BB962C8B-B14F-4D97-AF65-F5344CB8AC3E}">
        <p14:creationId xmlns:p14="http://schemas.microsoft.com/office/powerpoint/2010/main" val="16896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5B28-254B-D3F6-402F-EBC540BD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1" y="756958"/>
            <a:ext cx="2713702" cy="5339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+mj-lt"/>
              </a:rPr>
              <a:t>1. Despite Sunday having the same profit margin as Friday and Saturday, its sales are the lowest, showing untapped potential for </a:t>
            </a:r>
            <a:r>
              <a:rPr lang="en-US" sz="1100" dirty="0">
                <a:highlight>
                  <a:srgbClr val="00FF00"/>
                </a:highlight>
                <a:latin typeface="+mj-lt"/>
              </a:rPr>
              <a:t>weekend promotions</a:t>
            </a:r>
            <a:r>
              <a:rPr lang="en-US" sz="11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2. Customers commuting longer distances (10+ miles) spend nearly the same per order as those in the 5–10 mile range, suggesting distance beyond 5 miles doesn’t greatly affect spending. Providing </a:t>
            </a:r>
            <a:r>
              <a:rPr lang="en-US" sz="1100" dirty="0">
                <a:highlight>
                  <a:srgbClr val="00FF00"/>
                </a:highlight>
                <a:latin typeface="+mj-lt"/>
              </a:rPr>
              <a:t>free delivery</a:t>
            </a:r>
            <a:r>
              <a:rPr lang="en-US" sz="1100" dirty="0">
                <a:latin typeface="+mj-lt"/>
              </a:rPr>
              <a:t> to the customer's doorstep may boost profit.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3. Profit margins remain stable across weekdays (around 41%), but Tuesday (being the best-selling day) stands out with the lowest profit margin, hinting at possible </a:t>
            </a:r>
            <a:r>
              <a:rPr lang="en-US" sz="1100" dirty="0">
                <a:highlight>
                  <a:srgbClr val="00FF00"/>
                </a:highlight>
                <a:latin typeface="+mj-lt"/>
              </a:rPr>
              <a:t>discount-heavy</a:t>
            </a:r>
            <a:r>
              <a:rPr lang="en-US" sz="1100" dirty="0">
                <a:latin typeface="+mj-lt"/>
              </a:rPr>
              <a:t> campaigns.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4. </a:t>
            </a:r>
            <a:r>
              <a:rPr lang="en-US" sz="1100" dirty="0">
                <a:highlight>
                  <a:srgbClr val="00FF00"/>
                </a:highlight>
                <a:latin typeface="+mj-lt"/>
              </a:rPr>
              <a:t>White colored</a:t>
            </a:r>
            <a:r>
              <a:rPr lang="en-US" sz="1100" dirty="0">
                <a:latin typeface="+mj-lt"/>
              </a:rPr>
              <a:t> products lead with the highest margin (</a:t>
            </a:r>
            <a:r>
              <a:rPr lang="en-US" sz="1100" dirty="0">
                <a:highlight>
                  <a:srgbClr val="00FF00"/>
                </a:highlight>
                <a:latin typeface="+mj-lt"/>
              </a:rPr>
              <a:t>62.6%</a:t>
            </a:r>
            <a:r>
              <a:rPr lang="en-US" sz="1100" dirty="0">
                <a:latin typeface="+mj-lt"/>
              </a:rPr>
              <a:t>), so focusing on clean/simple designs could boost profitability.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5. Parents and non-parents have similar spending, but neither group alone matches the combined average, suggesting mixed-family orders (like group or gifting purchases) might drive larger baskets. Providing </a:t>
            </a:r>
            <a:r>
              <a:rPr lang="en-US" sz="1100" dirty="0">
                <a:highlight>
                  <a:srgbClr val="00FF00"/>
                </a:highlight>
                <a:latin typeface="+mj-lt"/>
              </a:rPr>
              <a:t>seasonal coupons</a:t>
            </a:r>
            <a:r>
              <a:rPr lang="en-US" sz="1100" dirty="0">
                <a:latin typeface="+mj-lt"/>
              </a:rPr>
              <a:t> would help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E2F7-E847-0BC2-93D9-E99E264D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7" y="796338"/>
            <a:ext cx="8629035" cy="529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51681-6C2E-5D61-EC4E-9FF94E583E1F}"/>
              </a:ext>
            </a:extLst>
          </p:cNvPr>
          <p:cNvSpPr txBox="1"/>
          <p:nvPr/>
        </p:nvSpPr>
        <p:spPr>
          <a:xfrm>
            <a:off x="707926" y="167148"/>
            <a:ext cx="796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PowerBI Dashboard and Insights</a:t>
            </a:r>
          </a:p>
        </p:txBody>
      </p:sp>
    </p:spTree>
    <p:extLst>
      <p:ext uri="{BB962C8B-B14F-4D97-AF65-F5344CB8AC3E}">
        <p14:creationId xmlns:p14="http://schemas.microsoft.com/office/powerpoint/2010/main" val="61945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BB61-34A3-875B-A5FF-23714499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568" y="744744"/>
            <a:ext cx="3343165" cy="5368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+mj-lt"/>
              </a:rPr>
              <a:t>1. Sales Peaked in 2013 – Focus on What Worked</a:t>
            </a: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Insight:</a:t>
            </a:r>
            <a:r>
              <a:rPr lang="en-US" sz="1100" dirty="0">
                <a:latin typeface="+mj-lt"/>
              </a:rPr>
              <a:t> The year 2013 recorded the highest total sales, amounting to 17,930,206.20. </a:t>
            </a:r>
            <a:br>
              <a:rPr lang="en-US" sz="1100" dirty="0">
                <a:latin typeface="+mj-lt"/>
              </a:rPr>
            </a:b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2. Consistent High Performance in November &amp; December – Strong Q4</a:t>
            </a: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Insight: </a:t>
            </a:r>
            <a:r>
              <a:rPr lang="en-US" sz="1100" dirty="0">
                <a:latin typeface="+mj-lt"/>
              </a:rPr>
              <a:t>The months of November and December consistently show higher sales compared to other months, particularly in 2011, 2012, and 2013 (e.g., Dec 2012 = 629,450.27; Nov 2011 = 660,945.86).</a:t>
            </a:r>
            <a:br>
              <a:rPr lang="en-US" sz="1100" dirty="0">
                <a:latin typeface="+mj-lt"/>
              </a:rPr>
            </a:b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3. Low Sales in Q1 (January to March) – Opportunity to Boost Engagement</a:t>
            </a: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Insight:</a:t>
            </a:r>
            <a:r>
              <a:rPr lang="en-US" sz="1100" dirty="0">
                <a:latin typeface="+mj-lt"/>
              </a:rPr>
              <a:t> The first quarter (Jan–Mar) reflects lower sales across all years, indicating a weak sales season. For example, Jan 2012 = 493,664.01; Feb 2012 = 506,994.08; Mar 2012 = 378,492.95.</a:t>
            </a:r>
            <a:br>
              <a:rPr lang="en-US" sz="1100" dirty="0">
                <a:latin typeface="+mj-lt"/>
              </a:rPr>
            </a:b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4. Year 2014 Shows Only January Sales – Possible Data or Business Issue</a:t>
            </a: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Insight:</a:t>
            </a:r>
            <a:r>
              <a:rPr lang="en-US" sz="1100" dirty="0">
                <a:latin typeface="+mj-lt"/>
              </a:rPr>
              <a:t> In 2014, only January has recorded sales (45,694.72), while all other months are blank or zero. This may indicate missing data, a reporting issue, or a business slowdown.</a:t>
            </a:r>
            <a:br>
              <a:rPr lang="en-US" sz="1100" dirty="0">
                <a:latin typeface="+mj-lt"/>
              </a:rPr>
            </a:br>
            <a:br>
              <a:rPr lang="en-US" sz="1100" dirty="0">
                <a:latin typeface="+mj-lt"/>
              </a:rPr>
            </a:br>
            <a:r>
              <a:rPr lang="en-US" sz="1100" b="1" dirty="0">
                <a:latin typeface="+mj-lt"/>
              </a:rPr>
              <a:t>5. Growth Trend from 2010 to 2013 – Market Expansion Opportunity</a:t>
            </a:r>
            <a:br>
              <a:rPr lang="en-US" sz="1100" b="1" dirty="0">
                <a:latin typeface="+mj-lt"/>
              </a:rPr>
            </a:br>
            <a:r>
              <a:rPr lang="en-US" sz="1100" b="1" dirty="0">
                <a:latin typeface="+mj-lt"/>
              </a:rPr>
              <a:t>Insight:</a:t>
            </a:r>
            <a:r>
              <a:rPr lang="en-US" sz="1100" dirty="0">
                <a:latin typeface="+mj-lt"/>
              </a:rPr>
              <a:t> There is a clear upward trend in total sales from 2010 (43,241.04) to 2013 (17,930,206.20).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EDB02-4112-2EF6-7BC6-B922908B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67" y="964255"/>
            <a:ext cx="6820681" cy="3824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FF126-DCD1-BDF7-4119-F33C638A0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7" y="5088699"/>
            <a:ext cx="8200301" cy="9132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5A731-C3AA-62E4-F0FF-127188DCDFFB}"/>
              </a:ext>
            </a:extLst>
          </p:cNvPr>
          <p:cNvSpPr txBox="1"/>
          <p:nvPr/>
        </p:nvSpPr>
        <p:spPr>
          <a:xfrm>
            <a:off x="688257" y="20220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MySQL Query and Insights</a:t>
            </a:r>
          </a:p>
        </p:txBody>
      </p:sp>
    </p:spTree>
    <p:extLst>
      <p:ext uri="{BB962C8B-B14F-4D97-AF65-F5344CB8AC3E}">
        <p14:creationId xmlns:p14="http://schemas.microsoft.com/office/powerpoint/2010/main" val="331853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7C739-A2FC-E1BC-D888-D2DB7C3D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307239"/>
            <a:ext cx="10691265" cy="45720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1800" dirty="0">
                <a:latin typeface="+mj-lt"/>
              </a:rPr>
              <a:t>The "Mountain-200" series in Black (sizes 38, 42, 46) and Silver (38) are the top sellers, suggesting a strong preference for rugged, all-terrain bikes in neutral colors.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White, Silver, and Black cycles have the highest profit margins, while Yellow and Multi-color are less profitable. The company must focus on producing more white, silver, and black cycles to increase profit.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j-lt"/>
              </a:rPr>
              <a:t>Accessories like socks, cleaners, and caps made the least sales, hinting that customers focus more on big-ticket items like bikes rather than add-ons.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j-lt"/>
              </a:rPr>
              <a:t>Customers commuting longer distances (10+ miles) spend nearly the same per order as those in the 5 to 10-mile range, suggesting distance beyond 5 miles doesn’t greatly affect spending. Providing free delivery to the customer's doorstep may boost profit.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j-lt"/>
              </a:rPr>
              <a:t>Consistent High Performance in November &amp; December – Strong Q4. The months of November and December consistently show higher sales compared to other months, particularly in 2011, 2012, and 2013 (e.g., Dec 2012 = $629,450.27; Nov 2011 = $660,945.86).</a:t>
            </a:r>
            <a:endParaRPr lang="en-US" sz="18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BFF12-F8AF-FDF9-6CB8-EB4324D61B28}"/>
              </a:ext>
            </a:extLst>
          </p:cNvPr>
          <p:cNvSpPr txBox="1"/>
          <p:nvPr/>
        </p:nvSpPr>
        <p:spPr>
          <a:xfrm>
            <a:off x="700635" y="157316"/>
            <a:ext cx="475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Key Findings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82600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40C5-2657-9F86-C818-5421D76F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We had one teammate drop out of the project due to personal reasons. We did not face any other challenges.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8D8E6-B8C7-21B9-0611-BCE743968D43}"/>
              </a:ext>
            </a:extLst>
          </p:cNvPr>
          <p:cNvSpPr txBox="1"/>
          <p:nvPr/>
        </p:nvSpPr>
        <p:spPr>
          <a:xfrm>
            <a:off x="690803" y="196645"/>
            <a:ext cx="4208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6403787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1382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Univers Condensed</vt:lpstr>
      <vt:lpstr>ChronicleVTI</vt:lpstr>
      <vt:lpstr>Adventure Cycles – Profit &amp; Sales Analysis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Kumar</dc:creator>
  <cp:lastModifiedBy>Jatin Kumar</cp:lastModifiedBy>
  <cp:revision>2</cp:revision>
  <dcterms:created xsi:type="dcterms:W3CDTF">2025-04-09T10:41:58Z</dcterms:created>
  <dcterms:modified xsi:type="dcterms:W3CDTF">2025-04-12T09:32:01Z</dcterms:modified>
</cp:coreProperties>
</file>