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8" r:id="rId3"/>
    <p:sldId id="260" r:id="rId4"/>
    <p:sldId id="261" r:id="rId5"/>
    <p:sldId id="275" r:id="rId6"/>
    <p:sldId id="276" r:id="rId7"/>
    <p:sldId id="273" r:id="rId8"/>
    <p:sldId id="268" r:id="rId9"/>
    <p:sldId id="269" r:id="rId10"/>
    <p:sldId id="270"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5343" autoAdjust="0"/>
  </p:normalViewPr>
  <p:slideViewPr>
    <p:cSldViewPr snapToGrid="0">
      <p:cViewPr varScale="1">
        <p:scale>
          <a:sx n="84" d="100"/>
          <a:sy n="84" d="100"/>
        </p:scale>
        <p:origin x="6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4570C95-20B9-4611-BA84-2FDCEE544D76}" type="datetimeFigureOut">
              <a:rPr lang="en-US" smtClean="0"/>
              <a:t>5/19/2025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2D7F5DB-DAD1-4C26-9CA7-E2607889557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1853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70C95-20B9-4611-BA84-2FDCEE544D76}"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7F5DB-DAD1-4C26-9CA7-E2607889557B}" type="slidenum">
              <a:rPr lang="en-US" smtClean="0"/>
              <a:t>‹#›</a:t>
            </a:fld>
            <a:endParaRPr lang="en-US"/>
          </a:p>
        </p:txBody>
      </p:sp>
    </p:spTree>
    <p:extLst>
      <p:ext uri="{BB962C8B-B14F-4D97-AF65-F5344CB8AC3E}">
        <p14:creationId xmlns:p14="http://schemas.microsoft.com/office/powerpoint/2010/main" val="4112207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570C95-20B9-4611-BA84-2FDCEE544D76}"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7F5DB-DAD1-4C26-9CA7-E2607889557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8190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570C95-20B9-4611-BA84-2FDCEE544D76}"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7F5DB-DAD1-4C26-9CA7-E2607889557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697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570C95-20B9-4611-BA84-2FDCEE544D76}"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7F5DB-DAD1-4C26-9CA7-E2607889557B}" type="slidenum">
              <a:rPr lang="en-US" smtClean="0"/>
              <a:t>‹#›</a:t>
            </a:fld>
            <a:endParaRPr lang="en-US"/>
          </a:p>
        </p:txBody>
      </p:sp>
    </p:spTree>
    <p:extLst>
      <p:ext uri="{BB962C8B-B14F-4D97-AF65-F5344CB8AC3E}">
        <p14:creationId xmlns:p14="http://schemas.microsoft.com/office/powerpoint/2010/main" val="2234445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570C95-20B9-4611-BA84-2FDCEE544D76}"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7F5DB-DAD1-4C26-9CA7-E2607889557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426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570C95-20B9-4611-BA84-2FDCEE544D76}"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7F5DB-DAD1-4C26-9CA7-E2607889557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3889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570C95-20B9-4611-BA84-2FDCEE544D76}"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7F5DB-DAD1-4C26-9CA7-E2607889557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0487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570C95-20B9-4611-BA84-2FDCEE544D76}"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7F5DB-DAD1-4C26-9CA7-E2607889557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7276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570C95-20B9-4611-BA84-2FDCEE544D76}"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7F5DB-DAD1-4C26-9CA7-E2607889557B}" type="slidenum">
              <a:rPr lang="en-US" smtClean="0"/>
              <a:t>‹#›</a:t>
            </a:fld>
            <a:endParaRPr lang="en-US"/>
          </a:p>
        </p:txBody>
      </p:sp>
    </p:spTree>
    <p:extLst>
      <p:ext uri="{BB962C8B-B14F-4D97-AF65-F5344CB8AC3E}">
        <p14:creationId xmlns:p14="http://schemas.microsoft.com/office/powerpoint/2010/main" val="133000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570C95-20B9-4611-BA84-2FDCEE544D76}"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7F5DB-DAD1-4C26-9CA7-E2607889557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12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4570C95-20B9-4611-BA84-2FDCEE544D76}"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7F5DB-DAD1-4C26-9CA7-E2607889557B}" type="slidenum">
              <a:rPr lang="en-US" smtClean="0"/>
              <a:t>‹#›</a:t>
            </a:fld>
            <a:endParaRPr lang="en-US"/>
          </a:p>
        </p:txBody>
      </p:sp>
    </p:spTree>
    <p:extLst>
      <p:ext uri="{BB962C8B-B14F-4D97-AF65-F5344CB8AC3E}">
        <p14:creationId xmlns:p14="http://schemas.microsoft.com/office/powerpoint/2010/main" val="343460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4570C95-20B9-4611-BA84-2FDCEE544D76}" type="datetimeFigureOut">
              <a:rPr lang="en-US" smtClean="0"/>
              <a:t>5/19/2025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D7F5DB-DAD1-4C26-9CA7-E2607889557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3875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4570C95-20B9-4611-BA84-2FDCEE544D76}" type="datetimeFigureOut">
              <a:rPr lang="en-US" smtClean="0"/>
              <a:t>5/19/2025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D7F5DB-DAD1-4C26-9CA7-E2607889557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649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70C95-20B9-4611-BA84-2FDCEE544D76}" type="datetimeFigureOut">
              <a:rPr lang="en-US" smtClean="0"/>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D7F5DB-DAD1-4C26-9CA7-E2607889557B}" type="slidenum">
              <a:rPr lang="en-US" smtClean="0"/>
              <a:t>‹#›</a:t>
            </a:fld>
            <a:endParaRPr lang="en-US"/>
          </a:p>
        </p:txBody>
      </p:sp>
    </p:spTree>
    <p:extLst>
      <p:ext uri="{BB962C8B-B14F-4D97-AF65-F5344CB8AC3E}">
        <p14:creationId xmlns:p14="http://schemas.microsoft.com/office/powerpoint/2010/main" val="133326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70C95-20B9-4611-BA84-2FDCEE544D76}"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7F5DB-DAD1-4C26-9CA7-E2607889557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835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70C95-20B9-4611-BA84-2FDCEE544D76}"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7F5DB-DAD1-4C26-9CA7-E2607889557B}" type="slidenum">
              <a:rPr lang="en-US" smtClean="0"/>
              <a:t>‹#›</a:t>
            </a:fld>
            <a:endParaRPr lang="en-US"/>
          </a:p>
        </p:txBody>
      </p:sp>
    </p:spTree>
    <p:extLst>
      <p:ext uri="{BB962C8B-B14F-4D97-AF65-F5344CB8AC3E}">
        <p14:creationId xmlns:p14="http://schemas.microsoft.com/office/powerpoint/2010/main" val="783801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570C95-20B9-4611-BA84-2FDCEE544D76}" type="datetimeFigureOut">
              <a:rPr lang="en-US" smtClean="0"/>
              <a:t>5/19/2025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D7F5DB-DAD1-4C26-9CA7-E2607889557B}" type="slidenum">
              <a:rPr lang="en-US" smtClean="0"/>
              <a:t>‹#›</a:t>
            </a:fld>
            <a:endParaRPr lang="en-US"/>
          </a:p>
        </p:txBody>
      </p:sp>
    </p:spTree>
    <p:extLst>
      <p:ext uri="{BB962C8B-B14F-4D97-AF65-F5344CB8AC3E}">
        <p14:creationId xmlns:p14="http://schemas.microsoft.com/office/powerpoint/2010/main" val="1598016986"/>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mailto:shitalghangoankar@gmail.com" TargetMode="External"/><Relationship Id="rId3" Type="http://schemas.openxmlformats.org/officeDocument/2006/relationships/hyperlink" Target="mailto:tanuja.kharshinge9@gmail.com" TargetMode="External"/><Relationship Id="rId7" Type="http://schemas.openxmlformats.org/officeDocument/2006/relationships/hyperlink" Target="mailto:kuyatepratiksha@gmail.com" TargetMode="External"/><Relationship Id="rId2" Type="http://schemas.openxmlformats.org/officeDocument/2006/relationships/hyperlink" Target="mailto:sanjanajujare160@gmail.com" TargetMode="External"/><Relationship Id="rId1" Type="http://schemas.openxmlformats.org/officeDocument/2006/relationships/slideLayout" Target="../slideLayouts/slideLayout5.xml"/><Relationship Id="rId6" Type="http://schemas.openxmlformats.org/officeDocument/2006/relationships/hyperlink" Target="mailto:manjeera120899@gmail.com" TargetMode="External"/><Relationship Id="rId5" Type="http://schemas.openxmlformats.org/officeDocument/2006/relationships/hyperlink" Target="mailto:asdhull872@gmail.com" TargetMode="External"/><Relationship Id="rId4" Type="http://schemas.openxmlformats.org/officeDocument/2006/relationships/hyperlink" Target="mailto:sameersharieff46@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35833" y="1142761"/>
            <a:ext cx="8117457" cy="4710024"/>
          </a:xfrm>
          <a:prstGeom prst="rect">
            <a:avLst/>
          </a:prstGeom>
          <a:solidFill>
            <a:schemeClr val="tx2">
              <a:lumMod val="60000"/>
              <a:lumOff val="40000"/>
            </a:schemeClr>
          </a:solidFill>
          <a:ln>
            <a:solidFill>
              <a:schemeClr val="tx1"/>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634237" y="1466448"/>
            <a:ext cx="6720397" cy="2031325"/>
          </a:xfrm>
          <a:prstGeom prst="rect">
            <a:avLst/>
          </a:prstGeom>
          <a:noFill/>
        </p:spPr>
        <p:txBody>
          <a:bodyPr wrap="square" rtlCol="0">
            <a:spAutoFit/>
          </a:bodyPr>
          <a:lstStyle/>
          <a:p>
            <a:endParaRPr lang="en-US" b="1" dirty="0" smtClean="0"/>
          </a:p>
          <a:p>
            <a:pPr algn="ctr"/>
            <a:r>
              <a:rPr lang="en-US" sz="5400" b="1" dirty="0" smtClean="0"/>
              <a:t>BANK LOAN ANALYSIS</a:t>
            </a:r>
            <a:endParaRPr lang="en-US" sz="5400" b="1" dirty="0"/>
          </a:p>
        </p:txBody>
      </p:sp>
      <p:sp>
        <p:nvSpPr>
          <p:cNvPr id="7" name="TextBox 6"/>
          <p:cNvSpPr txBox="1"/>
          <p:nvPr/>
        </p:nvSpPr>
        <p:spPr>
          <a:xfrm>
            <a:off x="3673929" y="3929974"/>
            <a:ext cx="4175185" cy="369332"/>
          </a:xfrm>
          <a:prstGeom prst="rect">
            <a:avLst/>
          </a:prstGeom>
          <a:solidFill>
            <a:schemeClr val="bg2"/>
          </a:solidFill>
          <a:ln>
            <a:solidFill>
              <a:schemeClr val="tx1"/>
            </a:solidFill>
          </a:ln>
          <a:scene3d>
            <a:camera prst="orthographicFront"/>
            <a:lightRig rig="threePt" dir="t"/>
          </a:scene3d>
          <a:sp3d>
            <a:bevelT prst="relaxedInset"/>
          </a:sp3d>
        </p:spPr>
        <p:txBody>
          <a:bodyPr wrap="square" rtlCol="0">
            <a:spAutoFit/>
          </a:bodyPr>
          <a:lstStyle/>
          <a:p>
            <a:pPr algn="ctr"/>
            <a:r>
              <a:rPr lang="en-US" b="1" smtClean="0"/>
              <a:t>Presented By Group No:-6</a:t>
            </a:r>
            <a:endParaRPr lang="en-US" b="1" dirty="0"/>
          </a:p>
        </p:txBody>
      </p:sp>
    </p:spTree>
    <p:extLst>
      <p:ext uri="{BB962C8B-B14F-4D97-AF65-F5344CB8AC3E}">
        <p14:creationId xmlns:p14="http://schemas.microsoft.com/office/powerpoint/2010/main" val="3021854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4619" y="707367"/>
            <a:ext cx="10912415" cy="5564037"/>
          </a:xfrm>
          <a:prstGeom prst="rect">
            <a:avLst/>
          </a:prstGeom>
          <a:solidFill>
            <a:schemeClr val="tx2">
              <a:lumMod val="60000"/>
              <a:lumOff val="40000"/>
            </a:schemeClr>
          </a:solidFill>
          <a:ln>
            <a:solidFill>
              <a:schemeClr val="tx1"/>
            </a:solidFill>
          </a:ln>
          <a:effectLst>
            <a:glow rad="101600">
              <a:schemeClr val="accent1">
                <a:satMod val="175000"/>
                <a:alpha val="40000"/>
              </a:schemeClr>
            </a:glow>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016422" y="1020257"/>
            <a:ext cx="8074325" cy="461665"/>
          </a:xfrm>
          <a:prstGeom prst="rect">
            <a:avLst/>
          </a:prstGeom>
          <a:solidFill>
            <a:schemeClr val="bg2"/>
          </a:solidFill>
          <a:ln>
            <a:solidFill>
              <a:schemeClr val="bg1"/>
            </a:solidFill>
          </a:ln>
          <a:effectLst>
            <a:innerShdw blurRad="63500" dist="50800" dir="13500000">
              <a:prstClr val="black">
                <a:alpha val="50000"/>
              </a:prstClr>
            </a:innerShdw>
          </a:effectLst>
        </p:spPr>
        <p:txBody>
          <a:bodyPr wrap="square" rtlCol="0">
            <a:spAutoFit/>
          </a:bodyPr>
          <a:lstStyle/>
          <a:p>
            <a:pPr algn="ctr"/>
            <a:r>
              <a:rPr lang="en-US" sz="2400" b="1" dirty="0" smtClean="0"/>
              <a:t>-: CONCLUSION :- </a:t>
            </a:r>
            <a:endParaRPr lang="en-US" sz="2400" b="1" dirty="0"/>
          </a:p>
        </p:txBody>
      </p:sp>
      <p:sp>
        <p:nvSpPr>
          <p:cNvPr id="6" name="TextBox 5"/>
          <p:cNvSpPr txBox="1"/>
          <p:nvPr/>
        </p:nvSpPr>
        <p:spPr>
          <a:xfrm>
            <a:off x="2083278" y="2053087"/>
            <a:ext cx="7940614" cy="3416320"/>
          </a:xfrm>
          <a:prstGeom prst="rect">
            <a:avLst/>
          </a:prstGeom>
          <a:noFill/>
          <a:ln>
            <a:solidFill>
              <a:schemeClr val="bg1"/>
            </a:solidFill>
          </a:ln>
          <a:effectLst>
            <a:outerShdw blurRad="50800" dist="38100" dir="16200000" rotWithShape="0">
              <a:prstClr val="black">
                <a:alpha val="40000"/>
              </a:prstClr>
            </a:outerShdw>
          </a:effectLst>
        </p:spPr>
        <p:txBody>
          <a:bodyPr wrap="square" rtlCol="0">
            <a:spAutoFit/>
          </a:bodyPr>
          <a:lstStyle/>
          <a:p>
            <a:pPr algn="ctr"/>
            <a:r>
              <a:rPr lang="en-US" sz="2400" b="1" dirty="0">
                <a:solidFill>
                  <a:schemeClr val="bg1"/>
                </a:solidFill>
              </a:rPr>
              <a:t>summarize the project's potential, highlighting its strengths, financial viability, and the borrower's ability to repay the loan. It reinforces the borrower's credibility and demonstrates the project's long-term success prospects.</a:t>
            </a:r>
          </a:p>
          <a:p>
            <a:pPr algn="ctr"/>
            <a:r>
              <a:rPr lang="en-US" sz="2400" b="1" dirty="0">
                <a:solidFill>
                  <a:schemeClr val="bg1"/>
                </a:solidFill>
              </a:rPr>
              <a:t>outline the purpose of the loan, the amount needed, and how it will be utilized. It should also include a detailed business plan, highlighting the potential for growth and profitability. Additionally, the report should address any potential risks and how they will be mitigated.</a:t>
            </a:r>
          </a:p>
        </p:txBody>
      </p:sp>
    </p:spTree>
    <p:extLst>
      <p:ext uri="{BB962C8B-B14F-4D97-AF65-F5344CB8AC3E}">
        <p14:creationId xmlns:p14="http://schemas.microsoft.com/office/powerpoint/2010/main" val="1430893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9728" y="629728"/>
            <a:ext cx="10929667" cy="5589917"/>
          </a:xfrm>
          <a:prstGeom prst="rect">
            <a:avLst/>
          </a:prstGeom>
          <a:solidFill>
            <a:schemeClr val="tx2">
              <a:lumMod val="60000"/>
              <a:lumOff val="40000"/>
            </a:schemeClr>
          </a:solidFill>
          <a:ln>
            <a:solidFill>
              <a:schemeClr val="tx1"/>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867618" y="934399"/>
            <a:ext cx="8074325" cy="461665"/>
          </a:xfrm>
          <a:prstGeom prst="rect">
            <a:avLst/>
          </a:prstGeom>
          <a:solidFill>
            <a:schemeClr val="bg2"/>
          </a:solidFill>
          <a:ln>
            <a:solidFill>
              <a:schemeClr val="bg1"/>
            </a:solidFill>
          </a:ln>
          <a:effectLst>
            <a:innerShdw blurRad="63500" dist="50800" dir="13500000">
              <a:prstClr val="black">
                <a:alpha val="50000"/>
              </a:prstClr>
            </a:innerShdw>
          </a:effectLst>
        </p:spPr>
        <p:txBody>
          <a:bodyPr wrap="square" rtlCol="0">
            <a:spAutoFit/>
          </a:bodyPr>
          <a:lstStyle/>
          <a:p>
            <a:pPr algn="ctr"/>
            <a:r>
              <a:rPr lang="en-US" sz="2400" b="1" dirty="0" smtClean="0"/>
              <a:t>-: Learn key from group </a:t>
            </a:r>
            <a:r>
              <a:rPr lang="en-US" sz="2400" b="1" dirty="0"/>
              <a:t>project </a:t>
            </a:r>
            <a:r>
              <a:rPr lang="en-US" sz="2400" b="1" dirty="0" smtClean="0"/>
              <a:t>:-</a:t>
            </a:r>
            <a:endParaRPr lang="en-US" sz="2400" b="1" dirty="0"/>
          </a:p>
        </p:txBody>
      </p:sp>
      <p:sp>
        <p:nvSpPr>
          <p:cNvPr id="7" name="TextBox 6"/>
          <p:cNvSpPr txBox="1"/>
          <p:nvPr/>
        </p:nvSpPr>
        <p:spPr>
          <a:xfrm>
            <a:off x="1867614" y="1930216"/>
            <a:ext cx="8074325" cy="461665"/>
          </a:xfrm>
          <a:prstGeom prst="rect">
            <a:avLst/>
          </a:prstGeom>
          <a:solidFill>
            <a:schemeClr val="bg2"/>
          </a:solidFill>
          <a:ln>
            <a:solidFill>
              <a:schemeClr val="bg1"/>
            </a:solidFill>
          </a:ln>
          <a:effectLst>
            <a:innerShdw blurRad="63500" dist="50800" dir="13500000">
              <a:prstClr val="black">
                <a:alpha val="50000"/>
              </a:prstClr>
            </a:innerShdw>
          </a:effectLst>
        </p:spPr>
        <p:txBody>
          <a:bodyPr wrap="square" rtlCol="0">
            <a:spAutoFit/>
          </a:bodyPr>
          <a:lstStyle/>
          <a:p>
            <a:pPr algn="ctr"/>
            <a:r>
              <a:rPr lang="en-US" sz="2400" b="1" dirty="0" smtClean="0">
                <a:solidFill>
                  <a:srgbClr val="7030A0"/>
                </a:solidFill>
              </a:rPr>
              <a:t>Break complex tasks </a:t>
            </a:r>
            <a:r>
              <a:rPr lang="en-US" sz="2400" b="1" smtClean="0">
                <a:solidFill>
                  <a:srgbClr val="7030A0"/>
                </a:solidFill>
              </a:rPr>
              <a:t>into steps.</a:t>
            </a:r>
            <a:endParaRPr lang="en-US" sz="2400" b="1" dirty="0">
              <a:solidFill>
                <a:srgbClr val="7030A0"/>
              </a:solidFill>
            </a:endParaRPr>
          </a:p>
        </p:txBody>
      </p:sp>
      <p:sp>
        <p:nvSpPr>
          <p:cNvPr id="8" name="TextBox 7"/>
          <p:cNvSpPr txBox="1"/>
          <p:nvPr/>
        </p:nvSpPr>
        <p:spPr>
          <a:xfrm>
            <a:off x="1867614" y="3684144"/>
            <a:ext cx="8074325" cy="461665"/>
          </a:xfrm>
          <a:prstGeom prst="rect">
            <a:avLst/>
          </a:prstGeom>
          <a:solidFill>
            <a:schemeClr val="bg2"/>
          </a:solidFill>
          <a:ln>
            <a:solidFill>
              <a:schemeClr val="bg1"/>
            </a:solidFill>
          </a:ln>
          <a:effectLst>
            <a:innerShdw blurRad="63500" dist="50800" dir="13500000">
              <a:prstClr val="black">
                <a:alpha val="50000"/>
              </a:prstClr>
            </a:innerShdw>
          </a:effectLst>
        </p:spPr>
        <p:txBody>
          <a:bodyPr wrap="square" rtlCol="0">
            <a:spAutoFit/>
          </a:bodyPr>
          <a:lstStyle/>
          <a:p>
            <a:pPr algn="ctr"/>
            <a:r>
              <a:rPr lang="en-US" sz="2400" b="1" dirty="0">
                <a:solidFill>
                  <a:srgbClr val="7030A0"/>
                </a:solidFill>
              </a:rPr>
              <a:t>Challenge assumptions.</a:t>
            </a:r>
          </a:p>
        </p:txBody>
      </p:sp>
      <p:sp>
        <p:nvSpPr>
          <p:cNvPr id="9" name="TextBox 8"/>
          <p:cNvSpPr txBox="1"/>
          <p:nvPr/>
        </p:nvSpPr>
        <p:spPr>
          <a:xfrm>
            <a:off x="1867614" y="2868454"/>
            <a:ext cx="8074325" cy="461665"/>
          </a:xfrm>
          <a:prstGeom prst="rect">
            <a:avLst/>
          </a:prstGeom>
          <a:solidFill>
            <a:schemeClr val="bg2"/>
          </a:solidFill>
          <a:ln>
            <a:solidFill>
              <a:schemeClr val="bg1"/>
            </a:solidFill>
          </a:ln>
          <a:effectLst>
            <a:innerShdw blurRad="63500" dist="50800" dir="13500000">
              <a:prstClr val="black">
                <a:alpha val="50000"/>
              </a:prstClr>
            </a:innerShdw>
          </a:effectLst>
        </p:spPr>
        <p:txBody>
          <a:bodyPr wrap="square" rtlCol="0">
            <a:spAutoFit/>
          </a:bodyPr>
          <a:lstStyle/>
          <a:p>
            <a:pPr algn="ctr"/>
            <a:r>
              <a:rPr lang="en-US" sz="2400" b="1" dirty="0">
                <a:solidFill>
                  <a:srgbClr val="7030A0"/>
                </a:solidFill>
              </a:rPr>
              <a:t>Plan and manage time.</a:t>
            </a:r>
          </a:p>
        </p:txBody>
      </p:sp>
      <p:sp>
        <p:nvSpPr>
          <p:cNvPr id="10" name="TextBox 9"/>
          <p:cNvSpPr txBox="1"/>
          <p:nvPr/>
        </p:nvSpPr>
        <p:spPr>
          <a:xfrm>
            <a:off x="1867615" y="4465717"/>
            <a:ext cx="8074325" cy="461665"/>
          </a:xfrm>
          <a:prstGeom prst="rect">
            <a:avLst/>
          </a:prstGeom>
          <a:solidFill>
            <a:schemeClr val="bg2"/>
          </a:solidFill>
          <a:ln>
            <a:solidFill>
              <a:schemeClr val="bg1"/>
            </a:solidFill>
          </a:ln>
          <a:effectLst>
            <a:innerShdw blurRad="63500" dist="50800" dir="13500000">
              <a:prstClr val="black">
                <a:alpha val="50000"/>
              </a:prstClr>
            </a:innerShdw>
          </a:effectLst>
        </p:spPr>
        <p:txBody>
          <a:bodyPr wrap="square" rtlCol="0">
            <a:spAutoFit/>
          </a:bodyPr>
          <a:lstStyle/>
          <a:p>
            <a:pPr algn="ctr"/>
            <a:r>
              <a:rPr lang="en-US" sz="2400" b="1" dirty="0">
                <a:solidFill>
                  <a:srgbClr val="7030A0"/>
                </a:solidFill>
              </a:rPr>
              <a:t>Refine understanding through discussion and </a:t>
            </a:r>
            <a:r>
              <a:rPr lang="en-US" sz="2400" b="1" dirty="0" smtClean="0">
                <a:solidFill>
                  <a:srgbClr val="7030A0"/>
                </a:solidFill>
              </a:rPr>
              <a:t>explanation</a:t>
            </a:r>
            <a:r>
              <a:rPr lang="en-US" sz="2400" b="1" dirty="0" smtClean="0"/>
              <a:t>.</a:t>
            </a:r>
            <a:endParaRPr lang="en-US" sz="2400" b="1" dirty="0"/>
          </a:p>
        </p:txBody>
      </p:sp>
    </p:spTree>
    <p:extLst>
      <p:ext uri="{BB962C8B-B14F-4D97-AF65-F5344CB8AC3E}">
        <p14:creationId xmlns:p14="http://schemas.microsoft.com/office/powerpoint/2010/main" val="259662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170" y="931653"/>
            <a:ext cx="9825487" cy="5063706"/>
          </a:xfrm>
          <a:prstGeom prst="rect">
            <a:avLst/>
          </a:prstGeom>
          <a:solidFill>
            <a:schemeClr val="tx2">
              <a:lumMod val="60000"/>
              <a:lumOff val="40000"/>
            </a:schemeClr>
          </a:solidFill>
          <a:ln>
            <a:solidFill>
              <a:schemeClr val="tx1"/>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910750" y="1201818"/>
            <a:ext cx="8074325" cy="461665"/>
          </a:xfrm>
          <a:prstGeom prst="rect">
            <a:avLst/>
          </a:prstGeom>
          <a:solidFill>
            <a:schemeClr val="bg2"/>
          </a:solidFill>
          <a:ln>
            <a:solidFill>
              <a:schemeClr val="bg1"/>
            </a:solidFill>
          </a:ln>
          <a:effectLst>
            <a:innerShdw blurRad="63500" dist="50800" dir="13500000">
              <a:prstClr val="black">
                <a:alpha val="50000"/>
              </a:prstClr>
            </a:innerShdw>
          </a:effectLst>
        </p:spPr>
        <p:txBody>
          <a:bodyPr wrap="square" rtlCol="0">
            <a:spAutoFit/>
          </a:bodyPr>
          <a:lstStyle/>
          <a:p>
            <a:pPr algn="ctr"/>
            <a:r>
              <a:rPr lang="en-US" sz="2400" b="1" dirty="0" smtClean="0"/>
              <a:t>-: Difficulties faced during group </a:t>
            </a:r>
            <a:r>
              <a:rPr lang="en-US" sz="2400" b="1" dirty="0"/>
              <a:t>project </a:t>
            </a:r>
            <a:r>
              <a:rPr lang="en-US" sz="2400" b="1" dirty="0" smtClean="0"/>
              <a:t>:-</a:t>
            </a:r>
            <a:endParaRPr lang="en-US" sz="2400" b="1" dirty="0"/>
          </a:p>
        </p:txBody>
      </p:sp>
      <p:sp>
        <p:nvSpPr>
          <p:cNvPr id="6" name="TextBox 5"/>
          <p:cNvSpPr txBox="1"/>
          <p:nvPr/>
        </p:nvSpPr>
        <p:spPr>
          <a:xfrm>
            <a:off x="1910750" y="2337810"/>
            <a:ext cx="8074325" cy="461665"/>
          </a:xfrm>
          <a:prstGeom prst="rect">
            <a:avLst/>
          </a:prstGeom>
          <a:solidFill>
            <a:schemeClr val="bg2"/>
          </a:solidFill>
          <a:ln>
            <a:solidFill>
              <a:schemeClr val="bg1"/>
            </a:solidFill>
          </a:ln>
          <a:effectLst>
            <a:innerShdw blurRad="63500" dist="50800" dir="13500000">
              <a:prstClr val="black">
                <a:alpha val="50000"/>
              </a:prstClr>
            </a:innerShdw>
          </a:effectLst>
        </p:spPr>
        <p:txBody>
          <a:bodyPr wrap="square" rtlCol="0">
            <a:spAutoFit/>
          </a:bodyPr>
          <a:lstStyle/>
          <a:p>
            <a:pPr algn="ctr"/>
            <a:r>
              <a:rPr lang="en-US" sz="2400" b="1" dirty="0" smtClean="0">
                <a:solidFill>
                  <a:srgbClr val="7030A0"/>
                </a:solidFill>
              </a:rPr>
              <a:t>Making Relation in the table.</a:t>
            </a:r>
            <a:endParaRPr lang="en-US" sz="2400" b="1" dirty="0">
              <a:solidFill>
                <a:srgbClr val="7030A0"/>
              </a:solidFill>
            </a:endParaRPr>
          </a:p>
        </p:txBody>
      </p:sp>
      <p:sp>
        <p:nvSpPr>
          <p:cNvPr id="8" name="TextBox 7"/>
          <p:cNvSpPr txBox="1"/>
          <p:nvPr/>
        </p:nvSpPr>
        <p:spPr>
          <a:xfrm>
            <a:off x="1910750" y="3053510"/>
            <a:ext cx="8074325" cy="461665"/>
          </a:xfrm>
          <a:prstGeom prst="rect">
            <a:avLst/>
          </a:prstGeom>
          <a:solidFill>
            <a:schemeClr val="bg2"/>
          </a:solidFill>
          <a:ln>
            <a:solidFill>
              <a:schemeClr val="bg1"/>
            </a:solidFill>
          </a:ln>
          <a:effectLst>
            <a:innerShdw blurRad="63500" dist="50800" dir="13500000">
              <a:prstClr val="black">
                <a:alpha val="50000"/>
              </a:prstClr>
            </a:innerShdw>
          </a:effectLst>
        </p:spPr>
        <p:txBody>
          <a:bodyPr wrap="square" rtlCol="0">
            <a:spAutoFit/>
          </a:bodyPr>
          <a:lstStyle/>
          <a:p>
            <a:pPr algn="ctr"/>
            <a:r>
              <a:rPr lang="en-US" sz="2400" b="1" dirty="0" smtClean="0">
                <a:solidFill>
                  <a:srgbClr val="7030A0"/>
                </a:solidFill>
              </a:rPr>
              <a:t>To understand complex dataset.</a:t>
            </a:r>
          </a:p>
        </p:txBody>
      </p:sp>
      <p:sp>
        <p:nvSpPr>
          <p:cNvPr id="9" name="TextBox 8"/>
          <p:cNvSpPr txBox="1"/>
          <p:nvPr/>
        </p:nvSpPr>
        <p:spPr>
          <a:xfrm>
            <a:off x="1910750" y="3771615"/>
            <a:ext cx="8074325" cy="461665"/>
          </a:xfrm>
          <a:prstGeom prst="rect">
            <a:avLst/>
          </a:prstGeom>
          <a:solidFill>
            <a:schemeClr val="bg2"/>
          </a:solidFill>
          <a:ln>
            <a:solidFill>
              <a:schemeClr val="bg1"/>
            </a:solidFill>
          </a:ln>
          <a:effectLst>
            <a:innerShdw blurRad="63500" dist="50800" dir="13500000">
              <a:prstClr val="black">
                <a:alpha val="50000"/>
              </a:prstClr>
            </a:innerShdw>
          </a:effectLst>
        </p:spPr>
        <p:txBody>
          <a:bodyPr wrap="square" rtlCol="0">
            <a:spAutoFit/>
          </a:bodyPr>
          <a:lstStyle/>
          <a:p>
            <a:pPr algn="ctr"/>
            <a:r>
              <a:rPr lang="en-US" sz="2400" b="1" dirty="0" smtClean="0">
                <a:solidFill>
                  <a:srgbClr val="7030A0"/>
                </a:solidFill>
              </a:rPr>
              <a:t>Understanding key performance indicator’s.</a:t>
            </a:r>
            <a:endParaRPr lang="en-US" sz="2400" b="1" dirty="0">
              <a:solidFill>
                <a:srgbClr val="7030A0"/>
              </a:solidFill>
            </a:endParaRPr>
          </a:p>
        </p:txBody>
      </p:sp>
      <p:sp>
        <p:nvSpPr>
          <p:cNvPr id="10" name="TextBox 9"/>
          <p:cNvSpPr txBox="1"/>
          <p:nvPr/>
        </p:nvSpPr>
        <p:spPr>
          <a:xfrm>
            <a:off x="1910750" y="4546315"/>
            <a:ext cx="8074325" cy="461665"/>
          </a:xfrm>
          <a:prstGeom prst="rect">
            <a:avLst/>
          </a:prstGeom>
          <a:solidFill>
            <a:schemeClr val="bg2"/>
          </a:solidFill>
          <a:ln>
            <a:solidFill>
              <a:schemeClr val="bg1"/>
            </a:solidFill>
          </a:ln>
          <a:effectLst>
            <a:innerShdw blurRad="63500" dist="50800" dir="13500000">
              <a:prstClr val="black">
                <a:alpha val="50000"/>
              </a:prstClr>
            </a:innerShdw>
          </a:effectLst>
        </p:spPr>
        <p:txBody>
          <a:bodyPr wrap="square" rtlCol="0">
            <a:spAutoFit/>
          </a:bodyPr>
          <a:lstStyle/>
          <a:p>
            <a:pPr algn="ctr"/>
            <a:r>
              <a:rPr lang="en-US" sz="2400" b="1" dirty="0" smtClean="0">
                <a:solidFill>
                  <a:srgbClr val="7030A0"/>
                </a:solidFill>
              </a:rPr>
              <a:t>Painful meetings.</a:t>
            </a:r>
            <a:endParaRPr lang="en-US" sz="2400" b="1" dirty="0">
              <a:solidFill>
                <a:srgbClr val="7030A0"/>
              </a:solidFill>
            </a:endParaRPr>
          </a:p>
        </p:txBody>
      </p:sp>
    </p:spTree>
    <p:extLst>
      <p:ext uri="{BB962C8B-B14F-4D97-AF65-F5344CB8AC3E}">
        <p14:creationId xmlns:p14="http://schemas.microsoft.com/office/powerpoint/2010/main" val="74885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52755" y="621102"/>
            <a:ext cx="9325154" cy="5503653"/>
          </a:xfrm>
          <a:prstGeom prst="rect">
            <a:avLst/>
          </a:prstGeom>
          <a:solidFill>
            <a:schemeClr val="tx2">
              <a:lumMod val="60000"/>
              <a:lumOff val="40000"/>
            </a:schemeClr>
          </a:solidFill>
          <a:ln>
            <a:solidFill>
              <a:schemeClr val="tx1"/>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726612" y="526211"/>
            <a:ext cx="4589253" cy="923330"/>
          </a:xfrm>
          <a:prstGeom prst="rect">
            <a:avLst/>
          </a:prstGeom>
          <a:noFill/>
        </p:spPr>
        <p:txBody>
          <a:bodyPr wrap="square" rtlCol="0">
            <a:spAutoFit/>
          </a:bodyPr>
          <a:lstStyle/>
          <a:p>
            <a:pPr algn="ctr"/>
            <a:r>
              <a:rPr lang="en-US" sz="5400" b="1" dirty="0" smtClean="0"/>
              <a:t>INDEX</a:t>
            </a:r>
            <a:endParaRPr lang="en-US" sz="5400" b="1" dirty="0"/>
          </a:p>
        </p:txBody>
      </p:sp>
      <p:sp>
        <p:nvSpPr>
          <p:cNvPr id="3" name="TextBox 2"/>
          <p:cNvSpPr txBox="1"/>
          <p:nvPr/>
        </p:nvSpPr>
        <p:spPr>
          <a:xfrm>
            <a:off x="2842403" y="1682454"/>
            <a:ext cx="6521570" cy="369332"/>
          </a:xfrm>
          <a:prstGeom prst="rect">
            <a:avLst/>
          </a:prstGeom>
          <a:solidFill>
            <a:schemeClr val="bg2"/>
          </a:solidFill>
          <a:ln>
            <a:solidFill>
              <a:schemeClr val="tx1"/>
            </a:solidFill>
          </a:ln>
          <a:scene3d>
            <a:camera prst="orthographicFront"/>
            <a:lightRig rig="threePt" dir="t"/>
          </a:scene3d>
          <a:sp3d>
            <a:bevelT prst="relaxedInset"/>
          </a:sp3d>
        </p:spPr>
        <p:txBody>
          <a:bodyPr wrap="square" rtlCol="0">
            <a:spAutoFit/>
          </a:bodyPr>
          <a:lstStyle/>
          <a:p>
            <a:r>
              <a:rPr lang="en-US" b="1" dirty="0" smtClean="0"/>
              <a:t># Introduction.</a:t>
            </a:r>
            <a:endParaRPr lang="en-US" b="1" dirty="0"/>
          </a:p>
        </p:txBody>
      </p:sp>
      <p:sp>
        <p:nvSpPr>
          <p:cNvPr id="7" name="TextBox 6"/>
          <p:cNvSpPr txBox="1"/>
          <p:nvPr/>
        </p:nvSpPr>
        <p:spPr>
          <a:xfrm>
            <a:off x="2842403" y="2339250"/>
            <a:ext cx="6521570" cy="369332"/>
          </a:xfrm>
          <a:prstGeom prst="rect">
            <a:avLst/>
          </a:prstGeom>
          <a:solidFill>
            <a:schemeClr val="bg2"/>
          </a:solidFill>
          <a:ln>
            <a:solidFill>
              <a:schemeClr val="tx1"/>
            </a:solidFill>
          </a:ln>
          <a:scene3d>
            <a:camera prst="orthographicFront"/>
            <a:lightRig rig="threePt" dir="t"/>
          </a:scene3d>
          <a:sp3d>
            <a:bevelT prst="relaxedInset"/>
          </a:sp3d>
        </p:spPr>
        <p:txBody>
          <a:bodyPr wrap="square" rtlCol="0">
            <a:spAutoFit/>
          </a:bodyPr>
          <a:lstStyle/>
          <a:p>
            <a:r>
              <a:rPr lang="en-US" b="1" dirty="0"/>
              <a:t># Observation and suggestion of KPI’S</a:t>
            </a:r>
            <a:r>
              <a:rPr lang="en-US" dirty="0" smtClean="0"/>
              <a:t>.</a:t>
            </a:r>
            <a:endParaRPr lang="en-US" dirty="0"/>
          </a:p>
        </p:txBody>
      </p:sp>
      <p:sp>
        <p:nvSpPr>
          <p:cNvPr id="8" name="TextBox 7"/>
          <p:cNvSpPr txBox="1"/>
          <p:nvPr/>
        </p:nvSpPr>
        <p:spPr>
          <a:xfrm>
            <a:off x="2842403" y="2966075"/>
            <a:ext cx="6521570" cy="369332"/>
          </a:xfrm>
          <a:prstGeom prst="rect">
            <a:avLst/>
          </a:prstGeom>
          <a:solidFill>
            <a:schemeClr val="bg2"/>
          </a:solidFill>
          <a:ln>
            <a:solidFill>
              <a:schemeClr val="tx1"/>
            </a:solidFill>
          </a:ln>
          <a:scene3d>
            <a:camera prst="orthographicFront"/>
            <a:lightRig rig="threePt" dir="t"/>
          </a:scene3d>
          <a:sp3d>
            <a:bevelT prst="relaxedInset"/>
          </a:sp3d>
        </p:spPr>
        <p:txBody>
          <a:bodyPr wrap="square" rtlCol="0">
            <a:spAutoFit/>
          </a:bodyPr>
          <a:lstStyle/>
          <a:p>
            <a:r>
              <a:rPr lang="en-US" b="1" dirty="0"/>
              <a:t># Dashboard</a:t>
            </a:r>
            <a:r>
              <a:rPr lang="en-US" dirty="0" smtClean="0"/>
              <a:t>.</a:t>
            </a:r>
            <a:endParaRPr lang="en-US" dirty="0"/>
          </a:p>
        </p:txBody>
      </p:sp>
      <p:sp>
        <p:nvSpPr>
          <p:cNvPr id="9" name="TextBox 8"/>
          <p:cNvSpPr txBox="1"/>
          <p:nvPr/>
        </p:nvSpPr>
        <p:spPr>
          <a:xfrm>
            <a:off x="2842403" y="3658098"/>
            <a:ext cx="6521570" cy="369332"/>
          </a:xfrm>
          <a:prstGeom prst="rect">
            <a:avLst/>
          </a:prstGeom>
          <a:solidFill>
            <a:schemeClr val="bg2"/>
          </a:solidFill>
          <a:ln>
            <a:solidFill>
              <a:schemeClr val="tx1"/>
            </a:solidFill>
          </a:ln>
          <a:scene3d>
            <a:camera prst="orthographicFront"/>
            <a:lightRig rig="threePt" dir="t"/>
          </a:scene3d>
          <a:sp3d>
            <a:bevelT prst="relaxedInset"/>
          </a:sp3d>
        </p:spPr>
        <p:txBody>
          <a:bodyPr wrap="square" rtlCol="0">
            <a:spAutoFit/>
          </a:bodyPr>
          <a:lstStyle/>
          <a:p>
            <a:r>
              <a:rPr lang="en-US" b="1" dirty="0"/>
              <a:t># Learn key’s from Group Project</a:t>
            </a:r>
            <a:r>
              <a:rPr lang="en-US" dirty="0" smtClean="0"/>
              <a:t>. </a:t>
            </a:r>
            <a:endParaRPr lang="en-US" dirty="0"/>
          </a:p>
        </p:txBody>
      </p:sp>
      <p:sp>
        <p:nvSpPr>
          <p:cNvPr id="10" name="TextBox 9"/>
          <p:cNvSpPr txBox="1"/>
          <p:nvPr/>
        </p:nvSpPr>
        <p:spPr>
          <a:xfrm>
            <a:off x="2842403" y="4350121"/>
            <a:ext cx="6521570" cy="369332"/>
          </a:xfrm>
          <a:prstGeom prst="rect">
            <a:avLst/>
          </a:prstGeom>
          <a:solidFill>
            <a:schemeClr val="bg2"/>
          </a:solidFill>
          <a:ln>
            <a:solidFill>
              <a:schemeClr val="tx1"/>
            </a:solidFill>
          </a:ln>
          <a:scene3d>
            <a:camera prst="orthographicFront"/>
            <a:lightRig rig="threePt" dir="t"/>
          </a:scene3d>
          <a:sp3d>
            <a:bevelT prst="relaxedInset"/>
          </a:sp3d>
        </p:spPr>
        <p:txBody>
          <a:bodyPr wrap="square" rtlCol="0">
            <a:spAutoFit/>
          </a:bodyPr>
          <a:lstStyle/>
          <a:p>
            <a:r>
              <a:rPr lang="en-US" b="1" dirty="0"/>
              <a:t># Conclusion. </a:t>
            </a:r>
          </a:p>
        </p:txBody>
      </p:sp>
      <p:sp>
        <p:nvSpPr>
          <p:cNvPr id="11" name="TextBox 10"/>
          <p:cNvSpPr txBox="1"/>
          <p:nvPr/>
        </p:nvSpPr>
        <p:spPr>
          <a:xfrm>
            <a:off x="2842403" y="5042144"/>
            <a:ext cx="6521570" cy="369332"/>
          </a:xfrm>
          <a:prstGeom prst="rect">
            <a:avLst/>
          </a:prstGeom>
          <a:solidFill>
            <a:schemeClr val="bg2"/>
          </a:solidFill>
          <a:ln>
            <a:solidFill>
              <a:schemeClr val="tx1"/>
            </a:solidFill>
          </a:ln>
          <a:scene3d>
            <a:camera prst="orthographicFront"/>
            <a:lightRig rig="threePt" dir="t"/>
          </a:scene3d>
          <a:sp3d>
            <a:bevelT prst="relaxedInset"/>
          </a:sp3d>
        </p:spPr>
        <p:txBody>
          <a:bodyPr wrap="square" rtlCol="0">
            <a:spAutoFit/>
          </a:bodyPr>
          <a:lstStyle/>
          <a:p>
            <a:r>
              <a:rPr lang="en-US" b="1" dirty="0"/>
              <a:t># Difficulties face during project</a:t>
            </a:r>
            <a:r>
              <a:rPr lang="en-US" dirty="0" smtClean="0"/>
              <a:t>.</a:t>
            </a:r>
            <a:endParaRPr lang="en-US" dirty="0"/>
          </a:p>
        </p:txBody>
      </p:sp>
    </p:spTree>
    <p:extLst>
      <p:ext uri="{BB962C8B-B14F-4D97-AF65-F5344CB8AC3E}">
        <p14:creationId xmlns:p14="http://schemas.microsoft.com/office/powerpoint/2010/main" val="221238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21103" y="577970"/>
            <a:ext cx="10946920" cy="5650302"/>
          </a:xfrm>
          <a:prstGeom prst="rect">
            <a:avLst/>
          </a:prstGeom>
          <a:solidFill>
            <a:schemeClr val="tx2">
              <a:lumMod val="60000"/>
              <a:lumOff val="40000"/>
            </a:schemeClr>
          </a:solidFill>
          <a:ln>
            <a:solidFill>
              <a:schemeClr val="tx1"/>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6"/>
          <p:cNvGraphicFramePr>
            <a:graphicFrameLocks noGrp="1"/>
          </p:cNvGraphicFramePr>
          <p:nvPr>
            <p:ph sz="half" idx="2"/>
            <p:extLst>
              <p:ext uri="{D42A27DB-BD31-4B8C-83A1-F6EECF244321}">
                <p14:modId xmlns:p14="http://schemas.microsoft.com/office/powerpoint/2010/main" val="3962771592"/>
              </p:ext>
            </p:extLst>
          </p:nvPr>
        </p:nvGraphicFramePr>
        <p:xfrm>
          <a:off x="1664897" y="1977691"/>
          <a:ext cx="8522896" cy="2766146"/>
        </p:xfrm>
        <a:graphic>
          <a:graphicData uri="http://schemas.openxmlformats.org/drawingml/2006/table">
            <a:tbl>
              <a:tblPr firstRow="1" bandRow="1">
                <a:tableStyleId>{5C22544A-7EE6-4342-B048-85BDC9FD1C3A}</a:tableStyleId>
              </a:tblPr>
              <a:tblGrid>
                <a:gridCol w="2829464"/>
                <a:gridCol w="2846716"/>
                <a:gridCol w="2846716"/>
              </a:tblGrid>
              <a:tr h="375593">
                <a:tc>
                  <a:txBody>
                    <a:bodyPr/>
                    <a:lstStyle/>
                    <a:p>
                      <a:pPr algn="ctr" fontAlgn="b"/>
                      <a:r>
                        <a:rPr lang="en-US" sz="1800" b="1" i="0" u="none" strike="noStrike" dirty="0" err="1">
                          <a:solidFill>
                            <a:schemeClr val="tx1"/>
                          </a:solidFill>
                          <a:effectLst/>
                          <a:latin typeface="Calibri" panose="020F0502020204030204" pitchFamily="34" charset="0"/>
                        </a:rPr>
                        <a:t>Sr</a:t>
                      </a:r>
                      <a:r>
                        <a:rPr lang="en-US" sz="1800" b="1" i="0" u="none" strike="noStrike" dirty="0">
                          <a:solidFill>
                            <a:schemeClr val="tx1"/>
                          </a:solidFill>
                          <a:effectLst/>
                          <a:latin typeface="Calibri" panose="020F0502020204030204" pitchFamily="34" charset="0"/>
                        </a:rPr>
                        <a:t> no.</a:t>
                      </a:r>
                    </a:p>
                  </a:txBody>
                  <a:tcPr marL="7620" marR="7620" marT="7620" marB="0" anchor="b"/>
                </a:tc>
                <a:tc>
                  <a:txBody>
                    <a:bodyPr/>
                    <a:lstStyle/>
                    <a:p>
                      <a:pPr marL="0" algn="ctr" defTabSz="914400" rtl="0" eaLnBrk="1" fontAlgn="b" latinLnBrk="0" hangingPunct="1"/>
                      <a:r>
                        <a:rPr lang="en-US" sz="1800" b="1" i="0" u="none" strike="noStrike" dirty="0">
                          <a:solidFill>
                            <a:srgbClr val="000000"/>
                          </a:solidFill>
                          <a:effectLst/>
                          <a:latin typeface="Calibri" panose="020F0502020204030204" pitchFamily="34" charset="0"/>
                        </a:rPr>
                        <a:t>Name</a:t>
                      </a:r>
                      <a:endParaRPr lang="en-US" sz="1800" b="1" i="0" u="none" strike="noStrike" kern="1200" dirty="0">
                        <a:solidFill>
                          <a:schemeClr val="tx1"/>
                        </a:solidFill>
                        <a:effectLst/>
                        <a:latin typeface="Calibri" panose="020F0502020204030204" pitchFamily="34" charset="0"/>
                        <a:ea typeface="+mn-ea"/>
                        <a:cs typeface="+mn-cs"/>
                      </a:endParaRPr>
                    </a:p>
                  </a:txBody>
                  <a:tcPr marL="7620" marR="7620" marT="7620" marB="0" anchor="b"/>
                </a:tc>
                <a:tc>
                  <a:txBody>
                    <a:bodyPr/>
                    <a:lstStyle/>
                    <a:p>
                      <a:pPr algn="ctr" fontAlgn="b"/>
                      <a:r>
                        <a:rPr lang="en-US" sz="1800" b="1" i="0" u="none" strike="noStrike" dirty="0" smtClean="0">
                          <a:solidFill>
                            <a:schemeClr val="tx1"/>
                          </a:solidFill>
                          <a:effectLst/>
                          <a:latin typeface="Calibri" panose="020F0502020204030204" pitchFamily="34" charset="0"/>
                        </a:rPr>
                        <a:t>Email id</a:t>
                      </a:r>
                      <a:endParaRPr lang="en-US" sz="1800" b="1" i="0" u="none" strike="noStrike" dirty="0">
                        <a:solidFill>
                          <a:schemeClr val="tx1"/>
                        </a:solidFill>
                        <a:effectLst/>
                        <a:latin typeface="Calibri" panose="020F0502020204030204" pitchFamily="34" charset="0"/>
                      </a:endParaRPr>
                    </a:p>
                  </a:txBody>
                  <a:tcPr marL="7620" marR="7620" marT="7620" marB="0" anchor="b"/>
                </a:tc>
              </a:tr>
              <a:tr h="235773">
                <a:tc>
                  <a:txBody>
                    <a:bodyPr/>
                    <a:lstStyle/>
                    <a:p>
                      <a:pPr algn="ctr" fontAlgn="b"/>
                      <a:r>
                        <a:rPr lang="en-US" sz="1400" b="1" i="0" u="none" strike="noStrike" dirty="0">
                          <a:solidFill>
                            <a:srgbClr val="000000"/>
                          </a:solidFill>
                          <a:effectLst/>
                          <a:latin typeface="Calibri" panose="020F0502020204030204" pitchFamily="34" charset="0"/>
                        </a:rPr>
                        <a:t>1</a:t>
                      </a:r>
                    </a:p>
                  </a:txBody>
                  <a:tcPr marL="7620" marR="7620" marT="7620" marB="0" anchor="b"/>
                </a:tc>
                <a:tc>
                  <a:txBody>
                    <a:bodyPr/>
                    <a:lstStyle/>
                    <a:p>
                      <a:pPr marL="0" algn="ctr" defTabSz="914400" rtl="0" eaLnBrk="1" fontAlgn="b" latinLnBrk="0" hangingPunct="1"/>
                      <a:r>
                        <a:rPr lang="en-US" sz="1400" b="1" i="0" u="none" strike="noStrike" kern="1200" dirty="0" err="1">
                          <a:solidFill>
                            <a:srgbClr val="000000"/>
                          </a:solidFill>
                          <a:effectLst/>
                          <a:latin typeface="Calibri" panose="020F0502020204030204" pitchFamily="34" charset="0"/>
                          <a:ea typeface="+mn-ea"/>
                          <a:cs typeface="+mn-cs"/>
                        </a:rPr>
                        <a:t>Sanjana</a:t>
                      </a:r>
                      <a:r>
                        <a:rPr lang="en-US" sz="1400" b="1" i="0" u="none" strike="noStrike" kern="1200" dirty="0">
                          <a:solidFill>
                            <a:srgbClr val="000000"/>
                          </a:solidFill>
                          <a:effectLst/>
                          <a:latin typeface="Calibri" panose="020F0502020204030204" pitchFamily="34" charset="0"/>
                          <a:ea typeface="+mn-ea"/>
                          <a:cs typeface="+mn-cs"/>
                        </a:rPr>
                        <a:t> </a:t>
                      </a:r>
                      <a:r>
                        <a:rPr lang="en-US" sz="1400" b="1" i="0" u="none" strike="noStrike" kern="1200" dirty="0" err="1">
                          <a:solidFill>
                            <a:srgbClr val="000000"/>
                          </a:solidFill>
                          <a:effectLst/>
                          <a:latin typeface="Calibri" panose="020F0502020204030204" pitchFamily="34" charset="0"/>
                          <a:ea typeface="+mn-ea"/>
                          <a:cs typeface="+mn-cs"/>
                        </a:rPr>
                        <a:t>Jujare</a:t>
                      </a:r>
                      <a:endParaRPr lang="en-US" sz="1400" b="1"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ctr" fontAlgn="b"/>
                      <a:r>
                        <a:rPr lang="en-US" sz="1100" b="0" i="0" u="sng" strike="noStrike">
                          <a:solidFill>
                            <a:srgbClr val="0563C1"/>
                          </a:solidFill>
                          <a:effectLst/>
                          <a:latin typeface="Calibri" panose="020F0502020204030204" pitchFamily="34" charset="0"/>
                          <a:hlinkClick r:id="rId2"/>
                        </a:rPr>
                        <a:t>sanjanajujare160@gmail.com</a:t>
                      </a:r>
                      <a:endParaRPr lang="en-US" sz="1100" b="0" i="0" u="sng" strike="noStrike">
                        <a:solidFill>
                          <a:srgbClr val="0563C1"/>
                        </a:solidFill>
                        <a:effectLst/>
                        <a:latin typeface="Calibri" panose="020F0502020204030204" pitchFamily="34" charset="0"/>
                      </a:endParaRPr>
                    </a:p>
                  </a:txBody>
                  <a:tcPr marL="7620" marR="7620" marT="7620" marB="0" anchor="b"/>
                </a:tc>
              </a:tr>
              <a:tr h="375593">
                <a:tc>
                  <a:txBody>
                    <a:bodyPr/>
                    <a:lstStyle/>
                    <a:p>
                      <a:pPr marL="0" algn="ctr" defTabSz="914400" rtl="0" eaLnBrk="1" fontAlgn="b" latinLnBrk="0" hangingPunct="1"/>
                      <a:r>
                        <a:rPr lang="en-US" sz="1400" b="1" i="0" u="none" strike="noStrike" kern="1200" dirty="0">
                          <a:solidFill>
                            <a:srgbClr val="000000"/>
                          </a:solidFill>
                          <a:effectLst/>
                          <a:latin typeface="Calibri" panose="020F0502020204030204" pitchFamily="34" charset="0"/>
                          <a:ea typeface="+mn-ea"/>
                          <a:cs typeface="+mn-cs"/>
                        </a:rPr>
                        <a:t>2</a:t>
                      </a:r>
                    </a:p>
                  </a:txBody>
                  <a:tcPr marL="7620" marR="7620" marT="7620" marB="0" anchor="b"/>
                </a:tc>
                <a:tc>
                  <a:txBody>
                    <a:bodyPr/>
                    <a:lstStyle/>
                    <a:p>
                      <a:pPr marL="0" algn="ctr" defTabSz="914400" rtl="0" eaLnBrk="1" fontAlgn="b" latinLnBrk="0" hangingPunct="1"/>
                      <a:r>
                        <a:rPr lang="en-US" sz="1400" b="1" i="0" u="none" strike="noStrike" kern="1200" dirty="0" err="1">
                          <a:solidFill>
                            <a:srgbClr val="000000"/>
                          </a:solidFill>
                          <a:effectLst/>
                          <a:latin typeface="Calibri" panose="020F0502020204030204" pitchFamily="34" charset="0"/>
                          <a:ea typeface="+mn-ea"/>
                          <a:cs typeface="+mn-cs"/>
                        </a:rPr>
                        <a:t>Tanuja</a:t>
                      </a:r>
                      <a:r>
                        <a:rPr lang="en-US" sz="1400" b="1" i="0" u="none" strike="noStrike" kern="1200" dirty="0">
                          <a:solidFill>
                            <a:srgbClr val="000000"/>
                          </a:solidFill>
                          <a:effectLst/>
                          <a:latin typeface="Calibri" panose="020F0502020204030204" pitchFamily="34" charset="0"/>
                          <a:ea typeface="+mn-ea"/>
                          <a:cs typeface="+mn-cs"/>
                        </a:rPr>
                        <a:t> </a:t>
                      </a:r>
                      <a:r>
                        <a:rPr lang="en-US" sz="1400" b="1" i="0" u="none" strike="noStrike" kern="1200" dirty="0" err="1">
                          <a:solidFill>
                            <a:srgbClr val="000000"/>
                          </a:solidFill>
                          <a:effectLst/>
                          <a:latin typeface="Calibri" panose="020F0502020204030204" pitchFamily="34" charset="0"/>
                          <a:ea typeface="+mn-ea"/>
                          <a:cs typeface="+mn-cs"/>
                        </a:rPr>
                        <a:t>Tukaram</a:t>
                      </a:r>
                      <a:r>
                        <a:rPr lang="en-US" sz="1400" b="1" i="0" u="none" strike="noStrike" kern="1200" dirty="0">
                          <a:solidFill>
                            <a:srgbClr val="000000"/>
                          </a:solidFill>
                          <a:effectLst/>
                          <a:latin typeface="Calibri" panose="020F0502020204030204" pitchFamily="34" charset="0"/>
                          <a:ea typeface="+mn-ea"/>
                          <a:cs typeface="+mn-cs"/>
                        </a:rPr>
                        <a:t> </a:t>
                      </a:r>
                      <a:r>
                        <a:rPr lang="en-US" sz="1400" b="1" i="0" u="none" strike="noStrike" kern="1200" dirty="0" err="1">
                          <a:solidFill>
                            <a:srgbClr val="000000"/>
                          </a:solidFill>
                          <a:effectLst/>
                          <a:latin typeface="Calibri" panose="020F0502020204030204" pitchFamily="34" charset="0"/>
                          <a:ea typeface="+mn-ea"/>
                          <a:cs typeface="+mn-cs"/>
                        </a:rPr>
                        <a:t>Kharshinge</a:t>
                      </a:r>
                      <a:endParaRPr lang="en-US" sz="1400" b="1"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ctr" fontAlgn="b"/>
                      <a:r>
                        <a:rPr lang="en-US" sz="1100" b="0" i="0" u="sng" strike="noStrike">
                          <a:solidFill>
                            <a:srgbClr val="0563C1"/>
                          </a:solidFill>
                          <a:effectLst/>
                          <a:latin typeface="Calibri" panose="020F0502020204030204" pitchFamily="34" charset="0"/>
                          <a:hlinkClick r:id="rId3"/>
                        </a:rPr>
                        <a:t>tanuja.kharshinge9@gmail.com</a:t>
                      </a:r>
                      <a:endParaRPr lang="en-US" sz="1100" b="0" i="0" u="sng" strike="noStrike">
                        <a:solidFill>
                          <a:srgbClr val="0563C1"/>
                        </a:solidFill>
                        <a:effectLst/>
                        <a:latin typeface="Calibri" panose="020F0502020204030204" pitchFamily="34" charset="0"/>
                      </a:endParaRPr>
                    </a:p>
                  </a:txBody>
                  <a:tcPr marL="7620" marR="7620" marT="7620" marB="0" anchor="b"/>
                </a:tc>
              </a:tr>
              <a:tr h="375593">
                <a:tc>
                  <a:txBody>
                    <a:bodyPr/>
                    <a:lstStyle/>
                    <a:p>
                      <a:pPr marL="0" algn="ctr" defTabSz="914400" rtl="0" eaLnBrk="1" fontAlgn="b" latinLnBrk="0" hangingPunct="1"/>
                      <a:r>
                        <a:rPr lang="en-US" sz="1400" b="1" i="0" u="none" strike="noStrike" kern="1200" dirty="0">
                          <a:solidFill>
                            <a:srgbClr val="000000"/>
                          </a:solidFill>
                          <a:effectLst/>
                          <a:latin typeface="Calibri" panose="020F0502020204030204" pitchFamily="34" charset="0"/>
                          <a:ea typeface="+mn-ea"/>
                          <a:cs typeface="+mn-cs"/>
                        </a:rPr>
                        <a:t>3</a:t>
                      </a:r>
                    </a:p>
                  </a:txBody>
                  <a:tcPr marL="7620" marR="7620" marT="7620" marB="0" anchor="b"/>
                </a:tc>
                <a:tc>
                  <a:txBody>
                    <a:bodyPr/>
                    <a:lstStyle/>
                    <a:p>
                      <a:pPr marL="0" algn="ctr" defTabSz="914400" rtl="0" eaLnBrk="1" fontAlgn="b" latinLnBrk="0" hangingPunct="1"/>
                      <a:r>
                        <a:rPr lang="en-US" sz="1400" b="1" i="0" u="none" strike="noStrike" kern="1200" dirty="0">
                          <a:solidFill>
                            <a:srgbClr val="000000"/>
                          </a:solidFill>
                          <a:effectLst/>
                          <a:latin typeface="Calibri" panose="020F0502020204030204" pitchFamily="34" charset="0"/>
                          <a:ea typeface="+mn-ea"/>
                          <a:cs typeface="+mn-cs"/>
                        </a:rPr>
                        <a:t>Sameer </a:t>
                      </a:r>
                      <a:r>
                        <a:rPr lang="en-US" sz="1400" b="1" i="0" u="none" strike="noStrike" kern="1200" dirty="0" err="1">
                          <a:solidFill>
                            <a:srgbClr val="000000"/>
                          </a:solidFill>
                          <a:effectLst/>
                          <a:latin typeface="Calibri" panose="020F0502020204030204" pitchFamily="34" charset="0"/>
                          <a:ea typeface="+mn-ea"/>
                          <a:cs typeface="+mn-cs"/>
                        </a:rPr>
                        <a:t>Sharieff</a:t>
                      </a:r>
                      <a:endParaRPr lang="en-US" sz="1400" b="1"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ctr" fontAlgn="b"/>
                      <a:r>
                        <a:rPr lang="en-US" sz="1100" b="0" i="0" u="sng" strike="noStrike">
                          <a:solidFill>
                            <a:srgbClr val="0563C1"/>
                          </a:solidFill>
                          <a:effectLst/>
                          <a:latin typeface="Calibri" panose="020F0502020204030204" pitchFamily="34" charset="0"/>
                          <a:hlinkClick r:id="rId4"/>
                        </a:rPr>
                        <a:t>sameersharieff46@gmail.com</a:t>
                      </a:r>
                      <a:endParaRPr lang="en-US" sz="1100" b="0" i="0" u="sng" strike="noStrike">
                        <a:solidFill>
                          <a:srgbClr val="0563C1"/>
                        </a:solidFill>
                        <a:effectLst/>
                        <a:latin typeface="Calibri" panose="020F0502020204030204" pitchFamily="34" charset="0"/>
                      </a:endParaRPr>
                    </a:p>
                  </a:txBody>
                  <a:tcPr marL="7620" marR="7620" marT="7620" marB="0" anchor="b"/>
                </a:tc>
              </a:tr>
              <a:tr h="375593">
                <a:tc>
                  <a:txBody>
                    <a:bodyPr/>
                    <a:lstStyle/>
                    <a:p>
                      <a:pPr marL="0" algn="ctr" defTabSz="914400" rtl="0" eaLnBrk="1" fontAlgn="b" latinLnBrk="0" hangingPunct="1"/>
                      <a:r>
                        <a:rPr lang="en-US" sz="1400" b="1" i="0" u="none" strike="noStrike" kern="1200" dirty="0">
                          <a:solidFill>
                            <a:srgbClr val="000000"/>
                          </a:solidFill>
                          <a:effectLst/>
                          <a:latin typeface="Calibri" panose="020F0502020204030204" pitchFamily="34" charset="0"/>
                          <a:ea typeface="+mn-ea"/>
                          <a:cs typeface="+mn-cs"/>
                        </a:rPr>
                        <a:t>4</a:t>
                      </a:r>
                    </a:p>
                  </a:txBody>
                  <a:tcPr marL="7620" marR="7620" marT="7620" marB="0" anchor="b"/>
                </a:tc>
                <a:tc>
                  <a:txBody>
                    <a:bodyPr/>
                    <a:lstStyle/>
                    <a:p>
                      <a:pPr marL="0" algn="ctr" defTabSz="914400" rtl="0" eaLnBrk="1" fontAlgn="b" latinLnBrk="0" hangingPunct="1"/>
                      <a:r>
                        <a:rPr lang="en-US" sz="1400" b="1" i="0" u="none" strike="noStrike" kern="1200" dirty="0">
                          <a:solidFill>
                            <a:srgbClr val="000000"/>
                          </a:solidFill>
                          <a:effectLst/>
                          <a:latin typeface="Calibri" panose="020F0502020204030204" pitchFamily="34" charset="0"/>
                          <a:ea typeface="+mn-ea"/>
                          <a:cs typeface="+mn-cs"/>
                        </a:rPr>
                        <a:t>MR.ASHISH</a:t>
                      </a:r>
                    </a:p>
                  </a:txBody>
                  <a:tcPr marL="7620" marR="7620" marT="7620" marB="0" anchor="b"/>
                </a:tc>
                <a:tc>
                  <a:txBody>
                    <a:bodyPr/>
                    <a:lstStyle/>
                    <a:p>
                      <a:pPr algn="ctr" fontAlgn="b"/>
                      <a:r>
                        <a:rPr lang="en-US" sz="1100" b="0" i="0" u="sng" strike="noStrike">
                          <a:solidFill>
                            <a:srgbClr val="0563C1"/>
                          </a:solidFill>
                          <a:effectLst/>
                          <a:latin typeface="Calibri" panose="020F0502020204030204" pitchFamily="34" charset="0"/>
                          <a:hlinkClick r:id="rId5"/>
                        </a:rPr>
                        <a:t>asdhull872@gmail.com</a:t>
                      </a:r>
                      <a:endParaRPr lang="en-US" sz="1100" b="0" i="0" u="sng" strike="noStrike">
                        <a:solidFill>
                          <a:srgbClr val="0563C1"/>
                        </a:solidFill>
                        <a:effectLst/>
                        <a:latin typeface="Calibri" panose="020F0502020204030204" pitchFamily="34" charset="0"/>
                      </a:endParaRPr>
                    </a:p>
                  </a:txBody>
                  <a:tcPr marL="7620" marR="7620" marT="7620" marB="0" anchor="b"/>
                </a:tc>
              </a:tr>
              <a:tr h="375593">
                <a:tc>
                  <a:txBody>
                    <a:bodyPr/>
                    <a:lstStyle/>
                    <a:p>
                      <a:pPr marL="0" algn="ctr" defTabSz="914400" rtl="0" eaLnBrk="1" fontAlgn="b" latinLnBrk="0" hangingPunct="1"/>
                      <a:r>
                        <a:rPr lang="en-US" sz="1400" b="1" i="0" u="none" strike="noStrike" kern="1200">
                          <a:solidFill>
                            <a:srgbClr val="000000"/>
                          </a:solidFill>
                          <a:effectLst/>
                          <a:latin typeface="Calibri" panose="020F0502020204030204" pitchFamily="34" charset="0"/>
                          <a:ea typeface="+mn-ea"/>
                          <a:cs typeface="+mn-cs"/>
                        </a:rPr>
                        <a:t>5</a:t>
                      </a:r>
                    </a:p>
                  </a:txBody>
                  <a:tcPr marL="7620" marR="7620" marT="7620" marB="0" anchor="b"/>
                </a:tc>
                <a:tc>
                  <a:txBody>
                    <a:bodyPr/>
                    <a:lstStyle/>
                    <a:p>
                      <a:pPr marL="0" algn="ctr" defTabSz="914400" rtl="0" eaLnBrk="1" fontAlgn="b" latinLnBrk="0" hangingPunct="1"/>
                      <a:r>
                        <a:rPr lang="en-US" sz="1400" b="1" i="0" u="none" strike="noStrike" kern="1200" dirty="0" err="1">
                          <a:solidFill>
                            <a:srgbClr val="000000"/>
                          </a:solidFill>
                          <a:effectLst/>
                          <a:latin typeface="Calibri" panose="020F0502020204030204" pitchFamily="34" charset="0"/>
                          <a:ea typeface="+mn-ea"/>
                          <a:cs typeface="+mn-cs"/>
                        </a:rPr>
                        <a:t>Manjeera</a:t>
                      </a:r>
                      <a:r>
                        <a:rPr lang="en-US" sz="1400" b="1" i="0" u="none" strike="noStrike" kern="1200" dirty="0">
                          <a:solidFill>
                            <a:srgbClr val="000000"/>
                          </a:solidFill>
                          <a:effectLst/>
                          <a:latin typeface="Calibri" panose="020F0502020204030204" pitchFamily="34" charset="0"/>
                          <a:ea typeface="+mn-ea"/>
                          <a:cs typeface="+mn-cs"/>
                        </a:rPr>
                        <a:t> </a:t>
                      </a:r>
                      <a:r>
                        <a:rPr lang="en-US" sz="1400" b="1" i="0" u="none" strike="noStrike" kern="1200" dirty="0" err="1">
                          <a:solidFill>
                            <a:srgbClr val="000000"/>
                          </a:solidFill>
                          <a:effectLst/>
                          <a:latin typeface="Calibri" panose="020F0502020204030204" pitchFamily="34" charset="0"/>
                          <a:ea typeface="+mn-ea"/>
                          <a:cs typeface="+mn-cs"/>
                        </a:rPr>
                        <a:t>Ravipati</a:t>
                      </a:r>
                      <a:endParaRPr lang="en-US" sz="1400" b="1"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ctr" fontAlgn="b"/>
                      <a:r>
                        <a:rPr lang="en-US" sz="1100" b="0" i="0" u="sng" strike="noStrike">
                          <a:solidFill>
                            <a:srgbClr val="0563C1"/>
                          </a:solidFill>
                          <a:effectLst/>
                          <a:latin typeface="Calibri" panose="020F0502020204030204" pitchFamily="34" charset="0"/>
                          <a:hlinkClick r:id="rId6"/>
                        </a:rPr>
                        <a:t>manjeera120899@gmail.com</a:t>
                      </a:r>
                      <a:endParaRPr lang="en-US" sz="1100" b="0" i="0" u="sng" strike="noStrike">
                        <a:solidFill>
                          <a:srgbClr val="0563C1"/>
                        </a:solidFill>
                        <a:effectLst/>
                        <a:latin typeface="Calibri" panose="020F0502020204030204" pitchFamily="34" charset="0"/>
                      </a:endParaRPr>
                    </a:p>
                  </a:txBody>
                  <a:tcPr marL="7620" marR="7620" marT="7620" marB="0" anchor="b"/>
                </a:tc>
              </a:tr>
              <a:tr h="428694">
                <a:tc>
                  <a:txBody>
                    <a:bodyPr/>
                    <a:lstStyle/>
                    <a:p>
                      <a:pPr marL="0" algn="ctr" defTabSz="914400" rtl="0" eaLnBrk="1" fontAlgn="b" latinLnBrk="0" hangingPunct="1"/>
                      <a:r>
                        <a:rPr lang="en-US" sz="1400" b="1" i="0" u="none" strike="noStrike" kern="1200" dirty="0">
                          <a:solidFill>
                            <a:srgbClr val="000000"/>
                          </a:solidFill>
                          <a:effectLst/>
                          <a:latin typeface="Calibri" panose="020F0502020204030204" pitchFamily="34" charset="0"/>
                          <a:ea typeface="+mn-ea"/>
                          <a:cs typeface="+mn-cs"/>
                        </a:rPr>
                        <a:t>6</a:t>
                      </a:r>
                    </a:p>
                  </a:txBody>
                  <a:tcPr marL="7620" marR="7620" marT="7620" marB="0" anchor="b"/>
                </a:tc>
                <a:tc>
                  <a:txBody>
                    <a:bodyPr/>
                    <a:lstStyle/>
                    <a:p>
                      <a:pPr marL="0" algn="ctr" defTabSz="914400" rtl="0" eaLnBrk="1" fontAlgn="b" latinLnBrk="0" hangingPunct="1"/>
                      <a:r>
                        <a:rPr lang="en-US" sz="1400" b="1" i="0" u="none" strike="noStrike" kern="1200" dirty="0" err="1">
                          <a:solidFill>
                            <a:srgbClr val="000000"/>
                          </a:solidFill>
                          <a:effectLst/>
                          <a:latin typeface="Calibri" panose="020F0502020204030204" pitchFamily="34" charset="0"/>
                          <a:ea typeface="+mn-ea"/>
                          <a:cs typeface="+mn-cs"/>
                        </a:rPr>
                        <a:t>Pratiksha</a:t>
                      </a:r>
                      <a:r>
                        <a:rPr lang="en-US" sz="1400" b="1" i="0" u="none" strike="noStrike" kern="1200" dirty="0">
                          <a:solidFill>
                            <a:srgbClr val="000000"/>
                          </a:solidFill>
                          <a:effectLst/>
                          <a:latin typeface="Calibri" panose="020F0502020204030204" pitchFamily="34" charset="0"/>
                          <a:ea typeface="+mn-ea"/>
                          <a:cs typeface="+mn-cs"/>
                        </a:rPr>
                        <a:t> </a:t>
                      </a:r>
                      <a:r>
                        <a:rPr lang="en-US" sz="1400" b="1" i="0" u="none" strike="noStrike" kern="1200" dirty="0" err="1">
                          <a:solidFill>
                            <a:srgbClr val="000000"/>
                          </a:solidFill>
                          <a:effectLst/>
                          <a:latin typeface="Calibri" panose="020F0502020204030204" pitchFamily="34" charset="0"/>
                          <a:ea typeface="+mn-ea"/>
                          <a:cs typeface="+mn-cs"/>
                        </a:rPr>
                        <a:t>Dnyaneshwar</a:t>
                      </a:r>
                      <a:r>
                        <a:rPr lang="en-US" sz="1400" b="1" i="0" u="none" strike="noStrike" kern="1200" dirty="0">
                          <a:solidFill>
                            <a:srgbClr val="000000"/>
                          </a:solidFill>
                          <a:effectLst/>
                          <a:latin typeface="Calibri" panose="020F0502020204030204" pitchFamily="34" charset="0"/>
                          <a:ea typeface="+mn-ea"/>
                          <a:cs typeface="+mn-cs"/>
                        </a:rPr>
                        <a:t> </a:t>
                      </a:r>
                      <a:r>
                        <a:rPr lang="en-US" sz="1400" b="1" i="0" u="none" strike="noStrike" kern="1200" dirty="0" err="1">
                          <a:solidFill>
                            <a:srgbClr val="000000"/>
                          </a:solidFill>
                          <a:effectLst/>
                          <a:latin typeface="Calibri" panose="020F0502020204030204" pitchFamily="34" charset="0"/>
                          <a:ea typeface="+mn-ea"/>
                          <a:cs typeface="+mn-cs"/>
                        </a:rPr>
                        <a:t>Kuyate</a:t>
                      </a:r>
                      <a:endParaRPr lang="en-US" sz="1400" b="1"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ctr" fontAlgn="b"/>
                      <a:r>
                        <a:rPr lang="en-US" sz="1100" b="0" i="0" u="sng" strike="noStrike">
                          <a:solidFill>
                            <a:srgbClr val="0563C1"/>
                          </a:solidFill>
                          <a:effectLst/>
                          <a:latin typeface="Calibri" panose="020F0502020204030204" pitchFamily="34" charset="0"/>
                          <a:hlinkClick r:id="rId7"/>
                        </a:rPr>
                        <a:t>kuyatepratiksha@gmail.com</a:t>
                      </a:r>
                      <a:endParaRPr lang="en-US" sz="1100" b="0" i="0" u="sng" strike="noStrike">
                        <a:solidFill>
                          <a:srgbClr val="0563C1"/>
                        </a:solidFill>
                        <a:effectLst/>
                        <a:latin typeface="Calibri" panose="020F0502020204030204" pitchFamily="34" charset="0"/>
                      </a:endParaRPr>
                    </a:p>
                  </a:txBody>
                  <a:tcPr marL="7620" marR="7620" marT="7620" marB="0" anchor="b"/>
                </a:tc>
              </a:tr>
              <a:tr h="223714">
                <a:tc>
                  <a:txBody>
                    <a:bodyPr/>
                    <a:lstStyle/>
                    <a:p>
                      <a:pPr marL="0" algn="ctr" defTabSz="914400" rtl="0" eaLnBrk="1" fontAlgn="b" latinLnBrk="0" hangingPunct="1"/>
                      <a:r>
                        <a:rPr lang="en-US" sz="1400" b="1" i="0" u="none" strike="noStrike" kern="1200">
                          <a:solidFill>
                            <a:srgbClr val="000000"/>
                          </a:solidFill>
                          <a:effectLst/>
                          <a:latin typeface="Calibri" panose="020F0502020204030204" pitchFamily="34" charset="0"/>
                          <a:ea typeface="+mn-ea"/>
                          <a:cs typeface="+mn-cs"/>
                        </a:rPr>
                        <a:t>7</a:t>
                      </a:r>
                    </a:p>
                  </a:txBody>
                  <a:tcPr marL="7620" marR="7620" marT="7620" marB="0" anchor="b"/>
                </a:tc>
                <a:tc>
                  <a:txBody>
                    <a:bodyPr/>
                    <a:lstStyle/>
                    <a:p>
                      <a:pPr marL="0" algn="ctr" defTabSz="914400" rtl="0" eaLnBrk="1" fontAlgn="b" latinLnBrk="0" hangingPunct="1"/>
                      <a:r>
                        <a:rPr lang="en-US" sz="1400" b="1" i="0" u="none" strike="noStrike" kern="1200" dirty="0" err="1">
                          <a:solidFill>
                            <a:srgbClr val="000000"/>
                          </a:solidFill>
                          <a:effectLst/>
                          <a:latin typeface="Calibri" panose="020F0502020204030204" pitchFamily="34" charset="0"/>
                          <a:ea typeface="+mn-ea"/>
                          <a:cs typeface="+mn-cs"/>
                        </a:rPr>
                        <a:t>Shital</a:t>
                      </a:r>
                      <a:r>
                        <a:rPr lang="en-US" sz="1400" b="1" i="0" u="none" strike="noStrike" kern="1200" dirty="0">
                          <a:solidFill>
                            <a:srgbClr val="000000"/>
                          </a:solidFill>
                          <a:effectLst/>
                          <a:latin typeface="Calibri" panose="020F0502020204030204" pitchFamily="34" charset="0"/>
                          <a:ea typeface="+mn-ea"/>
                          <a:cs typeface="+mn-cs"/>
                        </a:rPr>
                        <a:t> Ramesh </a:t>
                      </a:r>
                      <a:r>
                        <a:rPr lang="en-US" sz="1400" b="1" i="0" u="none" strike="noStrike" kern="1200" dirty="0" err="1">
                          <a:solidFill>
                            <a:srgbClr val="000000"/>
                          </a:solidFill>
                          <a:effectLst/>
                          <a:latin typeface="Calibri" panose="020F0502020204030204" pitchFamily="34" charset="0"/>
                          <a:ea typeface="+mn-ea"/>
                          <a:cs typeface="+mn-cs"/>
                        </a:rPr>
                        <a:t>Ghangoankar</a:t>
                      </a:r>
                      <a:r>
                        <a:rPr lang="en-US" sz="1400" b="1" i="0" u="none" strike="noStrike" kern="1200" dirty="0">
                          <a:solidFill>
                            <a:srgbClr val="000000"/>
                          </a:solidFill>
                          <a:effectLst/>
                          <a:latin typeface="Calibri" panose="020F0502020204030204" pitchFamily="34" charset="0"/>
                          <a:ea typeface="+mn-ea"/>
                          <a:cs typeface="+mn-cs"/>
                        </a:rPr>
                        <a:t>.</a:t>
                      </a:r>
                    </a:p>
                  </a:txBody>
                  <a:tcPr marL="7620" marR="7620" marT="7620" marB="0" anchor="b"/>
                </a:tc>
                <a:tc>
                  <a:txBody>
                    <a:bodyPr/>
                    <a:lstStyle/>
                    <a:p>
                      <a:pPr algn="ctr" fontAlgn="b"/>
                      <a:r>
                        <a:rPr lang="en-US" sz="1100" b="0" i="0" u="sng" strike="noStrike" dirty="0">
                          <a:solidFill>
                            <a:srgbClr val="0563C1"/>
                          </a:solidFill>
                          <a:effectLst/>
                          <a:latin typeface="Calibri" panose="020F0502020204030204" pitchFamily="34" charset="0"/>
                          <a:hlinkClick r:id="rId8"/>
                        </a:rPr>
                        <a:t>shitalghangoankar@gmail.com</a:t>
                      </a:r>
                      <a:endParaRPr lang="en-US" sz="1100" b="0" i="0" u="sng" strike="noStrike" dirty="0">
                        <a:solidFill>
                          <a:srgbClr val="0563C1"/>
                        </a:solidFill>
                        <a:effectLst/>
                        <a:latin typeface="Calibri" panose="020F0502020204030204" pitchFamily="34" charset="0"/>
                      </a:endParaRPr>
                    </a:p>
                  </a:txBody>
                  <a:tcPr marL="7620" marR="7620" marT="7620" marB="0" anchor="b"/>
                </a:tc>
              </a:tr>
            </a:tbl>
          </a:graphicData>
        </a:graphic>
      </p:graphicFrame>
      <p:sp>
        <p:nvSpPr>
          <p:cNvPr id="11" name="TextBox 10"/>
          <p:cNvSpPr txBox="1"/>
          <p:nvPr/>
        </p:nvSpPr>
        <p:spPr>
          <a:xfrm>
            <a:off x="3519576" y="785306"/>
            <a:ext cx="4994695" cy="861774"/>
          </a:xfrm>
          <a:prstGeom prst="rect">
            <a:avLst/>
          </a:prstGeom>
          <a:solidFill>
            <a:schemeClr val="bg2"/>
          </a:solidFill>
          <a:ln>
            <a:solidFill>
              <a:schemeClr val="tx1"/>
            </a:solidFill>
          </a:ln>
          <a:scene3d>
            <a:camera prst="orthographicFront"/>
            <a:lightRig rig="threePt" dir="t"/>
          </a:scene3d>
          <a:sp3d>
            <a:bevelT prst="relaxedInset"/>
          </a:sp3d>
        </p:spPr>
        <p:txBody>
          <a:bodyPr wrap="square" rtlCol="0">
            <a:spAutoFit/>
          </a:bodyPr>
          <a:lstStyle/>
          <a:p>
            <a:pPr algn="ctr"/>
            <a:r>
              <a:rPr lang="en-US" sz="3200" b="1" dirty="0" smtClean="0"/>
              <a:t>TEAM INTRODUCTION.</a:t>
            </a:r>
          </a:p>
          <a:p>
            <a:endParaRPr lang="en-US" dirty="0"/>
          </a:p>
        </p:txBody>
      </p:sp>
      <p:sp>
        <p:nvSpPr>
          <p:cNvPr id="15" name="TextBox 14"/>
          <p:cNvSpPr txBox="1"/>
          <p:nvPr/>
        </p:nvSpPr>
        <p:spPr>
          <a:xfrm>
            <a:off x="4893331" y="4934613"/>
            <a:ext cx="2411083" cy="369332"/>
          </a:xfrm>
          <a:prstGeom prst="rect">
            <a:avLst/>
          </a:prstGeom>
          <a:solidFill>
            <a:schemeClr val="bg2"/>
          </a:solidFill>
          <a:ln>
            <a:solidFill>
              <a:schemeClr val="tx1"/>
            </a:solidFill>
          </a:ln>
          <a:scene3d>
            <a:camera prst="orthographicFront"/>
            <a:lightRig rig="threePt" dir="t"/>
          </a:scene3d>
          <a:sp3d>
            <a:bevelT prst="relaxedInset"/>
          </a:sp3d>
        </p:spPr>
        <p:txBody>
          <a:bodyPr wrap="square" rtlCol="0">
            <a:spAutoFit/>
          </a:bodyPr>
          <a:lstStyle/>
          <a:p>
            <a:pPr algn="ctr"/>
            <a:r>
              <a:rPr lang="en-US" b="1" dirty="0" smtClean="0"/>
              <a:t>Mentors Name.</a:t>
            </a:r>
            <a:endParaRPr lang="en-US" b="1" dirty="0"/>
          </a:p>
        </p:txBody>
      </p:sp>
      <p:sp>
        <p:nvSpPr>
          <p:cNvPr id="22" name="TextBox 21"/>
          <p:cNvSpPr txBox="1"/>
          <p:nvPr/>
        </p:nvSpPr>
        <p:spPr>
          <a:xfrm>
            <a:off x="4610817" y="5456664"/>
            <a:ext cx="2976113" cy="369332"/>
          </a:xfrm>
          <a:prstGeom prst="rect">
            <a:avLst/>
          </a:prstGeom>
          <a:solidFill>
            <a:schemeClr val="bg2"/>
          </a:solidFill>
          <a:ln>
            <a:solidFill>
              <a:schemeClr val="tx1"/>
            </a:solidFill>
          </a:ln>
          <a:scene3d>
            <a:camera prst="orthographicFront"/>
            <a:lightRig rig="threePt" dir="t"/>
          </a:scene3d>
          <a:sp3d>
            <a:bevelT prst="relaxedInset"/>
          </a:sp3d>
        </p:spPr>
        <p:txBody>
          <a:bodyPr wrap="square" rtlCol="0">
            <a:spAutoFit/>
          </a:bodyPr>
          <a:lstStyle/>
          <a:p>
            <a:pPr algn="ctr"/>
            <a:r>
              <a:rPr lang="en-US" b="1" dirty="0" err="1" smtClean="0"/>
              <a:t>Priti</a:t>
            </a:r>
            <a:r>
              <a:rPr lang="en-US" b="1" dirty="0" smtClean="0"/>
              <a:t> mam.</a:t>
            </a:r>
            <a:endParaRPr lang="en-US" b="1" dirty="0"/>
          </a:p>
        </p:txBody>
      </p:sp>
    </p:spTree>
    <p:extLst>
      <p:ext uri="{BB962C8B-B14F-4D97-AF65-F5344CB8AC3E}">
        <p14:creationId xmlns:p14="http://schemas.microsoft.com/office/powerpoint/2010/main" val="84356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5223" y="629728"/>
            <a:ext cx="10998679" cy="5624424"/>
          </a:xfrm>
          <a:prstGeom prst="rect">
            <a:avLst/>
          </a:prstGeom>
          <a:solidFill>
            <a:schemeClr val="tx2">
              <a:lumMod val="60000"/>
              <a:lumOff val="40000"/>
            </a:schemeClr>
          </a:solidFill>
          <a:ln>
            <a:solidFill>
              <a:schemeClr val="tx1"/>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3677395588"/>
              </p:ext>
            </p:extLst>
          </p:nvPr>
        </p:nvGraphicFramePr>
        <p:xfrm>
          <a:off x="2475781" y="1782491"/>
          <a:ext cx="6840747" cy="3600391"/>
        </p:xfrm>
        <a:graphic>
          <a:graphicData uri="http://schemas.openxmlformats.org/drawingml/2006/table">
            <a:tbl>
              <a:tblPr firstRow="1" bandRow="1">
                <a:tableStyleId>{5C22544A-7EE6-4342-B048-85BDC9FD1C3A}</a:tableStyleId>
              </a:tblPr>
              <a:tblGrid>
                <a:gridCol w="3213854"/>
                <a:gridCol w="3626893"/>
              </a:tblGrid>
              <a:tr h="610372">
                <a:tc>
                  <a:txBody>
                    <a:bodyPr/>
                    <a:lstStyle/>
                    <a:p>
                      <a:pPr marL="0" algn="ctr" defTabSz="914400" rtl="0" eaLnBrk="1" fontAlgn="b" latinLnBrk="0" hangingPunct="1"/>
                      <a:r>
                        <a:rPr lang="en-US" sz="1800" b="1" i="0" u="none" strike="noStrike" kern="1200" dirty="0" smtClean="0">
                          <a:solidFill>
                            <a:schemeClr val="tx1"/>
                          </a:solidFill>
                          <a:effectLst/>
                          <a:latin typeface="Calibri" panose="020F0502020204030204" pitchFamily="34" charset="0"/>
                          <a:ea typeface="+mn-ea"/>
                          <a:cs typeface="+mn-cs"/>
                        </a:rPr>
                        <a:t>KPI’S</a:t>
                      </a:r>
                      <a:endParaRPr lang="en-US" sz="1800" b="1" i="0" u="none" strike="noStrike" kern="1200" dirty="0">
                        <a:solidFill>
                          <a:schemeClr val="tx1"/>
                        </a:solidFill>
                        <a:effectLst/>
                        <a:latin typeface="Calibri" panose="020F0502020204030204" pitchFamily="34" charset="0"/>
                        <a:ea typeface="+mn-ea"/>
                        <a:cs typeface="+mn-cs"/>
                      </a:endParaRPr>
                    </a:p>
                  </a:txBody>
                  <a:tcPr marL="7620" marR="7620" marT="7620" marB="0" anchor="b"/>
                </a:tc>
                <a:tc>
                  <a:txBody>
                    <a:bodyPr/>
                    <a:lstStyle/>
                    <a:p>
                      <a:pPr marL="0" algn="ctr" defTabSz="914400" rtl="0" eaLnBrk="1" fontAlgn="b" latinLnBrk="0" hangingPunct="1"/>
                      <a:r>
                        <a:rPr lang="en-US" sz="1800" b="1" i="0" u="none" strike="noStrike" kern="1200" dirty="0" smtClean="0">
                          <a:solidFill>
                            <a:schemeClr val="tx1"/>
                          </a:solidFill>
                          <a:effectLst/>
                          <a:latin typeface="Calibri" panose="020F0502020204030204" pitchFamily="34" charset="0"/>
                          <a:ea typeface="+mn-ea"/>
                          <a:cs typeface="+mn-cs"/>
                        </a:rPr>
                        <a:t>Amount</a:t>
                      </a:r>
                      <a:endParaRPr lang="en-US" sz="1800" b="1" i="0" u="none" strike="noStrike" kern="1200" dirty="0">
                        <a:solidFill>
                          <a:schemeClr val="tx1"/>
                        </a:solidFill>
                        <a:effectLst/>
                        <a:latin typeface="Calibri" panose="020F0502020204030204" pitchFamily="34" charset="0"/>
                        <a:ea typeface="+mn-ea"/>
                        <a:cs typeface="+mn-cs"/>
                      </a:endParaRPr>
                    </a:p>
                  </a:txBody>
                  <a:tcPr marL="7620" marR="7620" marT="7620" marB="0" anchor="b"/>
                </a:tc>
              </a:tr>
              <a:tr h="510710">
                <a:tc>
                  <a:txBody>
                    <a:bodyPr/>
                    <a:lstStyle/>
                    <a:p>
                      <a:pPr marL="0" algn="ctr" defTabSz="914400" rtl="0" eaLnBrk="1" fontAlgn="b" latinLnBrk="0" hangingPunct="1"/>
                      <a:r>
                        <a:rPr lang="en-US" sz="1800" b="1" i="0" u="none" strike="noStrike" kern="1200">
                          <a:solidFill>
                            <a:schemeClr val="tx1"/>
                          </a:solidFill>
                          <a:effectLst/>
                          <a:latin typeface="Calibri" panose="020F0502020204030204" pitchFamily="34" charset="0"/>
                          <a:ea typeface="+mn-ea"/>
                          <a:cs typeface="+mn-cs"/>
                        </a:rPr>
                        <a:t>Total account </a:t>
                      </a:r>
                    </a:p>
                  </a:txBody>
                  <a:tcPr marL="7620" marR="7620" marT="7620" marB="0" anchor="b"/>
                </a:tc>
                <a:tc>
                  <a:txBody>
                    <a:bodyPr/>
                    <a:lstStyle/>
                    <a:p>
                      <a:pPr marL="0" algn="ctr" defTabSz="914400" rtl="0" eaLnBrk="1" fontAlgn="b" latinLnBrk="0" hangingPunct="1"/>
                      <a:r>
                        <a:rPr lang="en-US" sz="1800" b="1" i="0" u="none" strike="noStrike" kern="1200" dirty="0">
                          <a:solidFill>
                            <a:schemeClr val="tx1"/>
                          </a:solidFill>
                          <a:effectLst/>
                          <a:latin typeface="Calibri" panose="020F0502020204030204" pitchFamily="34" charset="0"/>
                          <a:ea typeface="+mn-ea"/>
                          <a:cs typeface="+mn-cs"/>
                        </a:rPr>
                        <a:t>66K</a:t>
                      </a:r>
                    </a:p>
                  </a:txBody>
                  <a:tcPr marL="7620" marR="7620" marT="7620" marB="0" anchor="b"/>
                </a:tc>
              </a:tr>
              <a:tr h="502175">
                <a:tc>
                  <a:txBody>
                    <a:bodyPr/>
                    <a:lstStyle/>
                    <a:p>
                      <a:pPr marL="0" algn="ctr" defTabSz="914400" rtl="0" eaLnBrk="1" fontAlgn="b" latinLnBrk="0" hangingPunct="1"/>
                      <a:r>
                        <a:rPr lang="en-US" sz="1800" b="1" i="0" u="none" strike="noStrike" kern="1200">
                          <a:solidFill>
                            <a:schemeClr val="tx1"/>
                          </a:solidFill>
                          <a:effectLst/>
                          <a:latin typeface="Calibri" panose="020F0502020204030204" pitchFamily="34" charset="0"/>
                          <a:ea typeface="+mn-ea"/>
                          <a:cs typeface="+mn-cs"/>
                        </a:rPr>
                        <a:t>Total Funded Loan </a:t>
                      </a:r>
                    </a:p>
                  </a:txBody>
                  <a:tcPr marL="7620" marR="7620" marT="7620" marB="0" anchor="b"/>
                </a:tc>
                <a:tc>
                  <a:txBody>
                    <a:bodyPr/>
                    <a:lstStyle/>
                    <a:p>
                      <a:pPr marL="0" algn="ctr" defTabSz="914400" rtl="0" eaLnBrk="1" fontAlgn="b" latinLnBrk="0" hangingPunct="1"/>
                      <a:r>
                        <a:rPr lang="en-US" sz="1800" b="1" i="0" u="none" strike="noStrike" kern="1200" dirty="0">
                          <a:solidFill>
                            <a:schemeClr val="tx1"/>
                          </a:solidFill>
                          <a:effectLst/>
                          <a:latin typeface="Calibri" panose="020F0502020204030204" pitchFamily="34" charset="0"/>
                          <a:ea typeface="+mn-ea"/>
                          <a:cs typeface="+mn-cs"/>
                        </a:rPr>
                        <a:t>733M</a:t>
                      </a:r>
                    </a:p>
                  </a:txBody>
                  <a:tcPr marL="7620" marR="7620" marT="7620" marB="0" anchor="b"/>
                </a:tc>
              </a:tr>
              <a:tr h="610372">
                <a:tc>
                  <a:txBody>
                    <a:bodyPr/>
                    <a:lstStyle/>
                    <a:p>
                      <a:pPr marL="0" algn="ctr" defTabSz="914400" rtl="0" eaLnBrk="1" fontAlgn="b" latinLnBrk="0" hangingPunct="1"/>
                      <a:r>
                        <a:rPr lang="en-US" sz="1800" b="1" i="0" u="none" strike="noStrike" kern="1200">
                          <a:solidFill>
                            <a:schemeClr val="tx1"/>
                          </a:solidFill>
                          <a:effectLst/>
                          <a:latin typeface="Calibri" panose="020F0502020204030204" pitchFamily="34" charset="0"/>
                          <a:ea typeface="+mn-ea"/>
                          <a:cs typeface="+mn-cs"/>
                        </a:rPr>
                        <a:t>Total payment</a:t>
                      </a:r>
                    </a:p>
                  </a:txBody>
                  <a:tcPr marL="7620" marR="7620" marT="7620" marB="0" anchor="b"/>
                </a:tc>
                <a:tc>
                  <a:txBody>
                    <a:bodyPr/>
                    <a:lstStyle/>
                    <a:p>
                      <a:pPr marL="0" algn="ctr" defTabSz="914400" rtl="0" eaLnBrk="1" fontAlgn="b" latinLnBrk="0" hangingPunct="1"/>
                      <a:r>
                        <a:rPr lang="en-US" sz="1800" b="1" i="0" u="none" strike="noStrike" kern="1200" dirty="0">
                          <a:solidFill>
                            <a:schemeClr val="tx1"/>
                          </a:solidFill>
                          <a:effectLst/>
                          <a:latin typeface="Calibri" panose="020F0502020204030204" pitchFamily="34" charset="0"/>
                          <a:ea typeface="+mn-ea"/>
                          <a:cs typeface="+mn-cs"/>
                        </a:rPr>
                        <a:t>815M</a:t>
                      </a:r>
                    </a:p>
                  </a:txBody>
                  <a:tcPr marL="7620" marR="7620" marT="7620" marB="0" anchor="b"/>
                </a:tc>
              </a:tr>
              <a:tr h="610372">
                <a:tc>
                  <a:txBody>
                    <a:bodyPr/>
                    <a:lstStyle/>
                    <a:p>
                      <a:pPr marL="0" algn="ctr" defTabSz="914400" rtl="0" eaLnBrk="1" fontAlgn="b" latinLnBrk="0" hangingPunct="1"/>
                      <a:r>
                        <a:rPr lang="en-US" sz="1800" b="1" i="0" u="none" strike="noStrike" kern="1200" dirty="0" smtClean="0">
                          <a:solidFill>
                            <a:schemeClr val="tx1"/>
                          </a:solidFill>
                          <a:effectLst/>
                          <a:latin typeface="Calibri" panose="020F0502020204030204" pitchFamily="34" charset="0"/>
                          <a:ea typeface="+mn-ea"/>
                          <a:cs typeface="+mn-cs"/>
                        </a:rPr>
                        <a:t>Total Interest</a:t>
                      </a:r>
                      <a:endParaRPr lang="en-US" sz="1800" b="1" i="0" u="none" strike="noStrike" kern="1200" dirty="0">
                        <a:solidFill>
                          <a:schemeClr val="tx1"/>
                        </a:solidFill>
                        <a:effectLst/>
                        <a:latin typeface="Calibri" panose="020F0502020204030204" pitchFamily="34" charset="0"/>
                        <a:ea typeface="+mn-ea"/>
                        <a:cs typeface="+mn-cs"/>
                      </a:endParaRPr>
                    </a:p>
                  </a:txBody>
                  <a:tcPr marL="7620" marR="7620" marT="7620" marB="0" anchor="b"/>
                </a:tc>
                <a:tc>
                  <a:txBody>
                    <a:bodyPr/>
                    <a:lstStyle/>
                    <a:p>
                      <a:pPr marL="0" algn="ctr" defTabSz="914400" rtl="0" eaLnBrk="1" fontAlgn="b" latinLnBrk="0" hangingPunct="1"/>
                      <a:r>
                        <a:rPr lang="en-US" sz="1800" b="1" i="0" u="none" strike="noStrike" kern="1200">
                          <a:solidFill>
                            <a:schemeClr val="tx1"/>
                          </a:solidFill>
                          <a:effectLst/>
                          <a:latin typeface="Calibri" panose="020F0502020204030204" pitchFamily="34" charset="0"/>
                          <a:ea typeface="+mn-ea"/>
                          <a:cs typeface="+mn-cs"/>
                        </a:rPr>
                        <a:t>155M</a:t>
                      </a:r>
                    </a:p>
                  </a:txBody>
                  <a:tcPr marL="7620" marR="7620" marT="7620" marB="0" anchor="b"/>
                </a:tc>
              </a:tr>
              <a:tr h="756390">
                <a:tc>
                  <a:txBody>
                    <a:bodyPr/>
                    <a:lstStyle/>
                    <a:p>
                      <a:pPr marL="0" algn="ctr" defTabSz="914400" rtl="0" eaLnBrk="1" fontAlgn="b" latinLnBrk="0" hangingPunct="1"/>
                      <a:r>
                        <a:rPr lang="en-US" sz="1800" b="1" i="0" u="none" strike="noStrike" kern="1200" dirty="0">
                          <a:solidFill>
                            <a:schemeClr val="tx1"/>
                          </a:solidFill>
                          <a:effectLst/>
                          <a:latin typeface="Calibri" panose="020F0502020204030204" pitchFamily="34" charset="0"/>
                          <a:ea typeface="+mn-ea"/>
                          <a:cs typeface="+mn-cs"/>
                        </a:rPr>
                        <a:t>Total Collection</a:t>
                      </a:r>
                    </a:p>
                  </a:txBody>
                  <a:tcPr marL="7620" marR="7620" marT="7620" marB="0" anchor="b"/>
                </a:tc>
                <a:tc>
                  <a:txBody>
                    <a:bodyPr/>
                    <a:lstStyle/>
                    <a:p>
                      <a:pPr marL="0" algn="ctr" defTabSz="914400" rtl="0" eaLnBrk="1" fontAlgn="b" latinLnBrk="0" hangingPunct="1"/>
                      <a:r>
                        <a:rPr lang="en-US" sz="1800" b="1" i="0" u="none" strike="noStrike" kern="1200" dirty="0">
                          <a:solidFill>
                            <a:schemeClr val="tx1"/>
                          </a:solidFill>
                          <a:effectLst/>
                          <a:latin typeface="Calibri" panose="020F0502020204030204" pitchFamily="34" charset="0"/>
                          <a:ea typeface="+mn-ea"/>
                          <a:cs typeface="+mn-cs"/>
                        </a:rPr>
                        <a:t>808M</a:t>
                      </a:r>
                    </a:p>
                  </a:txBody>
                  <a:tcPr marL="7620" marR="7620" marT="7620" marB="0" anchor="b"/>
                </a:tc>
              </a:tr>
            </a:tbl>
          </a:graphicData>
        </a:graphic>
      </p:graphicFrame>
      <p:sp>
        <p:nvSpPr>
          <p:cNvPr id="6" name="TextBox 5"/>
          <p:cNvSpPr txBox="1"/>
          <p:nvPr/>
        </p:nvSpPr>
        <p:spPr>
          <a:xfrm>
            <a:off x="3437626" y="957532"/>
            <a:ext cx="4606506" cy="523220"/>
          </a:xfrm>
          <a:prstGeom prst="rect">
            <a:avLst/>
          </a:prstGeom>
          <a:solidFill>
            <a:schemeClr val="bg2"/>
          </a:solidFill>
          <a:ln>
            <a:solidFill>
              <a:schemeClr val="tx1"/>
            </a:solidFill>
          </a:ln>
          <a:scene3d>
            <a:camera prst="orthographicFront"/>
            <a:lightRig rig="threePt" dir="t"/>
          </a:scene3d>
          <a:sp3d>
            <a:bevelT prst="relaxedInset"/>
          </a:sp3d>
        </p:spPr>
        <p:txBody>
          <a:bodyPr wrap="square" rtlCol="0">
            <a:spAutoFit/>
          </a:bodyPr>
          <a:lstStyle/>
          <a:p>
            <a:pPr algn="ctr"/>
            <a:r>
              <a:rPr lang="en-US" sz="2800" b="1" dirty="0" smtClean="0"/>
              <a:t>KPI’S</a:t>
            </a:r>
            <a:endParaRPr lang="en-US" sz="2800" b="1" dirty="0"/>
          </a:p>
        </p:txBody>
      </p:sp>
    </p:spTree>
    <p:extLst>
      <p:ext uri="{BB962C8B-B14F-4D97-AF65-F5344CB8AC3E}">
        <p14:creationId xmlns:p14="http://schemas.microsoft.com/office/powerpoint/2010/main" val="374491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46521" y="862641"/>
            <a:ext cx="3278179" cy="2061713"/>
          </a:xfrm>
        </p:spPr>
      </p:pic>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660257" y="3321170"/>
            <a:ext cx="3364443" cy="2493034"/>
          </a:xfrm>
        </p:spPr>
      </p:pic>
      <p:sp>
        <p:nvSpPr>
          <p:cNvPr id="9" name="TextBox 8"/>
          <p:cNvSpPr txBox="1"/>
          <p:nvPr/>
        </p:nvSpPr>
        <p:spPr>
          <a:xfrm>
            <a:off x="1194757" y="1000945"/>
            <a:ext cx="6323163" cy="1785104"/>
          </a:xfrm>
          <a:prstGeom prst="rect">
            <a:avLst/>
          </a:prstGeom>
          <a:solidFill>
            <a:schemeClr val="bg2"/>
          </a:solidFill>
          <a:ln>
            <a:solidFill>
              <a:schemeClr val="bg1"/>
            </a:solidFill>
          </a:ln>
          <a:effectLst>
            <a:innerShdw blurRad="63500" dist="50800" dir="13500000">
              <a:prstClr val="black">
                <a:alpha val="50000"/>
              </a:prstClr>
            </a:innerShdw>
          </a:effectLst>
        </p:spPr>
        <p:txBody>
          <a:bodyPr wrap="square" rtlCol="0">
            <a:spAutoFit/>
          </a:bodyPr>
          <a:lstStyle/>
          <a:p>
            <a:r>
              <a:rPr lang="en-US" sz="2000" b="1" dirty="0" smtClean="0"/>
              <a:t>#  Product Wise Loan :-    </a:t>
            </a:r>
          </a:p>
          <a:p>
            <a:r>
              <a:rPr lang="en-US" dirty="0">
                <a:solidFill>
                  <a:srgbClr val="7030A0"/>
                </a:solidFill>
              </a:rPr>
              <a:t> </a:t>
            </a:r>
            <a:r>
              <a:rPr lang="en-US" dirty="0" smtClean="0">
                <a:solidFill>
                  <a:srgbClr val="7030A0"/>
                </a:solidFill>
              </a:rPr>
              <a:t>                                         </a:t>
            </a:r>
            <a:r>
              <a:rPr lang="en-US" b="1" dirty="0" smtClean="0">
                <a:solidFill>
                  <a:srgbClr val="7030A0"/>
                </a:solidFill>
              </a:rPr>
              <a:t>Granting </a:t>
            </a:r>
            <a:r>
              <a:rPr lang="en-US" b="1" dirty="0">
                <a:solidFill>
                  <a:srgbClr val="7030A0"/>
                </a:solidFill>
              </a:rPr>
              <a:t>loan is a kind of credit activity in which the commercial banks or other </a:t>
            </a:r>
            <a:r>
              <a:rPr lang="en-US" b="1" dirty="0" smtClean="0">
                <a:solidFill>
                  <a:srgbClr val="7030A0"/>
                </a:solidFill>
              </a:rPr>
              <a:t>     credit institutions </a:t>
            </a:r>
            <a:r>
              <a:rPr lang="en-US" b="1" dirty="0">
                <a:solidFill>
                  <a:srgbClr val="7030A0"/>
                </a:solidFill>
              </a:rPr>
              <a:t>lends money, at a certain interest rate and an agreed repayment period, to other institutions in need of funds</a:t>
            </a:r>
            <a:r>
              <a:rPr lang="en-US" b="1" dirty="0" smtClean="0">
                <a:solidFill>
                  <a:srgbClr val="7030A0"/>
                </a:solidFill>
              </a:rPr>
              <a:t>.</a:t>
            </a:r>
            <a:endParaRPr lang="en-US" b="1" dirty="0">
              <a:solidFill>
                <a:srgbClr val="7030A0"/>
              </a:solidFill>
            </a:endParaRPr>
          </a:p>
        </p:txBody>
      </p:sp>
      <p:sp>
        <p:nvSpPr>
          <p:cNvPr id="11" name="TextBox 10"/>
          <p:cNvSpPr txBox="1"/>
          <p:nvPr/>
        </p:nvSpPr>
        <p:spPr>
          <a:xfrm>
            <a:off x="1250827" y="3676474"/>
            <a:ext cx="6211021" cy="1508105"/>
          </a:xfrm>
          <a:prstGeom prst="rect">
            <a:avLst/>
          </a:prstGeom>
          <a:solidFill>
            <a:schemeClr val="bg2"/>
          </a:solidFill>
          <a:ln>
            <a:solidFill>
              <a:schemeClr val="bg1"/>
            </a:solidFill>
          </a:ln>
          <a:effectLst>
            <a:innerShdw blurRad="63500" dist="50800" dir="13500000">
              <a:prstClr val="black">
                <a:alpha val="50000"/>
              </a:prstClr>
            </a:innerShdw>
          </a:effectLst>
        </p:spPr>
        <p:txBody>
          <a:bodyPr wrap="square" rtlCol="0">
            <a:spAutoFit/>
          </a:bodyPr>
          <a:lstStyle/>
          <a:p>
            <a:r>
              <a:rPr lang="en-US" dirty="0" smtClean="0"/>
              <a:t> </a:t>
            </a:r>
            <a:r>
              <a:rPr lang="en-US" sz="2000" b="1" dirty="0" smtClean="0"/>
              <a:t># Loan Maturity :-                                           </a:t>
            </a:r>
            <a:endParaRPr lang="en-US" sz="2000" b="1" dirty="0"/>
          </a:p>
          <a:p>
            <a:r>
              <a:rPr lang="en-US" b="1" dirty="0" smtClean="0"/>
              <a:t>                                </a:t>
            </a:r>
            <a:r>
              <a:rPr lang="en-US" b="1" dirty="0">
                <a:solidFill>
                  <a:srgbClr val="7030A0"/>
                </a:solidFill>
              </a:rPr>
              <a:t>The date on which a borrower's final loan payment is due. Once that payment is made and all repayment terms have been met, the promissory note that is a record of the original debt is retired</a:t>
            </a:r>
            <a:r>
              <a:rPr lang="en-US" dirty="0">
                <a:solidFill>
                  <a:srgbClr val="7030A0"/>
                </a:solidFill>
              </a:rPr>
              <a:t>.</a:t>
            </a:r>
          </a:p>
        </p:txBody>
      </p:sp>
    </p:spTree>
    <p:extLst>
      <p:ext uri="{BB962C8B-B14F-4D97-AF65-F5344CB8AC3E}">
        <p14:creationId xmlns:p14="http://schemas.microsoft.com/office/powerpoint/2010/main" val="214306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05312" y="862641"/>
            <a:ext cx="2967487" cy="2130725"/>
          </a:xfrm>
        </p:spPr>
      </p:pic>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8005312" y="3407434"/>
            <a:ext cx="3067969" cy="2242867"/>
          </a:xfrm>
        </p:spPr>
      </p:pic>
      <p:sp>
        <p:nvSpPr>
          <p:cNvPr id="8" name="TextBox 7"/>
          <p:cNvSpPr txBox="1"/>
          <p:nvPr/>
        </p:nvSpPr>
        <p:spPr>
          <a:xfrm>
            <a:off x="1272397" y="862641"/>
            <a:ext cx="6370606" cy="2062103"/>
          </a:xfrm>
          <a:prstGeom prst="rect">
            <a:avLst/>
          </a:prstGeom>
          <a:solidFill>
            <a:schemeClr val="bg2"/>
          </a:solidFill>
          <a:ln>
            <a:solidFill>
              <a:schemeClr val="bg1"/>
            </a:solidFill>
          </a:ln>
          <a:effectLst>
            <a:innerShdw blurRad="63500" dist="50800" dir="13500000">
              <a:prstClr val="black">
                <a:alpha val="50000"/>
              </a:prstClr>
            </a:innerShdw>
          </a:effectLst>
        </p:spPr>
        <p:txBody>
          <a:bodyPr wrap="square" rtlCol="0">
            <a:spAutoFit/>
          </a:bodyPr>
          <a:lstStyle/>
          <a:p>
            <a:r>
              <a:rPr lang="en-US" dirty="0" smtClean="0"/>
              <a:t> </a:t>
            </a:r>
            <a:r>
              <a:rPr lang="en-US" sz="2000" b="1" dirty="0"/>
              <a:t>#  Age Wise Loan :-                                 </a:t>
            </a:r>
          </a:p>
          <a:p>
            <a:r>
              <a:rPr lang="en-US" dirty="0" smtClean="0"/>
              <a:t>                                  </a:t>
            </a:r>
            <a:r>
              <a:rPr lang="en-US" b="1" dirty="0">
                <a:solidFill>
                  <a:srgbClr val="7030A0"/>
                </a:solidFill>
              </a:rPr>
              <a:t>Most lenders require borrowers to be between 21 and 60 years old for personal loans, with the maximum age often being 60-65 at the time of loan maturity. This age range ensures a reasonable repayment timeline and stability for the lender. However, specific lenders may have slightly different age requirements. </a:t>
            </a:r>
          </a:p>
        </p:txBody>
      </p:sp>
      <p:sp>
        <p:nvSpPr>
          <p:cNvPr id="10" name="TextBox 9"/>
          <p:cNvSpPr txBox="1"/>
          <p:nvPr/>
        </p:nvSpPr>
        <p:spPr>
          <a:xfrm>
            <a:off x="1272397" y="3588198"/>
            <a:ext cx="6370606" cy="2062103"/>
          </a:xfrm>
          <a:prstGeom prst="rect">
            <a:avLst/>
          </a:prstGeom>
          <a:solidFill>
            <a:schemeClr val="bg2"/>
          </a:solidFill>
          <a:ln>
            <a:solidFill>
              <a:schemeClr val="bg1"/>
            </a:solidFill>
          </a:ln>
          <a:effectLst>
            <a:innerShdw blurRad="63500" dist="50800" dir="13500000">
              <a:prstClr val="black">
                <a:alpha val="50000"/>
              </a:prstClr>
            </a:innerShdw>
          </a:effectLst>
        </p:spPr>
        <p:txBody>
          <a:bodyPr wrap="square" rtlCol="0">
            <a:spAutoFit/>
          </a:bodyPr>
          <a:lstStyle/>
          <a:p>
            <a:r>
              <a:rPr lang="en-US" sz="2000" b="1" dirty="0"/>
              <a:t> # Status Wise Loan :-                                   </a:t>
            </a:r>
          </a:p>
          <a:p>
            <a:r>
              <a:rPr lang="en-US" dirty="0"/>
              <a:t> </a:t>
            </a:r>
            <a:r>
              <a:rPr lang="en-US" dirty="0" smtClean="0"/>
              <a:t>                               </a:t>
            </a:r>
            <a:r>
              <a:rPr lang="en-US" b="1" dirty="0" smtClean="0">
                <a:solidFill>
                  <a:srgbClr val="7030A0"/>
                </a:solidFill>
              </a:rPr>
              <a:t>Typically </a:t>
            </a:r>
            <a:r>
              <a:rPr lang="en-US" b="1" dirty="0">
                <a:solidFill>
                  <a:srgbClr val="7030A0"/>
                </a:solidFill>
              </a:rPr>
              <a:t>use your lender's online banking or mobile app, visit their website, or contact their customer service. Loan statements sent by your lender also provide detailed information about your loan. You can also visit the lender's branch in person or call their customer service line for assistance.</a:t>
            </a:r>
            <a:r>
              <a:rPr lang="en-US" dirty="0">
                <a:solidFill>
                  <a:srgbClr val="7030A0"/>
                </a:solidFill>
              </a:rPr>
              <a:t> </a:t>
            </a:r>
          </a:p>
        </p:txBody>
      </p:sp>
    </p:spTree>
    <p:extLst>
      <p:ext uri="{BB962C8B-B14F-4D97-AF65-F5344CB8AC3E}">
        <p14:creationId xmlns:p14="http://schemas.microsoft.com/office/powerpoint/2010/main" val="3117023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56604" y="830881"/>
            <a:ext cx="8074325" cy="461665"/>
          </a:xfrm>
          <a:prstGeom prst="rect">
            <a:avLst/>
          </a:prstGeom>
          <a:solidFill>
            <a:schemeClr val="bg2"/>
          </a:solidFill>
          <a:ln>
            <a:solidFill>
              <a:schemeClr val="bg1"/>
            </a:solidFill>
          </a:ln>
          <a:effectLst>
            <a:innerShdw blurRad="63500" dist="50800" dir="13500000">
              <a:prstClr val="black">
                <a:alpha val="50000"/>
              </a:prstClr>
            </a:innerShdw>
          </a:effectLst>
        </p:spPr>
        <p:txBody>
          <a:bodyPr wrap="square" rtlCol="0">
            <a:spAutoFit/>
          </a:bodyPr>
          <a:lstStyle/>
          <a:p>
            <a:pPr algn="ctr"/>
            <a:r>
              <a:rPr lang="en-US" sz="2400" b="1" dirty="0" smtClean="0"/>
              <a:t>EXCEL DASHBOARD.</a:t>
            </a:r>
            <a:endParaRPr lang="en-US" sz="2400"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049" y="1397479"/>
            <a:ext cx="9877246" cy="4408848"/>
          </a:xfrm>
        </p:spPr>
      </p:pic>
    </p:spTree>
    <p:extLst>
      <p:ext uri="{BB962C8B-B14F-4D97-AF65-F5344CB8AC3E}">
        <p14:creationId xmlns:p14="http://schemas.microsoft.com/office/powerpoint/2010/main" val="1208681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6416" y="1403287"/>
            <a:ext cx="10212309" cy="4562382"/>
          </a:xfrm>
        </p:spPr>
      </p:pic>
      <p:sp>
        <p:nvSpPr>
          <p:cNvPr id="5" name="TextBox 4"/>
          <p:cNvSpPr txBox="1"/>
          <p:nvPr/>
        </p:nvSpPr>
        <p:spPr>
          <a:xfrm>
            <a:off x="2139350" y="761870"/>
            <a:ext cx="8074325" cy="461665"/>
          </a:xfrm>
          <a:prstGeom prst="rect">
            <a:avLst/>
          </a:prstGeom>
          <a:solidFill>
            <a:schemeClr val="bg2"/>
          </a:solidFill>
          <a:ln>
            <a:solidFill>
              <a:schemeClr val="bg1"/>
            </a:solidFill>
          </a:ln>
          <a:effectLst>
            <a:innerShdw blurRad="63500" dist="50800" dir="13500000">
              <a:prstClr val="black">
                <a:alpha val="50000"/>
              </a:prstClr>
            </a:innerShdw>
          </a:effectLst>
        </p:spPr>
        <p:txBody>
          <a:bodyPr wrap="square" rtlCol="0">
            <a:spAutoFit/>
          </a:bodyPr>
          <a:lstStyle/>
          <a:p>
            <a:pPr algn="ctr"/>
            <a:r>
              <a:rPr lang="en-US" sz="2400" b="1" dirty="0" smtClean="0"/>
              <a:t>POWER BI DASHBOARD. </a:t>
            </a:r>
            <a:endParaRPr lang="en-US" sz="2400" b="1" dirty="0"/>
          </a:p>
        </p:txBody>
      </p:sp>
    </p:spTree>
    <p:extLst>
      <p:ext uri="{BB962C8B-B14F-4D97-AF65-F5344CB8AC3E}">
        <p14:creationId xmlns:p14="http://schemas.microsoft.com/office/powerpoint/2010/main" val="330102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9350" y="761870"/>
            <a:ext cx="8074325" cy="461665"/>
          </a:xfrm>
          <a:prstGeom prst="rect">
            <a:avLst/>
          </a:prstGeom>
          <a:solidFill>
            <a:schemeClr val="bg2"/>
          </a:solidFill>
          <a:ln>
            <a:solidFill>
              <a:schemeClr val="bg1"/>
            </a:solidFill>
          </a:ln>
          <a:effectLst>
            <a:innerShdw blurRad="63500" dist="50800" dir="13500000">
              <a:prstClr val="black">
                <a:alpha val="50000"/>
              </a:prstClr>
            </a:innerShdw>
          </a:effectLst>
        </p:spPr>
        <p:txBody>
          <a:bodyPr wrap="square" rtlCol="0">
            <a:spAutoFit/>
          </a:bodyPr>
          <a:lstStyle/>
          <a:p>
            <a:pPr algn="ctr"/>
            <a:r>
              <a:rPr lang="en-US" sz="2400" b="1" dirty="0" smtClean="0"/>
              <a:t>TABLEAU DASHBOARD. </a:t>
            </a:r>
            <a:endParaRPr lang="en-US" sz="2400"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135" y="1312752"/>
            <a:ext cx="10456753" cy="4816444"/>
          </a:xfrm>
        </p:spPr>
      </p:pic>
    </p:spTree>
    <p:extLst>
      <p:ext uri="{BB962C8B-B14F-4D97-AF65-F5344CB8AC3E}">
        <p14:creationId xmlns:p14="http://schemas.microsoft.com/office/powerpoint/2010/main" val="10207015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596</TotalTime>
  <Words>410</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47</cp:revision>
  <dcterms:created xsi:type="dcterms:W3CDTF">2025-05-16T06:34:51Z</dcterms:created>
  <dcterms:modified xsi:type="dcterms:W3CDTF">2025-05-19T12:16:36Z</dcterms:modified>
</cp:coreProperties>
</file>