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30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D69A9E-49BA-48A8-B2C0-42F9FA50A8EB}" type="datetimeFigureOut">
              <a:rPr lang="en-US" smtClean="0"/>
              <a:pPr/>
              <a:t>12/17/2024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673A1-088F-4E8A-BDBB-E92B41E12E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420E0B-19F6-48F2-9956-30FA671BA95E}"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Basics of Visual studio &amp; writing Code in C#</a:t>
            </a:r>
            <a:endParaRPr lang="en-IN" b="1" dirty="0"/>
          </a:p>
        </p:txBody>
      </p:sp>
      <p:sp>
        <p:nvSpPr>
          <p:cNvPr id="3" name="Subtitle 2"/>
          <p:cNvSpPr>
            <a:spLocks noGrp="1"/>
          </p:cNvSpPr>
          <p:nvPr>
            <p:ph type="subTitle" idx="1"/>
          </p:nvPr>
        </p:nvSpPr>
        <p:spPr/>
        <p:txBody>
          <a:bodyPr>
            <a:normAutofit/>
          </a:bodyPr>
          <a:lstStyle/>
          <a:p>
            <a:r>
              <a:rPr lang="en-IN" sz="2800" dirty="0" smtClean="0"/>
              <a:t>- By </a:t>
            </a:r>
            <a:r>
              <a:rPr lang="en-IN" sz="2800" dirty="0" err="1" smtClean="0"/>
              <a:t>Nimesh</a:t>
            </a:r>
            <a:r>
              <a:rPr lang="en-IN" sz="2800" dirty="0" smtClean="0"/>
              <a:t> Kumar </a:t>
            </a:r>
            <a:r>
              <a:rPr lang="en-IN" sz="2800" dirty="0" err="1" smtClean="0"/>
              <a:t>Dagur</a:t>
            </a:r>
            <a:r>
              <a:rPr lang="en-IN" sz="2800" dirty="0" smtClean="0"/>
              <a:t>, CDAC, India</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2400" dirty="0" smtClean="0">
                <a:cs typeface="Times New Roman" pitchFamily="18" charset="0"/>
              </a:rPr>
              <a:t>The Solution Explorer window displays information about the currently loaded solution. </a:t>
            </a:r>
          </a:p>
          <a:p>
            <a:r>
              <a:rPr lang="en-IN" sz="2400" dirty="0" smtClean="0">
                <a:cs typeface="Times New Roman" pitchFamily="18" charset="0"/>
              </a:rPr>
              <a:t>A solution is VS terminology for one or more projects along with their configurations. </a:t>
            </a:r>
          </a:p>
          <a:p>
            <a:r>
              <a:rPr lang="en-IN" sz="2400" dirty="0" smtClean="0">
                <a:cs typeface="Times New Roman" pitchFamily="18" charset="0"/>
              </a:rPr>
              <a:t>The Solution Explorer window displays various views of the projects in a solution, such as what files they contain and what is contained in those files.</a:t>
            </a:r>
          </a:p>
        </p:txBody>
      </p:sp>
      <p:sp>
        <p:nvSpPr>
          <p:cNvPr id="4" name="Title 1"/>
          <p:cNvSpPr>
            <a:spLocks noGrp="1"/>
          </p:cNvSpPr>
          <p:nvPr>
            <p:ph type="title"/>
          </p:nvPr>
        </p:nvSpPr>
        <p:spPr>
          <a:xfrm>
            <a:off x="457200" y="274638"/>
            <a:ext cx="8229600" cy="868362"/>
          </a:xfrm>
        </p:spPr>
        <p:txBody>
          <a:bodyPr>
            <a:normAutofit/>
          </a:bodyPr>
          <a:lstStyle/>
          <a:p>
            <a:r>
              <a:rPr lang="en-IN" sz="3200" b="1" dirty="0" smtClean="0"/>
              <a:t>The Solution Explorer</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By default, the Solution Explorer window is docked in the top-right corner of the screen. </a:t>
            </a:r>
          </a:p>
          <a:p>
            <a:r>
              <a:rPr lang="en-IN" sz="2400" dirty="0" smtClean="0"/>
              <a:t>As with other windows, you can move it wherever you like, or you can set it to auto-hide by clicking the pin icon.</a:t>
            </a:r>
          </a:p>
          <a:p>
            <a:r>
              <a:rPr lang="en-IN" sz="2400" dirty="0" smtClean="0"/>
              <a:t>The Solution Explorer window shares space with another useful window called </a:t>
            </a:r>
            <a:r>
              <a:rPr lang="en-IN" sz="2400" b="1" dirty="0" smtClean="0"/>
              <a:t>Class View</a:t>
            </a:r>
            <a:r>
              <a:rPr lang="en-IN" sz="2400" dirty="0" smtClean="0"/>
              <a:t>, which you can display using </a:t>
            </a:r>
            <a:r>
              <a:rPr lang="en-IN" sz="2400" b="1" dirty="0" smtClean="0"/>
              <a:t>View ➪ Class View</a:t>
            </a:r>
            <a:r>
              <a:rPr lang="en-IN" sz="2400" dirty="0" smtClean="0"/>
              <a:t>.</a:t>
            </a:r>
          </a:p>
          <a:p>
            <a:endParaRPr lang="en-IN" dirty="0"/>
          </a:p>
        </p:txBody>
      </p:sp>
      <p:sp>
        <p:nvSpPr>
          <p:cNvPr id="4" name="Title 1"/>
          <p:cNvSpPr>
            <a:spLocks noGrp="1"/>
          </p:cNvSpPr>
          <p:nvPr>
            <p:ph type="title"/>
          </p:nvPr>
        </p:nvSpPr>
        <p:spPr>
          <a:xfrm>
            <a:off x="457200" y="274638"/>
            <a:ext cx="8229600" cy="868362"/>
          </a:xfrm>
        </p:spPr>
        <p:txBody>
          <a:bodyPr>
            <a:normAutofit/>
          </a:bodyPr>
          <a:lstStyle/>
          <a:p>
            <a:r>
              <a:rPr lang="en-IN" sz="3200" b="1" dirty="0" smtClean="0"/>
              <a:t>The Solution Explorer</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In the figure, Solution Explorer view shows the files that make up the ConsoleApplication3 project. </a:t>
            </a:r>
          </a:p>
          <a:p>
            <a:r>
              <a:rPr lang="en-IN" sz="2400" dirty="0" smtClean="0"/>
              <a:t>The file to which you added code, </a:t>
            </a:r>
            <a:r>
              <a:rPr lang="en-IN" sz="2400" dirty="0" err="1" smtClean="0"/>
              <a:t>Program.cs</a:t>
            </a:r>
            <a:r>
              <a:rPr lang="en-IN" sz="2400" dirty="0" smtClean="0"/>
              <a:t>, is shown along with another code file, </a:t>
            </a:r>
            <a:r>
              <a:rPr lang="en-IN" sz="2400" dirty="0" err="1" smtClean="0"/>
              <a:t>AssemblyInfo.cs</a:t>
            </a:r>
            <a:r>
              <a:rPr lang="en-IN" sz="2400" dirty="0" smtClean="0"/>
              <a:t>, and several references.</a:t>
            </a:r>
          </a:p>
          <a:p>
            <a:r>
              <a:rPr lang="en-IN" sz="2400" dirty="0" smtClean="0"/>
              <a:t>The References entry contains a list of the .NET libraries you are using in your project. </a:t>
            </a:r>
          </a:p>
          <a:p>
            <a:r>
              <a:rPr lang="en-IN" sz="2400" dirty="0" smtClean="0"/>
              <a:t>Class View presents an alternative view of your project by showing the structure of the code you created.</a:t>
            </a:r>
          </a:p>
        </p:txBody>
      </p:sp>
      <p:sp>
        <p:nvSpPr>
          <p:cNvPr id="4" name="Title 1"/>
          <p:cNvSpPr>
            <a:spLocks noGrp="1"/>
          </p:cNvSpPr>
          <p:nvPr>
            <p:ph type="title"/>
          </p:nvPr>
        </p:nvSpPr>
        <p:spPr>
          <a:xfrm>
            <a:off x="457200" y="274638"/>
            <a:ext cx="8229600" cy="868362"/>
          </a:xfrm>
        </p:spPr>
        <p:txBody>
          <a:bodyPr>
            <a:normAutofit/>
          </a:bodyPr>
          <a:lstStyle/>
          <a:p>
            <a:r>
              <a:rPr lang="en-IN" sz="3200" b="1" dirty="0" smtClean="0"/>
              <a:t>The Solution Explorer</a:t>
            </a: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IN" sz="2800" dirty="0" smtClean="0"/>
              <a:t>You can use this window to change what code is displayed in the main window by double-clicking .</a:t>
            </a:r>
            <a:r>
              <a:rPr lang="en-IN" sz="2800" dirty="0" err="1" smtClean="0"/>
              <a:t>cs</a:t>
            </a:r>
            <a:r>
              <a:rPr lang="en-IN" sz="2800" dirty="0" smtClean="0"/>
              <a:t> files or right-clicking them and selecting View Code or by selecting them and clicking the toolbar button that appears at the top of the window. </a:t>
            </a:r>
          </a:p>
          <a:p>
            <a:pPr algn="just"/>
            <a:r>
              <a:rPr lang="en-IN" sz="2800" dirty="0" smtClean="0"/>
              <a:t>You can also perform other operations on files here, such as renaming them or deleting them from your project. </a:t>
            </a:r>
          </a:p>
          <a:p>
            <a:pPr algn="just"/>
            <a:r>
              <a:rPr lang="en-IN" sz="2800" dirty="0" smtClean="0"/>
              <a:t>Other file types can also appear here, such as project resources (resources are files used by the project that might not be C# files, such as bitmap images and sound files).</a:t>
            </a:r>
          </a:p>
          <a:p>
            <a:pPr algn="just"/>
            <a:r>
              <a:rPr lang="en-IN" sz="2800" dirty="0" smtClean="0"/>
              <a:t>Again, you can manipulate them through the same interface.</a:t>
            </a:r>
          </a:p>
          <a:p>
            <a:endParaRPr lang="en-IN" dirty="0"/>
          </a:p>
        </p:txBody>
      </p:sp>
      <p:sp>
        <p:nvSpPr>
          <p:cNvPr id="4" name="Title 1"/>
          <p:cNvSpPr>
            <a:spLocks noGrp="1"/>
          </p:cNvSpPr>
          <p:nvPr>
            <p:ph type="title"/>
          </p:nvPr>
        </p:nvSpPr>
        <p:spPr>
          <a:xfrm>
            <a:off x="457200" y="274638"/>
            <a:ext cx="8229600" cy="868362"/>
          </a:xfrm>
        </p:spPr>
        <p:txBody>
          <a:bodyPr>
            <a:normAutofit/>
          </a:bodyPr>
          <a:lstStyle/>
          <a:p>
            <a:r>
              <a:rPr lang="en-IN" sz="3200" b="1" dirty="0" smtClean="0"/>
              <a:t>The Solution Explorer</a:t>
            </a:r>
            <a:endParaRPr lang="en-IN"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b="1" dirty="0" smtClean="0"/>
              <a:t>The Properties Window</a:t>
            </a:r>
            <a:endParaRPr lang="en-IN" sz="3200" dirty="0"/>
          </a:p>
        </p:txBody>
      </p:sp>
      <p:sp>
        <p:nvSpPr>
          <p:cNvPr id="3" name="Content Placeholder 2"/>
          <p:cNvSpPr>
            <a:spLocks noGrp="1"/>
          </p:cNvSpPr>
          <p:nvPr>
            <p:ph idx="1"/>
          </p:nvPr>
        </p:nvSpPr>
        <p:spPr/>
        <p:txBody>
          <a:bodyPr>
            <a:normAutofit/>
          </a:bodyPr>
          <a:lstStyle/>
          <a:p>
            <a:r>
              <a:rPr lang="en-IN" sz="2400" dirty="0" smtClean="0"/>
              <a:t>This window provides a more detailed view of the project’s contents, enabling you to perform additional configuration of individual elements. </a:t>
            </a:r>
          </a:p>
          <a:p>
            <a:r>
              <a:rPr lang="en-IN" sz="2400" dirty="0" smtClean="0"/>
              <a:t>For example, you can use this window to change the appearance of a button in a desktop application.</a:t>
            </a: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1600200"/>
            <a:ext cx="5029200" cy="4525963"/>
          </a:xfrm>
        </p:spPr>
        <p:txBody>
          <a:bodyPr>
            <a:normAutofit lnSpcReduction="10000"/>
          </a:bodyPr>
          <a:lstStyle/>
          <a:p>
            <a:r>
              <a:rPr lang="en-IN" sz="2400" dirty="0" smtClean="0"/>
              <a:t>The Properties window (select View ➪ Properties Window if it isn’t already displayed) shows additional information about whatever you select in the window above it. </a:t>
            </a:r>
          </a:p>
          <a:p>
            <a:r>
              <a:rPr lang="en-IN" sz="2400" dirty="0" smtClean="0"/>
              <a:t>For example, the view shown in Figure is displayed when the </a:t>
            </a:r>
            <a:r>
              <a:rPr lang="en-IN" sz="2400" dirty="0" err="1" smtClean="0"/>
              <a:t>Program.cs</a:t>
            </a:r>
            <a:r>
              <a:rPr lang="en-IN" sz="2400" dirty="0" smtClean="0"/>
              <a:t> file from the project is selected.</a:t>
            </a:r>
          </a:p>
          <a:p>
            <a:r>
              <a:rPr lang="en-IN" sz="2400" dirty="0" smtClean="0"/>
              <a:t>This window also displays information about other selected items, such as user interface components</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304800" y="1828800"/>
            <a:ext cx="3222796" cy="3276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639762"/>
          </a:xfrm>
        </p:spPr>
        <p:txBody>
          <a:bodyPr>
            <a:normAutofit/>
          </a:bodyPr>
          <a:lstStyle/>
          <a:p>
            <a:r>
              <a:rPr lang="en-IN" sz="3200" b="1" dirty="0" smtClean="0"/>
              <a:t>The Properties Window</a:t>
            </a: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3200" b="1" dirty="0" smtClean="0"/>
              <a:t>The Error List Window</a:t>
            </a:r>
            <a:endParaRPr lang="en-IN" sz="3200" dirty="0"/>
          </a:p>
        </p:txBody>
      </p:sp>
      <p:sp>
        <p:nvSpPr>
          <p:cNvPr id="3" name="Content Placeholder 2"/>
          <p:cNvSpPr>
            <a:spLocks noGrp="1"/>
          </p:cNvSpPr>
          <p:nvPr>
            <p:ph idx="1"/>
          </p:nvPr>
        </p:nvSpPr>
        <p:spPr>
          <a:xfrm>
            <a:off x="457200" y="1600201"/>
            <a:ext cx="8229600" cy="2362200"/>
          </a:xfrm>
        </p:spPr>
        <p:txBody>
          <a:bodyPr>
            <a:normAutofit/>
          </a:bodyPr>
          <a:lstStyle/>
          <a:p>
            <a:r>
              <a:rPr lang="en-IN" sz="2400" dirty="0" smtClean="0"/>
              <a:t>Error List window can display using View ➪ Error List. </a:t>
            </a:r>
          </a:p>
          <a:p>
            <a:r>
              <a:rPr lang="en-IN" sz="2400" dirty="0" smtClean="0"/>
              <a:t>It shows errors, warnings, and other project-related information. </a:t>
            </a:r>
          </a:p>
          <a:p>
            <a:r>
              <a:rPr lang="en-IN" sz="2400" dirty="0" smtClean="0"/>
              <a:t>The window updates continuously, although some information appears only when a project is compiled.</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533400" y="4648200"/>
            <a:ext cx="8107052" cy="1524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This window helps you eradicate bugs in your code because it keeps track of what you have to do to compile projects. </a:t>
            </a:r>
          </a:p>
          <a:p>
            <a:r>
              <a:rPr lang="en-IN" sz="2400" dirty="0" smtClean="0"/>
              <a:t>If you double-click the error shown here, the cursor jumps to the position of the error in your source code ,so you can fix it quickly. </a:t>
            </a:r>
          </a:p>
          <a:p>
            <a:r>
              <a:rPr lang="en-IN" sz="2400" dirty="0" smtClean="0"/>
              <a:t>Red wavy lines appear at the positions of errors in the code, so you can quickly scan the source code to see where problems lie.</a:t>
            </a:r>
            <a:endParaRPr lang="en-IN" sz="2400" dirty="0"/>
          </a:p>
        </p:txBody>
      </p:sp>
      <p:sp>
        <p:nvSpPr>
          <p:cNvPr id="4" name="Title 1"/>
          <p:cNvSpPr>
            <a:spLocks noGrp="1"/>
          </p:cNvSpPr>
          <p:nvPr>
            <p:ph type="title"/>
          </p:nvPr>
        </p:nvSpPr>
        <p:spPr>
          <a:xfrm>
            <a:off x="457200" y="274638"/>
            <a:ext cx="8229600" cy="792162"/>
          </a:xfrm>
        </p:spPr>
        <p:txBody>
          <a:bodyPr>
            <a:normAutofit/>
          </a:bodyPr>
          <a:lstStyle/>
          <a:p>
            <a:r>
              <a:rPr lang="en-IN" sz="3200" b="1" dirty="0" smtClean="0"/>
              <a:t>The Error List Window</a:t>
            </a:r>
            <a:endParaRPr lang="en-I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The error location is specified as a </a:t>
            </a:r>
            <a:r>
              <a:rPr lang="en-IN" sz="2400" b="1" dirty="0" smtClean="0"/>
              <a:t>line number. </a:t>
            </a:r>
          </a:p>
          <a:p>
            <a:r>
              <a:rPr lang="en-IN" sz="2400" dirty="0" smtClean="0"/>
              <a:t>By default, line numbers aren’t displayed in the VS text editor, but that is something well worth turning on. </a:t>
            </a:r>
          </a:p>
          <a:p>
            <a:r>
              <a:rPr lang="en-IN" sz="2400" dirty="0" smtClean="0"/>
              <a:t>To do so, tick the Line numbers check box in the Options dialog box (selected via the </a:t>
            </a:r>
            <a:r>
              <a:rPr lang="en-IN" sz="2400" b="1" dirty="0" smtClean="0"/>
              <a:t>Tools ➪ Options </a:t>
            </a:r>
            <a:r>
              <a:rPr lang="en-IN" sz="2400" dirty="0" smtClean="0"/>
              <a:t>menu item). </a:t>
            </a:r>
          </a:p>
          <a:p>
            <a:r>
              <a:rPr lang="en-IN" sz="2400" dirty="0" smtClean="0"/>
              <a:t>It appears in the </a:t>
            </a:r>
            <a:r>
              <a:rPr lang="en-IN" sz="2400" b="1" dirty="0" smtClean="0"/>
              <a:t>Text Editor ➪ All Languages ➪ General </a:t>
            </a:r>
            <a:r>
              <a:rPr lang="en-IN" sz="2400" dirty="0" smtClean="0"/>
              <a:t>category</a:t>
            </a:r>
          </a:p>
          <a:p>
            <a:r>
              <a:rPr lang="en-IN" sz="2400" dirty="0" smtClean="0"/>
              <a:t>You can also change this setting on a per-language basis through the language-specific settings pages in the dialog box.</a:t>
            </a:r>
            <a:endParaRPr lang="en-IN" sz="2400" dirty="0"/>
          </a:p>
        </p:txBody>
      </p:sp>
      <p:sp>
        <p:nvSpPr>
          <p:cNvPr id="4" name="Title 1"/>
          <p:cNvSpPr>
            <a:spLocks noGrp="1"/>
          </p:cNvSpPr>
          <p:nvPr>
            <p:ph type="title"/>
          </p:nvPr>
        </p:nvSpPr>
        <p:spPr>
          <a:xfrm>
            <a:off x="457200" y="274638"/>
            <a:ext cx="8229600" cy="792162"/>
          </a:xfrm>
        </p:spPr>
        <p:txBody>
          <a:bodyPr>
            <a:normAutofit/>
          </a:bodyPr>
          <a:lstStyle/>
          <a:p>
            <a:r>
              <a:rPr lang="en-IN" sz="3200" b="1" dirty="0" smtClean="0"/>
              <a:t>The Error List Window</a:t>
            </a:r>
            <a:endParaRPr lang="en-I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92162"/>
          </a:xfrm>
        </p:spPr>
        <p:txBody>
          <a:bodyPr>
            <a:normAutofit/>
          </a:bodyPr>
          <a:lstStyle/>
          <a:p>
            <a:r>
              <a:rPr lang="en-IN" sz="3200" b="1" dirty="0" smtClean="0"/>
              <a:t>The Error List Window</a:t>
            </a:r>
            <a:endParaRPr lang="en-IN" sz="3200" dirty="0"/>
          </a:p>
        </p:txBody>
      </p:sp>
      <p:pic>
        <p:nvPicPr>
          <p:cNvPr id="4098" name="Picture 2"/>
          <p:cNvPicPr>
            <a:picLocks noChangeAspect="1" noChangeArrowheads="1"/>
          </p:cNvPicPr>
          <p:nvPr/>
        </p:nvPicPr>
        <p:blipFill>
          <a:blip r:embed="rId2"/>
          <a:srcRect/>
          <a:stretch>
            <a:fillRect/>
          </a:stretch>
        </p:blipFill>
        <p:spPr bwMode="auto">
          <a:xfrm>
            <a:off x="457200" y="1371600"/>
            <a:ext cx="8305800" cy="518919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normAutofit/>
          </a:bodyPr>
          <a:lstStyle/>
          <a:p>
            <a:r>
              <a:rPr lang="en-IN" sz="2400" dirty="0" smtClean="0"/>
              <a:t>A basic working knowledge of visual studio</a:t>
            </a:r>
          </a:p>
          <a:p>
            <a:r>
              <a:rPr lang="en-IN" sz="2400" dirty="0" smtClean="0"/>
              <a:t>Write a simple console application</a:t>
            </a:r>
          </a:p>
          <a:p>
            <a:r>
              <a:rPr lang="en-IN" sz="2400" dirty="0" smtClean="0"/>
              <a:t>Write a simple desktop application</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400" dirty="0" smtClean="0"/>
              <a:t>VS is capable of displaying many other windows, both informational and functional. </a:t>
            </a:r>
          </a:p>
          <a:p>
            <a:r>
              <a:rPr lang="en-IN" sz="2400" dirty="0" smtClean="0"/>
              <a:t>Many of these can share screen space with the windows mentioned here, and you can switch between them using tabs, dock them elsewhere, or even detach them and place them on other displays if you have multiple monitors.</a:t>
            </a: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IN" sz="3200" b="1" dirty="0" smtClean="0"/>
              <a:t>Developing Applications in VS</a:t>
            </a:r>
            <a:endParaRPr lang="en-IN" sz="3200" b="1" dirty="0"/>
          </a:p>
        </p:txBody>
      </p:sp>
      <p:sp>
        <p:nvSpPr>
          <p:cNvPr id="3" name="Content Placeholder 2"/>
          <p:cNvSpPr>
            <a:spLocks noGrp="1"/>
          </p:cNvSpPr>
          <p:nvPr>
            <p:ph idx="1"/>
          </p:nvPr>
        </p:nvSpPr>
        <p:spPr/>
        <p:txBody>
          <a:bodyPr>
            <a:normAutofit/>
          </a:bodyPr>
          <a:lstStyle/>
          <a:p>
            <a:r>
              <a:rPr lang="en-IN" sz="2400" dirty="0" smtClean="0"/>
              <a:t>VS 2012 provides various project templates to allow you to develop different types of .NET applications.</a:t>
            </a:r>
          </a:p>
          <a:p>
            <a:r>
              <a:rPr lang="en-IN" sz="2400" dirty="0" smtClean="0"/>
              <a:t>These project templates offer an easy and convenient way of developing .NET applications as they, by default ,include the essential files and assemblies required for an application.</a:t>
            </a:r>
          </a:p>
          <a:p>
            <a:r>
              <a:rPr lang="en-IN" sz="2400" dirty="0" smtClean="0"/>
              <a:t>Types of applications in VS :</a:t>
            </a:r>
          </a:p>
          <a:p>
            <a:pPr lvl="1">
              <a:buFont typeface="Wingdings" pitchFamily="2" charset="2"/>
              <a:buChar char="Ø"/>
            </a:pPr>
            <a:r>
              <a:rPr lang="en-IN" sz="2000" dirty="0" smtClean="0"/>
              <a:t>Console applications</a:t>
            </a:r>
          </a:p>
          <a:p>
            <a:pPr lvl="1">
              <a:buFont typeface="Wingdings" pitchFamily="2" charset="2"/>
              <a:buChar char="Ø"/>
            </a:pPr>
            <a:r>
              <a:rPr lang="en-IN" sz="2000" dirty="0" smtClean="0"/>
              <a:t>Windows forms applications</a:t>
            </a:r>
          </a:p>
          <a:p>
            <a:pPr lvl="1">
              <a:buFont typeface="Wingdings" pitchFamily="2" charset="2"/>
              <a:buChar char="Ø"/>
            </a:pPr>
            <a:r>
              <a:rPr lang="en-IN" sz="2000" dirty="0" smtClean="0"/>
              <a:t>Web Applications</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28700" y="2700338"/>
            <a:ext cx="7086600"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23938" y="1781175"/>
            <a:ext cx="7096125"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228600" y="228600"/>
            <a:ext cx="8606321" cy="44196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905000" y="5181600"/>
            <a:ext cx="7029450" cy="73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 y="0"/>
            <a:ext cx="8567981" cy="6476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19042" y="78892"/>
            <a:ext cx="8796358" cy="64743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1034" y="0"/>
            <a:ext cx="9092966"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8600" y="1447800"/>
            <a:ext cx="8610600" cy="21555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3200" b="1" dirty="0" smtClean="0"/>
              <a:t>Developing a Console Application</a:t>
            </a:r>
            <a:endParaRPr lang="en-IN" sz="3200" dirty="0"/>
          </a:p>
        </p:txBody>
      </p:sp>
      <p:pic>
        <p:nvPicPr>
          <p:cNvPr id="1026" name="Picture 2"/>
          <p:cNvPicPr>
            <a:picLocks noChangeAspect="1" noChangeArrowheads="1"/>
          </p:cNvPicPr>
          <p:nvPr/>
        </p:nvPicPr>
        <p:blipFill>
          <a:blip r:embed="rId2"/>
          <a:srcRect/>
          <a:stretch>
            <a:fillRect/>
          </a:stretch>
        </p:blipFill>
        <p:spPr bwMode="auto">
          <a:xfrm>
            <a:off x="57404" y="1447800"/>
            <a:ext cx="9010396" cy="4876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IN" sz="2800" b="1" dirty="0" smtClean="0"/>
              <a:t>The Visual Studio Integrated Development Environment(IDE)</a:t>
            </a:r>
            <a:endParaRPr lang="en-IN" sz="2800" dirty="0"/>
          </a:p>
        </p:txBody>
      </p:sp>
      <p:pic>
        <p:nvPicPr>
          <p:cNvPr id="1026" name="Picture 2"/>
          <p:cNvPicPr>
            <a:picLocks noChangeAspect="1" noChangeArrowheads="1"/>
          </p:cNvPicPr>
          <p:nvPr/>
        </p:nvPicPr>
        <p:blipFill>
          <a:blip r:embed="rId2"/>
          <a:srcRect/>
          <a:stretch>
            <a:fillRect/>
          </a:stretch>
        </p:blipFill>
        <p:spPr bwMode="auto">
          <a:xfrm>
            <a:off x="1600200" y="1387059"/>
            <a:ext cx="6019800" cy="5394741"/>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First C# Program </a:t>
            </a:r>
            <a:endParaRPr lang="en-US" dirty="0"/>
          </a:p>
        </p:txBody>
      </p:sp>
      <p:sp>
        <p:nvSpPr>
          <p:cNvPr id="3" name="Subtitle 2"/>
          <p:cNvSpPr>
            <a:spLocks noGrp="1"/>
          </p:cNvSpPr>
          <p:nvPr>
            <p:ph type="subTitle" idx="1"/>
          </p:nvPr>
        </p:nvSpPr>
        <p:spPr/>
        <p:txBody>
          <a:bodyPr/>
          <a:lstStyle/>
          <a:p>
            <a:r>
              <a:rPr lang="en-US" dirty="0" smtClean="0"/>
              <a:t>Using Notepad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 notepad and write the following program </a:t>
            </a:r>
            <a:endParaRPr lang="en-US" dirty="0"/>
          </a:p>
        </p:txBody>
      </p:sp>
      <p:pic>
        <p:nvPicPr>
          <p:cNvPr id="75778" name="Picture 2"/>
          <p:cNvPicPr>
            <a:picLocks noChangeAspect="1" noChangeArrowheads="1"/>
          </p:cNvPicPr>
          <p:nvPr/>
        </p:nvPicPr>
        <p:blipFill>
          <a:blip r:embed="rId2" cstate="print"/>
          <a:srcRect/>
          <a:stretch>
            <a:fillRect/>
          </a:stretch>
        </p:blipFill>
        <p:spPr bwMode="auto">
          <a:xfrm>
            <a:off x="762000" y="1809750"/>
            <a:ext cx="7620000" cy="3238500"/>
          </a:xfrm>
          <a:prstGeom prst="rect">
            <a:avLst/>
          </a:prstGeom>
          <a:noFill/>
          <a:ln w="9525">
            <a:noFill/>
            <a:miter lim="800000"/>
            <a:headEnd/>
            <a:tailEnd/>
          </a:ln>
        </p:spPr>
      </p:pic>
      <p:sp>
        <p:nvSpPr>
          <p:cNvPr id="6" name="Title 1"/>
          <p:cNvSpPr txBox="1">
            <a:spLocks/>
          </p:cNvSpPr>
          <p:nvPr/>
        </p:nvSpPr>
        <p:spPr>
          <a:xfrm>
            <a:off x="609600" y="5410200"/>
            <a:ext cx="8229600" cy="11430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Save this program with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cs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extension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can save this file by any name and in any drive or folder </a:t>
            </a:r>
            <a:endParaRPr lang="en-US" dirty="0"/>
          </a:p>
        </p:txBody>
      </p:sp>
      <p:pic>
        <p:nvPicPr>
          <p:cNvPr id="75778" name="Picture 2"/>
          <p:cNvPicPr>
            <a:picLocks noChangeAspect="1" noChangeArrowheads="1"/>
          </p:cNvPicPr>
          <p:nvPr/>
        </p:nvPicPr>
        <p:blipFill>
          <a:blip r:embed="rId2" cstate="print"/>
          <a:srcRect/>
          <a:stretch>
            <a:fillRect/>
          </a:stretch>
        </p:blipFill>
        <p:spPr bwMode="auto">
          <a:xfrm>
            <a:off x="762000" y="1809750"/>
            <a:ext cx="7620000" cy="3238500"/>
          </a:xfrm>
          <a:prstGeom prst="rect">
            <a:avLst/>
          </a:prstGeom>
          <a:noFill/>
          <a:ln w="9525">
            <a:noFill/>
            <a:miter lim="800000"/>
            <a:headEnd/>
            <a:tailEnd/>
          </a:ln>
        </p:spPr>
      </p:pic>
      <p:sp>
        <p:nvSpPr>
          <p:cNvPr id="6" name="Title 1"/>
          <p:cNvSpPr txBox="1">
            <a:spLocks/>
          </p:cNvSpPr>
          <p:nvPr/>
        </p:nvSpPr>
        <p:spPr>
          <a:xfrm>
            <a:off x="609600" y="5410200"/>
            <a:ext cx="8229600" cy="11430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I saved this file in D drive as : </a:t>
            </a:r>
            <a:r>
              <a:rPr lang="en-US" sz="4400" dirty="0" err="1" smtClean="0">
                <a:latin typeface="+mj-lt"/>
                <a:ea typeface="+mj-ea"/>
                <a:cs typeface="+mj-cs"/>
              </a:rPr>
              <a:t>hello.cs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0"/>
            <a:ext cx="8229600" cy="1143000"/>
          </a:xfrm>
        </p:spPr>
        <p:txBody>
          <a:bodyPr/>
          <a:lstStyle/>
          <a:p>
            <a:r>
              <a:rPr lang="en-US" dirty="0" smtClean="0"/>
              <a:t>It will open command prompt</a:t>
            </a:r>
            <a:endParaRPr lang="en-US" dirty="0"/>
          </a:p>
        </p:txBody>
      </p:sp>
      <p:sp>
        <p:nvSpPr>
          <p:cNvPr id="3" name="Content Placeholder 2"/>
          <p:cNvSpPr>
            <a:spLocks noGrp="1"/>
          </p:cNvSpPr>
          <p:nvPr>
            <p:ph idx="1"/>
          </p:nvPr>
        </p:nvSpPr>
        <p:spPr/>
        <p:txBody>
          <a:bodyPr/>
          <a:lstStyle/>
          <a:p>
            <a:r>
              <a:rPr lang="en-US" dirty="0" smtClean="0"/>
              <a:t>Now “ </a:t>
            </a:r>
            <a:r>
              <a:rPr lang="en-US" dirty="0" err="1" smtClean="0"/>
              <a:t>Hello.cs</a:t>
            </a:r>
            <a:r>
              <a:rPr lang="en-US" dirty="0" smtClean="0"/>
              <a:t> ” is a source file of C# </a:t>
            </a:r>
          </a:p>
          <a:p>
            <a:pPr>
              <a:buNone/>
            </a:pPr>
            <a:r>
              <a:rPr lang="en-US" dirty="0" smtClean="0"/>
              <a:t>We have to compile it from command prompt </a:t>
            </a:r>
          </a:p>
          <a:p>
            <a:pPr>
              <a:buNone/>
            </a:pPr>
            <a:r>
              <a:rPr lang="en-US" dirty="0" smtClean="0"/>
              <a:t>So  open the visual studio command prompt</a:t>
            </a:r>
          </a:p>
          <a:p>
            <a:pPr>
              <a:buNone/>
            </a:pPr>
            <a:endParaRPr lang="en-US" dirty="0" smtClean="0"/>
          </a:p>
          <a:p>
            <a:pPr>
              <a:buNone/>
            </a:pPr>
            <a:endParaRPr lang="en-US" dirty="0"/>
          </a:p>
        </p:txBody>
      </p:sp>
      <p:pic>
        <p:nvPicPr>
          <p:cNvPr id="76803" name="Picture 3"/>
          <p:cNvPicPr>
            <a:picLocks noChangeAspect="1" noChangeArrowheads="1"/>
          </p:cNvPicPr>
          <p:nvPr/>
        </p:nvPicPr>
        <p:blipFill>
          <a:blip r:embed="rId2" cstate="print"/>
          <a:srcRect/>
          <a:stretch>
            <a:fillRect/>
          </a:stretch>
        </p:blipFill>
        <p:spPr bwMode="auto">
          <a:xfrm>
            <a:off x="762000" y="3657600"/>
            <a:ext cx="3762375" cy="13525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0"/>
            <a:ext cx="8229600" cy="2438400"/>
          </a:xfrm>
        </p:spPr>
        <p:txBody>
          <a:bodyPr>
            <a:normAutofit/>
          </a:bodyPr>
          <a:lstStyle/>
          <a:p>
            <a:r>
              <a:rPr lang="en-US" dirty="0" err="1" smtClean="0"/>
              <a:t>csc</a:t>
            </a:r>
            <a:r>
              <a:rPr lang="en-US" dirty="0" smtClean="0"/>
              <a:t> is the  C # compiler and it will generate MSIL and some metadata for CLR</a:t>
            </a:r>
            <a:endParaRPr lang="en-US" dirty="0"/>
          </a:p>
        </p:txBody>
      </p:sp>
      <p:sp>
        <p:nvSpPr>
          <p:cNvPr id="3" name="Content Placeholder 2"/>
          <p:cNvSpPr>
            <a:spLocks noGrp="1"/>
          </p:cNvSpPr>
          <p:nvPr>
            <p:ph idx="1"/>
          </p:nvPr>
        </p:nvSpPr>
        <p:spPr>
          <a:xfrm>
            <a:off x="457200" y="304800"/>
            <a:ext cx="8229600" cy="4525963"/>
          </a:xfrm>
        </p:spPr>
        <p:txBody>
          <a:bodyPr/>
          <a:lstStyle/>
          <a:p>
            <a:r>
              <a:rPr lang="en-US" dirty="0" smtClean="0"/>
              <a:t>Now go to D drive and compile the program using C Sharp compiler as below </a:t>
            </a:r>
          </a:p>
          <a:p>
            <a:pPr>
              <a:buNone/>
            </a:pPr>
            <a:endParaRPr lang="en-US" dirty="0" smtClean="0"/>
          </a:p>
          <a:p>
            <a:pPr>
              <a:buNone/>
            </a:pPr>
            <a:endParaRPr lang="en-US" dirty="0"/>
          </a:p>
        </p:txBody>
      </p:sp>
      <p:pic>
        <p:nvPicPr>
          <p:cNvPr id="77826" name="Picture 2"/>
          <p:cNvPicPr>
            <a:picLocks noChangeAspect="1" noChangeArrowheads="1"/>
          </p:cNvPicPr>
          <p:nvPr/>
        </p:nvPicPr>
        <p:blipFill>
          <a:blip r:embed="rId2" cstate="print"/>
          <a:srcRect/>
          <a:stretch>
            <a:fillRect/>
          </a:stretch>
        </p:blipFill>
        <p:spPr bwMode="auto">
          <a:xfrm>
            <a:off x="838200" y="1828800"/>
            <a:ext cx="7305675" cy="200025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0"/>
            <a:ext cx="8229600" cy="2438400"/>
          </a:xfrm>
        </p:spPr>
        <p:txBody>
          <a:bodyPr>
            <a:normAutofit/>
          </a:bodyPr>
          <a:lstStyle/>
          <a:p>
            <a:r>
              <a:rPr lang="en-US" dirty="0" smtClean="0"/>
              <a:t>How to run the program from the command prompt : it will generate hello.exe</a:t>
            </a:r>
            <a:endParaRPr lang="en-US" dirty="0"/>
          </a:p>
        </p:txBody>
      </p:sp>
      <p:sp>
        <p:nvSpPr>
          <p:cNvPr id="3" name="Content Placeholder 2"/>
          <p:cNvSpPr>
            <a:spLocks noGrp="1"/>
          </p:cNvSpPr>
          <p:nvPr>
            <p:ph idx="1"/>
          </p:nvPr>
        </p:nvSpPr>
        <p:spPr>
          <a:xfrm>
            <a:off x="457200" y="304800"/>
            <a:ext cx="8229600" cy="4525963"/>
          </a:xfrm>
        </p:spPr>
        <p:txBody>
          <a:bodyPr/>
          <a:lstStyle/>
          <a:p>
            <a:pPr>
              <a:buNone/>
            </a:pPr>
            <a:endParaRPr lang="en-US" dirty="0" smtClean="0"/>
          </a:p>
          <a:p>
            <a:pPr>
              <a:buNone/>
            </a:pPr>
            <a:endParaRPr lang="en-US" dirty="0"/>
          </a:p>
        </p:txBody>
      </p:sp>
      <p:pic>
        <p:nvPicPr>
          <p:cNvPr id="78850" name="Picture 2"/>
          <p:cNvPicPr>
            <a:picLocks noChangeAspect="1" noChangeArrowheads="1"/>
          </p:cNvPicPr>
          <p:nvPr/>
        </p:nvPicPr>
        <p:blipFill>
          <a:blip r:embed="rId2" cstate="print"/>
          <a:srcRect/>
          <a:stretch>
            <a:fillRect/>
          </a:stretch>
        </p:blipFill>
        <p:spPr bwMode="auto">
          <a:xfrm>
            <a:off x="762000" y="1219200"/>
            <a:ext cx="5029200" cy="1828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same program with Visual Studio </a:t>
            </a:r>
            <a:endParaRPr lang="en-US" dirty="0"/>
          </a:p>
        </p:txBody>
      </p:sp>
      <p:sp>
        <p:nvSpPr>
          <p:cNvPr id="3" name="Subtitle 2"/>
          <p:cNvSpPr>
            <a:spLocks noGrp="1"/>
          </p:cNvSpPr>
          <p:nvPr>
            <p:ph type="subTitle" idx="1"/>
          </p:nvPr>
        </p:nvSpPr>
        <p:spPr/>
        <p:txBody>
          <a:bodyPr/>
          <a:lstStyle/>
          <a:p>
            <a:r>
              <a:rPr lang="en-US" dirty="0" smtClean="0"/>
              <a:t>You will feel it is easy to work with Visual Studio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the visual studio </a:t>
            </a:r>
            <a:endParaRPr lang="en-US" dirty="0"/>
          </a:p>
        </p:txBody>
      </p:sp>
      <p:pic>
        <p:nvPicPr>
          <p:cNvPr id="79875" name="Picture 3"/>
          <p:cNvPicPr>
            <a:picLocks noChangeAspect="1" noChangeArrowheads="1"/>
          </p:cNvPicPr>
          <p:nvPr/>
        </p:nvPicPr>
        <p:blipFill>
          <a:blip r:embed="rId2" cstate="print"/>
          <a:srcRect/>
          <a:stretch>
            <a:fillRect/>
          </a:stretch>
        </p:blipFill>
        <p:spPr bwMode="auto">
          <a:xfrm>
            <a:off x="838200" y="1752600"/>
            <a:ext cx="3962400" cy="11144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will open as below </a:t>
            </a:r>
            <a:endParaRPr lang="en-US" dirty="0"/>
          </a:p>
        </p:txBody>
      </p:sp>
      <p:pic>
        <p:nvPicPr>
          <p:cNvPr id="79875" name="Picture 3"/>
          <p:cNvPicPr>
            <a:picLocks noChangeAspect="1" noChangeArrowheads="1"/>
          </p:cNvPicPr>
          <p:nvPr/>
        </p:nvPicPr>
        <p:blipFill>
          <a:blip r:embed="rId2" cstate="print"/>
          <a:srcRect/>
          <a:stretch>
            <a:fillRect/>
          </a:stretch>
        </p:blipFill>
        <p:spPr bwMode="auto">
          <a:xfrm>
            <a:off x="838200" y="1752600"/>
            <a:ext cx="3962400" cy="1114425"/>
          </a:xfrm>
          <a:prstGeom prst="rect">
            <a:avLst/>
          </a:prstGeom>
          <a:noFill/>
          <a:ln w="9525">
            <a:noFill/>
            <a:miter lim="800000"/>
            <a:headEnd/>
            <a:tailEnd/>
          </a:ln>
        </p:spPr>
      </p:pic>
      <p:pic>
        <p:nvPicPr>
          <p:cNvPr id="80898" name="Picture 2"/>
          <p:cNvPicPr>
            <a:picLocks noChangeAspect="1" noChangeArrowheads="1"/>
          </p:cNvPicPr>
          <p:nvPr/>
        </p:nvPicPr>
        <p:blipFill>
          <a:blip r:embed="rId3" cstate="print"/>
          <a:srcRect/>
          <a:stretch>
            <a:fillRect/>
          </a:stretch>
        </p:blipFill>
        <p:spPr bwMode="auto">
          <a:xfrm>
            <a:off x="781050" y="1447800"/>
            <a:ext cx="7581900" cy="51911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r>
              <a:rPr lang="en-US" dirty="0" smtClean="0"/>
              <a:t>File -----new -----project </a:t>
            </a:r>
            <a:endParaRPr lang="en-US" dirty="0"/>
          </a:p>
        </p:txBody>
      </p:sp>
      <p:pic>
        <p:nvPicPr>
          <p:cNvPr id="81922" name="Picture 2"/>
          <p:cNvPicPr>
            <a:picLocks noChangeAspect="1" noChangeArrowheads="1"/>
          </p:cNvPicPr>
          <p:nvPr/>
        </p:nvPicPr>
        <p:blipFill>
          <a:blip r:embed="rId2" cstate="print"/>
          <a:srcRect/>
          <a:stretch>
            <a:fillRect/>
          </a:stretch>
        </p:blipFill>
        <p:spPr bwMode="auto">
          <a:xfrm>
            <a:off x="685800" y="1219200"/>
            <a:ext cx="6477000" cy="44291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6020" y="1133475"/>
            <a:ext cx="8961780" cy="5648325"/>
          </a:xfrm>
          <a:prstGeom prst="rect">
            <a:avLst/>
          </a:prstGeom>
          <a:noFill/>
          <a:ln w="9525">
            <a:noFill/>
            <a:miter lim="800000"/>
            <a:headEnd/>
            <a:tailEnd/>
          </a:ln>
          <a:effectLst/>
        </p:spPr>
      </p:pic>
      <p:sp>
        <p:nvSpPr>
          <p:cNvPr id="5" name="Title 1"/>
          <p:cNvSpPr>
            <a:spLocks noGrp="1"/>
          </p:cNvSpPr>
          <p:nvPr>
            <p:ph type="title"/>
          </p:nvPr>
        </p:nvSpPr>
        <p:spPr>
          <a:xfrm>
            <a:off x="457200" y="152400"/>
            <a:ext cx="8229600" cy="838200"/>
          </a:xfrm>
        </p:spPr>
        <p:txBody>
          <a:bodyPr>
            <a:normAutofit/>
          </a:bodyPr>
          <a:lstStyle/>
          <a:p>
            <a:r>
              <a:rPr lang="en-IN" sz="2800" b="1" dirty="0" smtClean="0"/>
              <a:t>The Visual Studio Development Environment</a:t>
            </a:r>
            <a:endParaRPr lang="en-IN" sz="2800" dirty="0"/>
          </a:p>
        </p:txBody>
      </p:sp>
      <p:sp>
        <p:nvSpPr>
          <p:cNvPr id="4" name="Rectangle 3"/>
          <p:cNvSpPr/>
          <p:nvPr/>
        </p:nvSpPr>
        <p:spPr>
          <a:xfrm>
            <a:off x="609600" y="2438400"/>
            <a:ext cx="13716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1752600" y="1352550"/>
            <a:ext cx="5638800" cy="41529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cstate="print"/>
          <a:srcRect/>
          <a:stretch>
            <a:fillRect/>
          </a:stretch>
        </p:blipFill>
        <p:spPr bwMode="auto">
          <a:xfrm>
            <a:off x="533400" y="533400"/>
            <a:ext cx="4162425" cy="43243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cstate="print"/>
          <a:srcRect/>
          <a:stretch>
            <a:fillRect/>
          </a:stretch>
        </p:blipFill>
        <p:spPr bwMode="auto">
          <a:xfrm>
            <a:off x="2428875" y="1647825"/>
            <a:ext cx="4286250" cy="35623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2" cstate="print"/>
          <a:srcRect/>
          <a:stretch>
            <a:fillRect/>
          </a:stretch>
        </p:blipFill>
        <p:spPr bwMode="auto">
          <a:xfrm>
            <a:off x="381000" y="381000"/>
            <a:ext cx="4400550" cy="36099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1014413" y="2771775"/>
            <a:ext cx="7115175" cy="13144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cstate="print"/>
          <a:srcRect/>
          <a:stretch>
            <a:fillRect/>
          </a:stretch>
        </p:blipFill>
        <p:spPr bwMode="auto">
          <a:xfrm>
            <a:off x="1157288" y="1214438"/>
            <a:ext cx="6829425" cy="4429125"/>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p:cNvPicPr>
            <a:picLocks noChangeAspect="1" noChangeArrowheads="1"/>
          </p:cNvPicPr>
          <p:nvPr/>
        </p:nvPicPr>
        <p:blipFill>
          <a:blip r:embed="rId2" cstate="print"/>
          <a:srcRect/>
          <a:stretch>
            <a:fillRect/>
          </a:stretch>
        </p:blipFill>
        <p:spPr bwMode="auto">
          <a:xfrm>
            <a:off x="1062038" y="1219200"/>
            <a:ext cx="7019925" cy="44196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533400"/>
            <a:ext cx="8780199" cy="4495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cstate="print"/>
          <a:srcRect/>
          <a:stretch>
            <a:fillRect/>
          </a:stretch>
        </p:blipFill>
        <p:spPr bwMode="auto">
          <a:xfrm>
            <a:off x="304800" y="2362200"/>
            <a:ext cx="8333928" cy="1828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400" dirty="0" smtClean="0"/>
              <a:t>The main window, which contains a helpful Start Page by default when VS is started, is where all your code is displayed. </a:t>
            </a:r>
          </a:p>
          <a:p>
            <a:pPr algn="just"/>
            <a:r>
              <a:rPr lang="en-IN" sz="2400" dirty="0" smtClean="0"/>
              <a:t>This window can contain many documents, each indicated by a tab, so you can easily switch between several files by clicking their filenames.</a:t>
            </a:r>
          </a:p>
          <a:p>
            <a:pPr algn="just"/>
            <a:r>
              <a:rPr lang="en-IN" sz="2400" dirty="0" smtClean="0"/>
              <a:t>Above the main window are toolbars and the VS menu. </a:t>
            </a:r>
          </a:p>
          <a:p>
            <a:pPr algn="just"/>
            <a:r>
              <a:rPr lang="en-IN" sz="2400" dirty="0" smtClean="0"/>
              <a:t>Several different toolbars can be placed here, with functionality ranging from saving and loading files to building and running projects to debugging controls.</a:t>
            </a:r>
          </a:p>
          <a:p>
            <a:endParaRPr lang="en-IN" sz="2400" dirty="0"/>
          </a:p>
        </p:txBody>
      </p:sp>
      <p:sp>
        <p:nvSpPr>
          <p:cNvPr id="4" name="Title 1"/>
          <p:cNvSpPr>
            <a:spLocks noGrp="1"/>
          </p:cNvSpPr>
          <p:nvPr>
            <p:ph type="title"/>
          </p:nvPr>
        </p:nvSpPr>
        <p:spPr>
          <a:xfrm>
            <a:off x="457200" y="152400"/>
            <a:ext cx="8229600" cy="838200"/>
          </a:xfrm>
        </p:spPr>
        <p:txBody>
          <a:bodyPr>
            <a:normAutofit/>
          </a:bodyPr>
          <a:lstStyle/>
          <a:p>
            <a:r>
              <a:rPr lang="en-IN" sz="2800" b="1" dirty="0" smtClean="0"/>
              <a:t>The Visual Studio Development Environment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2400" b="1" dirty="0" smtClean="0"/>
              <a:t>The Main window also has functions:</a:t>
            </a:r>
          </a:p>
          <a:p>
            <a:r>
              <a:rPr lang="en-IN" sz="2400" dirty="0" smtClean="0"/>
              <a:t>Display GUIs that you are designing for your projects, </a:t>
            </a:r>
          </a:p>
          <a:p>
            <a:r>
              <a:rPr lang="en-IN" sz="2400" dirty="0" smtClean="0"/>
              <a:t>Plain-text files, HTML, and various tools that are built into VS</a:t>
            </a:r>
            <a:endParaRPr lang="en-IN" sz="2400" b="1" dirty="0"/>
          </a:p>
        </p:txBody>
      </p:sp>
      <p:sp>
        <p:nvSpPr>
          <p:cNvPr id="4" name="Title 1"/>
          <p:cNvSpPr>
            <a:spLocks noGrp="1"/>
          </p:cNvSpPr>
          <p:nvPr>
            <p:ph type="title"/>
          </p:nvPr>
        </p:nvSpPr>
        <p:spPr>
          <a:xfrm>
            <a:off x="457200" y="152400"/>
            <a:ext cx="8229600" cy="838200"/>
          </a:xfrm>
        </p:spPr>
        <p:txBody>
          <a:bodyPr>
            <a:normAutofit/>
          </a:bodyPr>
          <a:lstStyle/>
          <a:p>
            <a:r>
              <a:rPr lang="en-IN" sz="2800" b="1" dirty="0" smtClean="0"/>
              <a:t>The Visual Studio Development Environment</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3200" b="1" dirty="0" smtClean="0"/>
              <a:t>Toolbox window</a:t>
            </a:r>
            <a:endParaRPr lang="en-IN" sz="3200" b="1" dirty="0"/>
          </a:p>
        </p:txBody>
      </p:sp>
      <p:sp>
        <p:nvSpPr>
          <p:cNvPr id="3" name="Content Placeholder 2"/>
          <p:cNvSpPr>
            <a:spLocks noGrp="1"/>
          </p:cNvSpPr>
          <p:nvPr>
            <p:ph idx="1"/>
          </p:nvPr>
        </p:nvSpPr>
        <p:spPr>
          <a:xfrm>
            <a:off x="4191000" y="1600200"/>
            <a:ext cx="4648200" cy="4525963"/>
          </a:xfrm>
        </p:spPr>
        <p:txBody>
          <a:bodyPr>
            <a:normAutofit/>
          </a:bodyPr>
          <a:lstStyle/>
          <a:p>
            <a:r>
              <a:rPr lang="en-IN" sz="2400" dirty="0" smtClean="0"/>
              <a:t>The Toolbox window pops up when you click its tab. It provides access to, among other things, the</a:t>
            </a:r>
          </a:p>
          <a:p>
            <a:r>
              <a:rPr lang="en-IN" sz="2400" dirty="0" smtClean="0"/>
              <a:t>user interface building blocks for desktop applications</a:t>
            </a:r>
            <a:endParaRPr lang="en-IN" sz="2400" dirty="0"/>
          </a:p>
        </p:txBody>
      </p:sp>
      <p:pic>
        <p:nvPicPr>
          <p:cNvPr id="1026" name="Picture 2"/>
          <p:cNvPicPr>
            <a:picLocks noChangeAspect="1" noChangeArrowheads="1"/>
          </p:cNvPicPr>
          <p:nvPr/>
        </p:nvPicPr>
        <p:blipFill>
          <a:blip r:embed="rId2"/>
          <a:srcRect/>
          <a:stretch>
            <a:fillRect/>
          </a:stretch>
        </p:blipFill>
        <p:spPr bwMode="auto">
          <a:xfrm>
            <a:off x="685800" y="1295400"/>
            <a:ext cx="2971800" cy="534924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Server Explorer</a:t>
            </a:r>
            <a:endParaRPr lang="en-IN" sz="3200" b="1" dirty="0"/>
          </a:p>
        </p:txBody>
      </p:sp>
      <p:sp>
        <p:nvSpPr>
          <p:cNvPr id="3" name="Content Placeholder 2"/>
          <p:cNvSpPr>
            <a:spLocks noGrp="1"/>
          </p:cNvSpPr>
          <p:nvPr>
            <p:ph idx="1"/>
          </p:nvPr>
        </p:nvSpPr>
        <p:spPr>
          <a:xfrm>
            <a:off x="3962400" y="1676400"/>
            <a:ext cx="4876800" cy="4525963"/>
          </a:xfrm>
        </p:spPr>
        <p:txBody>
          <a:bodyPr>
            <a:normAutofit/>
          </a:bodyPr>
          <a:lstStyle/>
          <a:p>
            <a:r>
              <a:rPr lang="en-IN" sz="2400" dirty="0" smtClean="0"/>
              <a:t>Server Explorer, can appear  via the View ➪ Server Explorer menu option</a:t>
            </a:r>
          </a:p>
          <a:p>
            <a:r>
              <a:rPr lang="en-IN" sz="2400" dirty="0" smtClean="0"/>
              <a:t>It </a:t>
            </a:r>
            <a:r>
              <a:rPr lang="en-IN" sz="2400" b="1" dirty="0" smtClean="0"/>
              <a:t>includes</a:t>
            </a:r>
            <a:r>
              <a:rPr lang="en-IN" sz="2400" dirty="0" smtClean="0"/>
              <a:t> various additional capabilities, such as providing access to data-sources, server settings, services, and more.</a:t>
            </a:r>
            <a:endParaRPr lang="en-IN" sz="2400" dirty="0"/>
          </a:p>
        </p:txBody>
      </p:sp>
      <p:pic>
        <p:nvPicPr>
          <p:cNvPr id="2050" name="Picture 2"/>
          <p:cNvPicPr>
            <a:picLocks noChangeAspect="1" noChangeArrowheads="1"/>
          </p:cNvPicPr>
          <p:nvPr/>
        </p:nvPicPr>
        <p:blipFill>
          <a:blip r:embed="rId2"/>
          <a:srcRect/>
          <a:stretch>
            <a:fillRect/>
          </a:stretch>
        </p:blipFill>
        <p:spPr bwMode="auto">
          <a:xfrm>
            <a:off x="304800" y="1752600"/>
            <a:ext cx="3372913" cy="304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3200" b="1" dirty="0" smtClean="0"/>
              <a:t>The Solution Explorer</a:t>
            </a:r>
            <a:endParaRPr lang="en-IN" sz="3200" dirty="0"/>
          </a:p>
        </p:txBody>
      </p:sp>
      <p:pic>
        <p:nvPicPr>
          <p:cNvPr id="1026" name="Picture 2"/>
          <p:cNvPicPr>
            <a:picLocks noChangeAspect="1" noChangeArrowheads="1"/>
          </p:cNvPicPr>
          <p:nvPr/>
        </p:nvPicPr>
        <p:blipFill>
          <a:blip r:embed="rId2"/>
          <a:srcRect/>
          <a:stretch>
            <a:fillRect/>
          </a:stretch>
        </p:blipFill>
        <p:spPr bwMode="auto">
          <a:xfrm>
            <a:off x="2947988" y="1376363"/>
            <a:ext cx="4156115" cy="525303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1181</Words>
  <Application>Microsoft Office PowerPoint</Application>
  <PresentationFormat>On-screen Show (4:3)</PresentationFormat>
  <Paragraphs>93</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Basics of Visual studio &amp; writing Code in C#</vt:lpstr>
      <vt:lpstr>Topics</vt:lpstr>
      <vt:lpstr>The Visual Studio Integrated Development Environment(IDE)</vt:lpstr>
      <vt:lpstr>The Visual Studio Development Environment</vt:lpstr>
      <vt:lpstr>The Visual Studio Development Environment</vt:lpstr>
      <vt:lpstr>The Visual Studio Development Environment</vt:lpstr>
      <vt:lpstr>Toolbox window</vt:lpstr>
      <vt:lpstr>Server Explorer</vt:lpstr>
      <vt:lpstr>The Solution Explorer</vt:lpstr>
      <vt:lpstr>The Solution Explorer</vt:lpstr>
      <vt:lpstr>The Solution Explorer</vt:lpstr>
      <vt:lpstr>The Solution Explorer</vt:lpstr>
      <vt:lpstr>The Solution Explorer</vt:lpstr>
      <vt:lpstr>The Properties Window</vt:lpstr>
      <vt:lpstr>The Properties Window</vt:lpstr>
      <vt:lpstr>The Error List Window</vt:lpstr>
      <vt:lpstr>The Error List Window</vt:lpstr>
      <vt:lpstr>The Error List Window</vt:lpstr>
      <vt:lpstr>The Error List Window</vt:lpstr>
      <vt:lpstr>Slide 20</vt:lpstr>
      <vt:lpstr>Developing Applications in VS</vt:lpstr>
      <vt:lpstr>Slide 22</vt:lpstr>
      <vt:lpstr>Slide 23</vt:lpstr>
      <vt:lpstr>Slide 24</vt:lpstr>
      <vt:lpstr>Slide 25</vt:lpstr>
      <vt:lpstr>Slide 26</vt:lpstr>
      <vt:lpstr>Slide 27</vt:lpstr>
      <vt:lpstr>Slide 28</vt:lpstr>
      <vt:lpstr>Developing a Console Application</vt:lpstr>
      <vt:lpstr>First C# Program </vt:lpstr>
      <vt:lpstr>Open notepad and write the following program </vt:lpstr>
      <vt:lpstr>We can save this file by any name and in any drive or folder </vt:lpstr>
      <vt:lpstr>It will open command prompt</vt:lpstr>
      <vt:lpstr>csc is the  C # compiler and it will generate MSIL and some metadata for CLR</vt:lpstr>
      <vt:lpstr>How to run the program from the command prompt : it will generate hello.exe</vt:lpstr>
      <vt:lpstr>The same program with Visual Studio </vt:lpstr>
      <vt:lpstr>Open the visual studio </vt:lpstr>
      <vt:lpstr>It will open as below </vt:lpstr>
      <vt:lpstr>Slide 39</vt:lpstr>
      <vt:lpstr>Slide 40</vt:lpstr>
      <vt:lpstr>Slide 41</vt:lpstr>
      <vt:lpstr>Slide 42</vt:lpstr>
      <vt:lpstr>Slide 43</vt:lpstr>
      <vt:lpstr>Slide 44</vt:lpstr>
      <vt:lpstr>Slide 45</vt:lpstr>
      <vt:lpstr>Slide 46</vt:lpstr>
      <vt:lpstr>Slide 47</vt:lpstr>
      <vt:lpstr>Slide 48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Visual studio 2012 &amp; writing Code in C#</dc:title>
  <dc:creator>nimesh</dc:creator>
  <cp:lastModifiedBy>CDAC</cp:lastModifiedBy>
  <cp:revision>43</cp:revision>
  <dcterms:created xsi:type="dcterms:W3CDTF">2006-08-16T00:00:00Z</dcterms:created>
  <dcterms:modified xsi:type="dcterms:W3CDTF">2024-12-17T08:51:15Z</dcterms:modified>
</cp:coreProperties>
</file>