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sldIdLst>
    <p:sldId id="256" r:id="rId3"/>
    <p:sldId id="257" r:id="rId4"/>
    <p:sldId id="258" r:id="rId5"/>
    <p:sldId id="265" r:id="rId6"/>
    <p:sldId id="260" r:id="rId7"/>
    <p:sldId id="261" r:id="rId8"/>
    <p:sldId id="263" r:id="rId9"/>
    <p:sldId id="262"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780" userDrawn="1">
          <p15:clr>
            <a:srgbClr val="A4A3A4"/>
          </p15:clr>
        </p15:guide>
        <p15:guide id="2" pos="185" userDrawn="1">
          <p15:clr>
            <a:srgbClr val="A4A3A4"/>
          </p15:clr>
        </p15:guide>
        <p15:guide id="3" orient="horz" pos="10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1" d="100"/>
          <a:sy n="71" d="100"/>
        </p:scale>
        <p:origin x="690" y="78"/>
      </p:cViewPr>
      <p:guideLst>
        <p:guide orient="horz" pos="780"/>
        <p:guide pos="185"/>
        <p:guide orient="horz" pos="107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p:cNvPicPr preferRelativeResize="0"/>
          <p:nvPr/>
        </p:nvPicPr>
        <p:blipFill rotWithShape="1">
          <a:blip r:embed="rId5"/>
          <a:srcRect/>
          <a:stretch>
            <a:fillRect/>
          </a:stretch>
        </p:blipFill>
        <p:spPr>
          <a:xfrm>
            <a:off x="10072688" y="78002"/>
            <a:ext cx="1800225" cy="575514"/>
          </a:xfrm>
          <a:prstGeom prst="rect">
            <a:avLst/>
          </a:prstGeom>
          <a:noFill/>
          <a:ln>
            <a:noFill/>
          </a:ln>
        </p:spPr>
      </p:pic>
      <p:sp>
        <p:nvSpPr>
          <p:cNvPr id="15" name="Rectangle 14"/>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p:cNvPicPr>
            <a:picLocks noChangeAspect="1"/>
          </p:cNvPicPr>
          <p:nvPr/>
        </p:nvPicPr>
        <p:blipFill rotWithShape="1">
          <a:blip r:embed="rId6">
            <a:alphaModFix amt="16000"/>
          </a:blip>
          <a:srcRect t="24724" r="1619" b="63695"/>
          <a:stretch>
            <a:fillRect/>
          </a:stretch>
        </p:blipFill>
        <p:spPr>
          <a:xfrm>
            <a:off x="0" y="-1"/>
            <a:ext cx="9839325" cy="723901"/>
          </a:xfrm>
          <a:prstGeom prst="rect">
            <a:avLst/>
          </a:prstGeom>
        </p:spPr>
      </p:pic>
      <p:sp>
        <p:nvSpPr>
          <p:cNvPr id="2" name="Rectangle 1"/>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hyperlink" Target="https://github.com/SanjanaKiran456/P3-Visualizing-Carbon-Footprints-Across-Sectors-Using-Power-BI.git%20" TargetMode="Externa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hyperlink" Target="https://www.freepik.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p:cNvPicPr>
            <a:picLocks noChangeAspect="1"/>
          </p:cNvPicPr>
          <p:nvPr/>
        </p:nvPicPr>
        <p:blipFill>
          <a:blip r:embed="rId1"/>
          <a:stretch>
            <a:fillRect/>
          </a:stretch>
        </p:blipFill>
        <p:spPr>
          <a:xfrm>
            <a:off x="0" y="0"/>
            <a:ext cx="12192000" cy="6858000"/>
          </a:xfrm>
          <a:prstGeom prst="rect">
            <a:avLst/>
          </a:prstGeom>
        </p:spPr>
      </p:pic>
      <p:sp>
        <p:nvSpPr>
          <p:cNvPr id="4" name="Rectangle: Rounded Corners 3"/>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5523865" y="2346960"/>
            <a:ext cx="5373370" cy="3608705"/>
          </a:xfrm>
          <a:prstGeom prst="rect">
            <a:avLst/>
          </a:prstGeom>
          <a:noFill/>
        </p:spPr>
        <p:txBody>
          <a:bodyPr wrap="square" rtlCol="0">
            <a:noAutofit/>
          </a:bodyPr>
          <a:lstStyle/>
          <a:p>
            <a:pPr algn="l"/>
            <a:r>
              <a:rPr lang="en-US" altLang="en-US" sz="3600" b="1" dirty="0">
                <a:solidFill>
                  <a:schemeClr val="bg1"/>
                </a:solidFill>
                <a:latin typeface="Arial" panose="020B0604020202020204" pitchFamily="34" charset="0"/>
                <a:cs typeface="Arial" panose="020B0604020202020204" pitchFamily="34" charset="0"/>
              </a:rPr>
              <a:t>P3- Visualizing Carbon Footprints Across Sectors Using Power BI</a:t>
            </a:r>
            <a:endParaRPr lang="en-US" altLang="en-US" sz="3600" b="1" dirty="0">
              <a:solidFill>
                <a:schemeClr val="bg1"/>
              </a:solidFill>
              <a:latin typeface="Arial" panose="020B0604020202020204" pitchFamily="34" charset="0"/>
              <a:cs typeface="Arial" panose="020B0604020202020204" pitchFamily="34" charset="0"/>
            </a:endParaRPr>
          </a:p>
          <a:p>
            <a:pPr algn="l"/>
            <a:endParaRPr lang="en-US" altLang="en-US" sz="3600" b="1" dirty="0">
              <a:solidFill>
                <a:schemeClr val="bg1"/>
              </a:solidFill>
              <a:latin typeface="Arial" panose="020B0604020202020204" pitchFamily="34" charset="0"/>
              <a:cs typeface="Arial" panose="020B0604020202020204" pitchFamily="34" charset="0"/>
            </a:endParaRPr>
          </a:p>
          <a:p>
            <a:pPr algn="l"/>
            <a:r>
              <a:rPr lang="en-US" altLang="en-US" sz="1600" b="1" dirty="0">
                <a:solidFill>
                  <a:schemeClr val="bg1"/>
                </a:solidFill>
                <a:latin typeface="Arial" panose="020B0604020202020204" pitchFamily="34" charset="0"/>
                <a:cs typeface="Arial" panose="020B0604020202020204" pitchFamily="34" charset="0"/>
                <a:hlinkClick r:id="rId2" tooltip="" action="ppaction://hlinkfile"/>
              </a:rPr>
              <a:t>https://github.com/SanjanaKiran456/P3-Visualizing-Carbon-Footprints-Across-Sectors-Using-Power-BI.git </a:t>
            </a:r>
            <a:endParaRPr lang="en-US" altLang="en-US" sz="1600" b="1" dirty="0">
              <a:solidFill>
                <a:schemeClr val="bg1"/>
              </a:solidFill>
              <a:latin typeface="Arial" panose="020B0604020202020204" pitchFamily="34" charset="0"/>
              <a:cs typeface="Arial" panose="020B0604020202020204" pitchFamily="34" charset="0"/>
            </a:endParaRPr>
          </a:p>
        </p:txBody>
      </p:sp>
      <p:grpSp>
        <p:nvGrpSpPr>
          <p:cNvPr id="6" name="Group 5"/>
          <p:cNvGrpSpPr/>
          <p:nvPr/>
        </p:nvGrpSpPr>
        <p:grpSpPr>
          <a:xfrm>
            <a:off x="6890523" y="742091"/>
            <a:ext cx="2640053" cy="664378"/>
            <a:chOff x="2375536" y="1112060"/>
            <a:chExt cx="3292636" cy="828603"/>
          </a:xfrm>
        </p:grpSpPr>
        <p:pic>
          <p:nvPicPr>
            <p:cNvPr id="7" name="Picture 6" descr="A close up of a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p:cNvPicPr>
              <a:picLocks noChangeAspect="1"/>
            </p:cNvPicPr>
            <p:nvPr/>
          </p:nvPicPr>
          <p:blipFill>
            <a:blip r:embed="rId4"/>
            <a:stretch>
              <a:fillRect/>
            </a:stretch>
          </p:blipFill>
          <p:spPr>
            <a:xfrm>
              <a:off x="2375536" y="1112060"/>
              <a:ext cx="985475" cy="828603"/>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endParaRPr lang="en-IN" sz="1200" b="1" dirty="0">
              <a:latin typeface="+mn-lt"/>
            </a:endParaRPr>
          </a:p>
        </p:txBody>
      </p:sp>
      <p:sp>
        <p:nvSpPr>
          <p:cNvPr id="4" name="TextBox 3"/>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1"/>
              </a:rPr>
              <a:t>www.freepik.com/</a:t>
            </a:r>
            <a:endParaRPr lang="en-IN" sz="1200" dirty="0">
              <a:solidFill>
                <a:srgbClr val="0000FF"/>
              </a:solidFill>
              <a:latin typeface="+mn-lt"/>
            </a:endParaRPr>
          </a:p>
        </p:txBody>
      </p:sp>
      <p:cxnSp>
        <p:nvCxnSpPr>
          <p:cNvPr id="5" name="Straight Connector 4"/>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p:cNvPicPr>
            <a:picLocks noChangeAspect="1"/>
          </p:cNvPicPr>
          <p:nvPr/>
        </p:nvPicPr>
        <p:blipFill rotWithShape="1">
          <a:blip r:embed="rId2">
            <a:alphaModFix amt="85000"/>
          </a:blip>
          <a:srcRect l="13763" t="6135" r="13650"/>
          <a:stretch>
            <a:fillRect/>
          </a:stretch>
        </p:blipFill>
        <p:spPr>
          <a:xfrm>
            <a:off x="7345680" y="1442720"/>
            <a:ext cx="4500880" cy="4632960"/>
          </a:xfrm>
          <a:prstGeom prst="rect">
            <a:avLst/>
          </a:prstGeom>
        </p:spPr>
      </p:pic>
      <p:sp>
        <p:nvSpPr>
          <p:cNvPr id="7" name="TextBox 6"/>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endParaRPr lang="en-IN" sz="3500" b="1" dirty="0">
              <a:solidFill>
                <a:schemeClr val="tx1"/>
              </a:solidFill>
              <a:latin typeface="+mn-lt"/>
            </a:endParaRPr>
          </a:p>
        </p:txBody>
      </p:sp>
      <p:sp>
        <p:nvSpPr>
          <p:cNvPr id="8" name="Text Box 7"/>
          <p:cNvSpPr txBox="1"/>
          <p:nvPr/>
        </p:nvSpPr>
        <p:spPr>
          <a:xfrm>
            <a:off x="267335" y="1762125"/>
            <a:ext cx="6808470" cy="3904615"/>
          </a:xfrm>
          <a:prstGeom prst="rect">
            <a:avLst/>
          </a:prstGeom>
        </p:spPr>
        <p:txBody>
          <a:bodyPr>
            <a:noAutofit/>
          </a:bodyPr>
          <a:p>
            <a:endParaRPr lang="en-US" altLang="zh-CN" sz="1600"/>
          </a:p>
          <a:p>
            <a:r>
              <a:rPr lang="en-US" altLang="en-US" sz="1600"/>
              <a:t>To develop the ability to collect, process, and visualize environmental data using Power BI, with a focus on analyzing and interpreting carbon emissions across multiple countries, sectors, and time periods. The project aims to enhance data storytelling skills through interactive dashboards that highlight sector-wise, country-wise, and year-wise carbon footprint</a:t>
            </a:r>
            <a:r>
              <a:rPr lang="en-US" altLang="en-US" sz="1600"/>
              <a:t> </a:t>
            </a:r>
            <a:r>
              <a:rPr lang="en-US" altLang="en-US" sz="1600"/>
              <a:t>distribution</a:t>
            </a:r>
            <a:endParaRPr lang="en-US" altLang="en-US"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endParaRPr lang="en-IN" sz="2000" b="1" dirty="0">
              <a:solidFill>
                <a:srgbClr val="213163"/>
              </a:solidFill>
            </a:endParaRPr>
          </a:p>
        </p:txBody>
      </p:sp>
      <p:sp>
        <p:nvSpPr>
          <p:cNvPr id="4" name="Text Box 3"/>
          <p:cNvSpPr txBox="1"/>
          <p:nvPr/>
        </p:nvSpPr>
        <p:spPr>
          <a:xfrm>
            <a:off x="294005" y="1551940"/>
            <a:ext cx="5704205" cy="2060575"/>
          </a:xfrm>
          <a:prstGeom prst="rect">
            <a:avLst/>
          </a:prstGeom>
        </p:spPr>
        <p:txBody>
          <a:bodyPr wrap="square">
            <a:noAutofit/>
          </a:bodyPr>
          <a:p>
            <a:pPr>
              <a:spcAft>
                <a:spcPct val="60000"/>
              </a:spcAft>
            </a:pPr>
            <a:r>
              <a:rPr lang="en-US" altLang="zh-CN" sz="1600" b="1"/>
              <a:t>1. Power BI Desktop</a:t>
            </a:r>
            <a:endParaRPr lang="en-US" altLang="zh-CN" sz="1600" b="1"/>
          </a:p>
          <a:p>
            <a:r>
              <a:rPr lang="en-US" altLang="en-US" sz="1200"/>
              <a:t>Used for data visualization, creating interactive dashboards, and generating insights.</a:t>
            </a:r>
            <a:endParaRPr lang="en-US" altLang="en-US" sz="1200"/>
          </a:p>
          <a:p>
            <a:endParaRPr lang="en-US" altLang="en-US" sz="1200"/>
          </a:p>
          <a:p>
            <a:r>
              <a:rPr lang="en-US" altLang="en-US" sz="1200"/>
              <a:t>Features used:</a:t>
            </a:r>
            <a:endParaRPr lang="en-US" altLang="en-US" sz="1200"/>
          </a:p>
          <a:p>
            <a:endParaRPr lang="en-US" altLang="en-US" sz="1200"/>
          </a:p>
          <a:p>
            <a:r>
              <a:rPr lang="en-US" altLang="en-US" sz="1200"/>
              <a:t>Slicers, Filters</a:t>
            </a:r>
            <a:endParaRPr lang="en-US" altLang="en-US" sz="1200"/>
          </a:p>
          <a:p>
            <a:endParaRPr lang="en-US" altLang="en-US" sz="1200"/>
          </a:p>
          <a:p>
            <a:r>
              <a:rPr lang="en-US" altLang="en-US" sz="1200"/>
              <a:t>Bar charts, Pie charts, Line graphs, Tree maps, Tables</a:t>
            </a:r>
            <a:endParaRPr lang="en-US" altLang="en-US" sz="1200"/>
          </a:p>
          <a:p>
            <a:endParaRPr lang="en-US" altLang="en-US" sz="1200"/>
          </a:p>
          <a:p>
            <a:r>
              <a:rPr lang="en-US" altLang="en-US" sz="1200"/>
              <a:t>Data modeling and relationships</a:t>
            </a:r>
            <a:endParaRPr lang="en-US" altLang="en-US" sz="1200"/>
          </a:p>
          <a:p>
            <a:endParaRPr lang="en-US" altLang="en-US" sz="1200"/>
          </a:p>
        </p:txBody>
      </p:sp>
      <p:sp>
        <p:nvSpPr>
          <p:cNvPr id="5" name="Text Box 4"/>
          <p:cNvSpPr txBox="1"/>
          <p:nvPr/>
        </p:nvSpPr>
        <p:spPr>
          <a:xfrm>
            <a:off x="294005" y="4418965"/>
            <a:ext cx="5875020" cy="1979295"/>
          </a:xfrm>
          <a:prstGeom prst="rect">
            <a:avLst/>
          </a:prstGeom>
        </p:spPr>
        <p:txBody>
          <a:bodyPr wrap="square">
            <a:spAutoFit/>
          </a:bodyPr>
          <a:p>
            <a:pPr>
              <a:spcAft>
                <a:spcPct val="60000"/>
              </a:spcAft>
            </a:pPr>
            <a:r>
              <a:rPr lang="en-US" altLang="zh-CN" sz="1600" b="1"/>
              <a:t>2. Microsoft Excel</a:t>
            </a:r>
            <a:endParaRPr lang="en-US" altLang="zh-CN" sz="1600" b="1"/>
          </a:p>
          <a:p>
            <a:r>
              <a:rPr lang="en-US" altLang="en-US" sz="1200"/>
              <a:t>Used for data storage and preprocessing before importing into Power BI.</a:t>
            </a:r>
            <a:endParaRPr lang="en-US" altLang="en-US" sz="1200"/>
          </a:p>
          <a:p>
            <a:endParaRPr lang="en-US" altLang="en-US" sz="1200"/>
          </a:p>
          <a:p>
            <a:r>
              <a:rPr lang="en-US" altLang="en-US" sz="1200"/>
              <a:t>Likely used for:</a:t>
            </a:r>
            <a:endParaRPr lang="en-US" altLang="en-US" sz="1200"/>
          </a:p>
          <a:p>
            <a:endParaRPr lang="en-US" altLang="en-US" sz="1200"/>
          </a:p>
          <a:p>
            <a:r>
              <a:rPr lang="en-US" altLang="en-US" sz="1200"/>
              <a:t>Tabular data formatting</a:t>
            </a:r>
            <a:endParaRPr lang="en-US" altLang="en-US" sz="1200"/>
          </a:p>
          <a:p>
            <a:endParaRPr lang="en-US" altLang="en-US" sz="1200"/>
          </a:p>
          <a:p>
            <a:r>
              <a:rPr lang="en-US" altLang="en-US" sz="1200"/>
              <a:t>Aggregating or merging sector-wise/country-wise carbon emission data</a:t>
            </a:r>
            <a:endParaRPr lang="en-US" altLang="en-US" sz="1200"/>
          </a:p>
          <a:p>
            <a:endParaRPr lang="en-US" altLang="en-US" sz="1200"/>
          </a:p>
        </p:txBody>
      </p:sp>
      <p:sp>
        <p:nvSpPr>
          <p:cNvPr id="6" name="Text Box 5"/>
          <p:cNvSpPr txBox="1"/>
          <p:nvPr/>
        </p:nvSpPr>
        <p:spPr>
          <a:xfrm>
            <a:off x="5924550" y="1551940"/>
            <a:ext cx="4706620" cy="1992630"/>
          </a:xfrm>
          <a:prstGeom prst="rect">
            <a:avLst/>
          </a:prstGeom>
        </p:spPr>
        <p:txBody>
          <a:bodyPr wrap="square">
            <a:noAutofit/>
          </a:bodyPr>
          <a:p>
            <a:pPr>
              <a:spcAft>
                <a:spcPct val="60000"/>
              </a:spcAft>
            </a:pPr>
            <a:r>
              <a:rPr lang="en-US" altLang="zh-CN" sz="1600" b="1"/>
              <a:t>3. DAX (Data Analysis Expressions)(if applied)</a:t>
            </a:r>
            <a:endParaRPr lang="en-US" altLang="zh-CN" sz="1600" b="1"/>
          </a:p>
          <a:p>
            <a:r>
              <a:rPr lang="en-US" altLang="en-US" sz="1200"/>
              <a:t>Power BI’s formula language for creating calculated columns and measures.</a:t>
            </a:r>
            <a:endParaRPr lang="en-US" altLang="en-US" sz="1200"/>
          </a:p>
          <a:p>
            <a:endParaRPr lang="en-US" altLang="en-US" sz="1200"/>
          </a:p>
          <a:p>
            <a:r>
              <a:rPr lang="en-US" altLang="en-US" sz="1200"/>
              <a:t>Example use: calculating total emissions, percentage share, or year-over-year change.</a:t>
            </a:r>
            <a:endParaRPr lang="en-US" altLang="en-US" sz="1200"/>
          </a:p>
        </p:txBody>
      </p:sp>
      <p:sp>
        <p:nvSpPr>
          <p:cNvPr id="7" name="Text Box 6"/>
          <p:cNvSpPr txBox="1"/>
          <p:nvPr/>
        </p:nvSpPr>
        <p:spPr>
          <a:xfrm>
            <a:off x="5998845" y="4340860"/>
            <a:ext cx="5481320" cy="1873250"/>
          </a:xfrm>
          <a:prstGeom prst="rect">
            <a:avLst/>
          </a:prstGeom>
        </p:spPr>
        <p:txBody>
          <a:bodyPr wrap="square">
            <a:noAutofit/>
          </a:bodyPr>
          <a:p>
            <a:pPr>
              <a:spcAft>
                <a:spcPct val="60000"/>
              </a:spcAft>
            </a:pPr>
            <a:r>
              <a:rPr lang="en-US" altLang="zh-CN" sz="1600" b="1"/>
              <a:t>4. Data Sources</a:t>
            </a:r>
            <a:endParaRPr lang="en-US" altLang="zh-CN" sz="1600" b="1"/>
          </a:p>
          <a:p>
            <a:r>
              <a:rPr lang="en-US" altLang="en-US" sz="1200"/>
              <a:t>Example datasets from:</a:t>
            </a:r>
            <a:endParaRPr lang="en-US" altLang="en-US" sz="1200"/>
          </a:p>
          <a:p>
            <a:endParaRPr lang="en-US" altLang="en-US" sz="1200"/>
          </a:p>
          <a:p>
            <a:r>
              <a:rPr lang="en-US" altLang="en-US" sz="1200"/>
              <a:t>India_Carbon_Emission</a:t>
            </a:r>
            <a:endParaRPr lang="en-US" altLang="en-US" sz="1200"/>
          </a:p>
          <a:p>
            <a:endParaRPr lang="en-US" altLang="en-US" sz="1200"/>
          </a:p>
          <a:p>
            <a:r>
              <a:rPr lang="en-US" altLang="en-US" sz="1200"/>
              <a:t>summary_of_carbon_emission</a:t>
            </a:r>
            <a:endParaRPr lang="en-US" altLang="en-US" sz="1200"/>
          </a:p>
          <a:p>
            <a:endParaRPr lang="en-US" altLang="en-US" sz="1200"/>
          </a:p>
          <a:p>
            <a:r>
              <a:rPr lang="en-US" altLang="en-US" sz="1200"/>
              <a:t>Could be in CSV/Excel</a:t>
            </a:r>
            <a:r>
              <a:rPr lang="en-US" altLang="en-US" sz="1200"/>
              <a:t> </a:t>
            </a:r>
            <a:r>
              <a:rPr lang="en-US" altLang="en-US" sz="1200"/>
              <a:t>format</a:t>
            </a:r>
            <a:endParaRPr lang="en-US" altLang="en-US"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93675" y="1028065"/>
            <a:ext cx="6509385" cy="419735"/>
          </a:xfrm>
          <a:prstGeom prst="rect">
            <a:avLst/>
          </a:prstGeom>
          <a:noFill/>
        </p:spPr>
        <p:txBody>
          <a:bodyPr wrap="square" rtlCol="0" anchor="t">
            <a:noAutofit/>
          </a:bodyPr>
          <a:p>
            <a:r>
              <a:rPr lang="en-US" sz="1800" b="1" dirty="0">
                <a:solidFill>
                  <a:srgbClr val="213163"/>
                </a:solidFill>
                <a:sym typeface="+mn-ea"/>
              </a:rPr>
              <a:t>Methodology</a:t>
            </a:r>
            <a:endParaRPr lang="en-US" sz="2000" b="1" dirty="0">
              <a:solidFill>
                <a:srgbClr val="213163"/>
              </a:solidFill>
              <a:sym typeface="+mn-ea"/>
            </a:endParaRPr>
          </a:p>
        </p:txBody>
      </p:sp>
      <p:sp>
        <p:nvSpPr>
          <p:cNvPr id="4" name="Text Box 3"/>
          <p:cNvSpPr txBox="1"/>
          <p:nvPr/>
        </p:nvSpPr>
        <p:spPr>
          <a:xfrm>
            <a:off x="193675" y="1447800"/>
            <a:ext cx="8950325" cy="723900"/>
          </a:xfrm>
          <a:prstGeom prst="rect">
            <a:avLst/>
          </a:prstGeom>
          <a:noFill/>
        </p:spPr>
        <p:txBody>
          <a:bodyPr wrap="square" rtlCol="0" anchor="t">
            <a:noAutofit/>
          </a:bodyPr>
          <a:p>
            <a:r>
              <a:rPr lang="en-US" altLang="en-US"/>
              <a:t>Problem Identification:</a:t>
            </a:r>
            <a:endParaRPr lang="en-US" altLang="en-US"/>
          </a:p>
          <a:p>
            <a:r>
              <a:rPr lang="en-US" altLang="en-US"/>
              <a:t>Needed a way to visualize carbon emissions by country, sector, and year.</a:t>
            </a:r>
            <a:endParaRPr lang="en-US" altLang="en-US"/>
          </a:p>
          <a:p>
            <a:endParaRPr lang="en-US"/>
          </a:p>
        </p:txBody>
      </p:sp>
      <p:sp>
        <p:nvSpPr>
          <p:cNvPr id="5" name="Text Box 4"/>
          <p:cNvSpPr txBox="1"/>
          <p:nvPr/>
        </p:nvSpPr>
        <p:spPr>
          <a:xfrm>
            <a:off x="193675" y="2402840"/>
            <a:ext cx="11390630" cy="1645920"/>
          </a:xfrm>
          <a:prstGeom prst="rect">
            <a:avLst/>
          </a:prstGeom>
          <a:noFill/>
        </p:spPr>
        <p:txBody>
          <a:bodyPr wrap="square" rtlCol="0" anchor="t">
            <a:noAutofit/>
          </a:bodyPr>
          <a:p>
            <a:r>
              <a:rPr lang="en-US" altLang="en-US"/>
              <a:t>Data Collection:</a:t>
            </a:r>
            <a:endParaRPr lang="en-US" altLang="en-US"/>
          </a:p>
          <a:p>
            <a:r>
              <a:rPr lang="en-US" altLang="en-US"/>
              <a:t>Collected carbon emission data (2019–2023) from various sectors and countries.</a:t>
            </a:r>
            <a:endParaRPr lang="en-US" altLang="en-US"/>
          </a:p>
          <a:p>
            <a:endParaRPr lang="en-US" altLang="en-US"/>
          </a:p>
          <a:p>
            <a:r>
              <a:rPr lang="en-US" altLang="en-US"/>
              <a:t>Data Preparation:</a:t>
            </a:r>
            <a:endParaRPr lang="en-US" altLang="en-US"/>
          </a:p>
          <a:p>
            <a:r>
              <a:rPr lang="en-US" altLang="en-US"/>
              <a:t>Cleaned and formatted the data in Power BI; handled missing values.</a:t>
            </a:r>
            <a:endParaRPr lang="en-US" altLang="en-US"/>
          </a:p>
          <a:p>
            <a:endParaRPr lang="en-US"/>
          </a:p>
        </p:txBody>
      </p:sp>
      <p:sp>
        <p:nvSpPr>
          <p:cNvPr id="6" name="Text Box 5"/>
          <p:cNvSpPr txBox="1"/>
          <p:nvPr/>
        </p:nvSpPr>
        <p:spPr>
          <a:xfrm>
            <a:off x="193040" y="3887470"/>
            <a:ext cx="11677650" cy="448945"/>
          </a:xfrm>
          <a:prstGeom prst="rect">
            <a:avLst/>
          </a:prstGeom>
          <a:noFill/>
        </p:spPr>
        <p:txBody>
          <a:bodyPr wrap="square" rtlCol="0" anchor="t">
            <a:noAutofit/>
          </a:bodyPr>
          <a:p>
            <a:endParaRPr lang="en-US" altLang="en-US"/>
          </a:p>
          <a:p>
            <a:r>
              <a:rPr lang="en-US" altLang="en-US"/>
              <a:t>Data Modeling:</a:t>
            </a:r>
            <a:endParaRPr lang="en-US" altLang="en-US"/>
          </a:p>
          <a:p>
            <a:r>
              <a:rPr lang="en-US" altLang="en-US"/>
              <a:t>Linked tables by sector, country, and year for better analysis.</a:t>
            </a:r>
            <a:endParaRPr lang="en-US" altLang="en-US"/>
          </a:p>
          <a:p>
            <a:endParaRPr lang="en-US" altLang="en-US"/>
          </a:p>
          <a:p>
            <a:r>
              <a:rPr lang="en-US" altLang="en-US"/>
              <a:t>Visualization:</a:t>
            </a:r>
            <a:endParaRPr lang="en-US" altLang="en-US"/>
          </a:p>
          <a:p>
            <a:r>
              <a:rPr lang="en-US" altLang="en-US"/>
              <a:t>Created interactive dashboards with charts, treemaps, and slicers for easy filtering.</a:t>
            </a:r>
            <a:endParaRPr lang="en-US" altLang="en-US"/>
          </a:p>
          <a:p>
            <a:endParaRPr lang="en-US" altLang="en-US"/>
          </a:p>
          <a:p>
            <a:r>
              <a:rPr lang="en-US" altLang="en-US"/>
              <a:t>Insight Generation:</a:t>
            </a:r>
            <a:endParaRPr lang="en-US" altLang="en-US"/>
          </a:p>
          <a:p>
            <a:r>
              <a:rPr lang="en-US" altLang="en-US"/>
              <a:t>Found emission trends and identified top polluting sectors</a:t>
            </a:r>
            <a:r>
              <a:rPr lang="en-US" altLang="en-US"/>
              <a:t> </a:t>
            </a:r>
            <a:r>
              <a:rPr lang="en-US" altLang="en-US"/>
              <a:t>and</a:t>
            </a:r>
            <a:r>
              <a:rPr lang="en-US" altLang="en-US"/>
              <a:t> </a:t>
            </a:r>
            <a:r>
              <a:rPr lang="en-US" altLang="en-US"/>
              <a:t>countries.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 Box 1"/>
          <p:cNvSpPr txBox="1"/>
          <p:nvPr/>
        </p:nvSpPr>
        <p:spPr>
          <a:xfrm>
            <a:off x="255270" y="2926715"/>
            <a:ext cx="10841990" cy="373380"/>
          </a:xfrm>
          <a:prstGeom prst="rect">
            <a:avLst/>
          </a:prstGeom>
        </p:spPr>
        <p:txBody>
          <a:bodyPr wrap="square">
            <a:noAutofit/>
          </a:bodyPr>
          <a:p>
            <a:r>
              <a:rPr lang="en-US" altLang="zh-CN" sz="1600"/>
              <a:t>Raw carbon emission data across sectors and countries is often difficult to interpret. </a:t>
            </a:r>
            <a:endParaRPr lang="en-US" altLang="zh-CN" sz="1600"/>
          </a:p>
          <a:p>
            <a:r>
              <a:rPr lang="en-US" altLang="zh-CN" sz="1600"/>
              <a:t>This project aims to simplify and visualize this data using Power BI, making it easier to analyze emission patterns and support informed environmental decisions.</a:t>
            </a:r>
            <a:endParaRPr lang="en-US" altLang="zh-CN" sz="1600"/>
          </a:p>
        </p:txBody>
      </p:sp>
      <p:sp>
        <p:nvSpPr>
          <p:cNvPr id="4" name="Text Box 3"/>
          <p:cNvSpPr txBox="1"/>
          <p:nvPr/>
        </p:nvSpPr>
        <p:spPr>
          <a:xfrm>
            <a:off x="255905" y="1579880"/>
            <a:ext cx="10713085" cy="1294765"/>
          </a:xfrm>
          <a:prstGeom prst="rect">
            <a:avLst/>
          </a:prstGeom>
          <a:noFill/>
        </p:spPr>
        <p:txBody>
          <a:bodyPr wrap="square" rtlCol="0" anchor="t">
            <a:noAutofit/>
          </a:bodyPr>
          <a:p>
            <a:pPr algn="l"/>
            <a:r>
              <a:rPr lang="en-US" altLang="en-US" sz="3600" dirty="0">
                <a:solidFill>
                  <a:schemeClr val="tx1"/>
                </a:solidFill>
                <a:latin typeface="Arial" panose="020B0604020202020204" pitchFamily="34" charset="0"/>
                <a:cs typeface="Arial" panose="020B0604020202020204" pitchFamily="34" charset="0"/>
                <a:sym typeface="+mn-ea"/>
              </a:rPr>
              <a:t>Visualizing Carbon Footprints Across Sectors Using Power BI</a:t>
            </a:r>
            <a:endParaRPr lang="en-US" altLang="en-US" sz="3600" dirty="0">
              <a:solidFill>
                <a:schemeClr val="tx1"/>
              </a:solidFill>
              <a:latin typeface="Arial" panose="020B0604020202020204" pitchFamily="34" charset="0"/>
              <a:cs typeface="Arial" panose="020B0604020202020204" pitchFamily="34"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Text Box 1"/>
          <p:cNvSpPr txBox="1"/>
          <p:nvPr/>
        </p:nvSpPr>
        <p:spPr>
          <a:xfrm>
            <a:off x="255270" y="1678305"/>
            <a:ext cx="11340465" cy="4381500"/>
          </a:xfrm>
          <a:prstGeom prst="rect">
            <a:avLst/>
          </a:prstGeom>
        </p:spPr>
        <p:txBody>
          <a:bodyPr>
            <a:noAutofit/>
          </a:bodyPr>
          <a:p>
            <a:r>
              <a:rPr lang="en-US" altLang="en-US" sz="1600"/>
              <a:t>The solution involves building a comprehensive and interactive Power BI dashboard that allows users to explore carbon emission data across different sectors, countries, and time periods. By importing, transforming, and visualizing the data, the dashboard helps:</a:t>
            </a:r>
            <a:endParaRPr lang="en-US" altLang="en-US" sz="1600"/>
          </a:p>
          <a:p>
            <a:endParaRPr lang="en-US" altLang="en-US" sz="1600"/>
          </a:p>
          <a:p>
            <a:r>
              <a:rPr lang="en-US" altLang="en-US" sz="1600"/>
              <a:t>Simplify complex emission data through clear visuals like bar charts, pie charts, treemaps, and line graphs.</a:t>
            </a:r>
            <a:endParaRPr lang="en-US" altLang="en-US" sz="1600"/>
          </a:p>
          <a:p>
            <a:endParaRPr lang="en-US" altLang="en-US" sz="1600"/>
          </a:p>
          <a:p>
            <a:r>
              <a:rPr lang="en-US" altLang="en-US" sz="1600"/>
              <a:t>Identify top contributing sectors and countries to carbon emissions.</a:t>
            </a:r>
            <a:endParaRPr lang="en-US" altLang="en-US" sz="1600"/>
          </a:p>
          <a:p>
            <a:endParaRPr lang="en-US" altLang="en-US" sz="1600"/>
          </a:p>
          <a:p>
            <a:r>
              <a:rPr lang="en-US" altLang="en-US" sz="1600"/>
              <a:t>Track emission trends over time (2019–2023) using year-wise comparisons.</a:t>
            </a:r>
            <a:endParaRPr lang="en-US" altLang="en-US" sz="1600"/>
          </a:p>
          <a:p>
            <a:endParaRPr lang="en-US" altLang="en-US" sz="1600"/>
          </a:p>
          <a:p>
            <a:r>
              <a:rPr lang="en-US" altLang="en-US" sz="1600"/>
              <a:t>Enable dynamic filtering by country, sector, and year for deeper insights.</a:t>
            </a:r>
            <a:endParaRPr lang="en-US" altLang="en-US" sz="1600"/>
          </a:p>
          <a:p>
            <a:endParaRPr lang="en-US" altLang="en-US" sz="1600"/>
          </a:p>
          <a:p>
            <a:r>
              <a:rPr lang="en-US" altLang="en-US" sz="1600"/>
              <a:t>Support data-driven decision-making for environmental awareness and policy planning.</a:t>
            </a:r>
            <a:endParaRPr lang="en-US" altLang="en-US"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270" y="895350"/>
            <a:ext cx="6102350" cy="558800"/>
          </a:xfrm>
          <a:prstGeom prst="rect">
            <a:avLst/>
          </a:prstGeom>
          <a:noFill/>
        </p:spPr>
        <p:txBody>
          <a:bodyPr wrap="square">
            <a:noAutofit/>
          </a:bodyPr>
          <a:lstStyle/>
          <a:p>
            <a:r>
              <a:rPr lang="en-US" sz="2000" b="1" dirty="0">
                <a:solidFill>
                  <a:srgbClr val="213163"/>
                </a:solidFill>
              </a:rPr>
              <a:t>Screenshot of Output:  </a:t>
            </a:r>
            <a:endParaRPr lang="en-IN" sz="2000" b="1" dirty="0">
              <a:solidFill>
                <a:srgbClr val="213163"/>
              </a:solidFill>
            </a:endParaRPr>
          </a:p>
        </p:txBody>
      </p:sp>
      <p:pic>
        <p:nvPicPr>
          <p:cNvPr id="2" name="Picture 1"/>
          <p:cNvPicPr>
            <a:picLocks noChangeAspect="1"/>
          </p:cNvPicPr>
          <p:nvPr/>
        </p:nvPicPr>
        <p:blipFill>
          <a:blip r:embed="rId1"/>
          <a:srcRect t="3866" r="24160" b="6336"/>
          <a:stretch>
            <a:fillRect/>
          </a:stretch>
        </p:blipFill>
        <p:spPr>
          <a:xfrm>
            <a:off x="255270" y="1541780"/>
            <a:ext cx="3468370" cy="2286000"/>
          </a:xfrm>
          <a:prstGeom prst="rect">
            <a:avLst/>
          </a:prstGeom>
        </p:spPr>
      </p:pic>
      <p:pic>
        <p:nvPicPr>
          <p:cNvPr id="4" name="Picture 3"/>
          <p:cNvPicPr>
            <a:picLocks noChangeAspect="1"/>
          </p:cNvPicPr>
          <p:nvPr/>
        </p:nvPicPr>
        <p:blipFill>
          <a:blip r:embed="rId2"/>
          <a:srcRect t="5237" r="23845" b="4811"/>
          <a:stretch>
            <a:fillRect/>
          </a:stretch>
        </p:blipFill>
        <p:spPr>
          <a:xfrm>
            <a:off x="4352925" y="1586865"/>
            <a:ext cx="3486150" cy="2279650"/>
          </a:xfrm>
          <a:prstGeom prst="rect">
            <a:avLst/>
          </a:prstGeom>
        </p:spPr>
      </p:pic>
      <p:pic>
        <p:nvPicPr>
          <p:cNvPr id="5" name="Picture 4"/>
          <p:cNvPicPr>
            <a:picLocks noChangeAspect="1"/>
          </p:cNvPicPr>
          <p:nvPr/>
        </p:nvPicPr>
        <p:blipFill>
          <a:blip r:embed="rId3"/>
          <a:srcRect t="5066" r="24801" b="6819"/>
          <a:stretch>
            <a:fillRect/>
          </a:stretch>
        </p:blipFill>
        <p:spPr>
          <a:xfrm>
            <a:off x="8336915" y="1569085"/>
            <a:ext cx="3484880" cy="22974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 Box 3"/>
          <p:cNvSpPr txBox="1"/>
          <p:nvPr/>
        </p:nvSpPr>
        <p:spPr>
          <a:xfrm>
            <a:off x="148590" y="1701165"/>
            <a:ext cx="11732895" cy="4358640"/>
          </a:xfrm>
          <a:prstGeom prst="rect">
            <a:avLst/>
          </a:prstGeom>
          <a:noFill/>
        </p:spPr>
        <p:txBody>
          <a:bodyPr wrap="square" rtlCol="0" anchor="t">
            <a:noAutofit/>
          </a:bodyPr>
          <a:p>
            <a:r>
              <a:rPr lang="en-US" altLang="en-US"/>
              <a:t>This project successfully demonstrates how Power BI can be used to transform raw carbon emission data into interactive and insightful visualizations. By analyzing carbon footprints across different sectors, countries, and years, the dashboard provides a clear understanding of emission patterns and trends.</a:t>
            </a:r>
            <a:endParaRPr lang="en-US" altLang="en-US"/>
          </a:p>
          <a:p>
            <a:endParaRPr lang="en-US" altLang="en-US"/>
          </a:p>
          <a:p>
            <a:r>
              <a:rPr lang="en-US" altLang="en-US"/>
              <a:t>It enables users to identify key contributors, monitor changes over time, and make informed decisions related to environmental impact and sustainability. Overall, the project highlights the importance of data visualization in raising awareness and supporting global efforts toward reducing carbon</a:t>
            </a:r>
            <a:r>
              <a:rPr lang="en-US" altLang="en-US"/>
              <a:t> </a:t>
            </a:r>
            <a:r>
              <a:rPr lang="en-US" altLang="en-US"/>
              <a:t>emissions</a:t>
            </a:r>
            <a:endParaRPr lang="en-US" altLang="en-US"/>
          </a:p>
          <a:p>
            <a:endParaRPr lang="en-US" altLang="en-US"/>
          </a:p>
        </p:txBody>
      </p:sp>
    </p:spTree>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0</TotalTime>
  <Words>3554</Words>
  <Application>WPS Slides</Application>
  <PresentationFormat>Widescreen</PresentationFormat>
  <Paragraphs>104</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SimSun</vt:lpstr>
      <vt:lpstr>Wingdings</vt:lpstr>
      <vt:lpstr>Arial</vt:lpstr>
      <vt:lpstr>Microsoft YaHei</vt:lpstr>
      <vt:lpstr>Arial Unicode MS</vt:lpstr>
      <vt:lpstr>Calibri</vt:lpstr>
      <vt:lpstr>Session 01 Design Thinking &amp; Critical Thinking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Rasika Subasthi</cp:lastModifiedBy>
  <cp:revision>6</cp:revision>
  <dcterms:created xsi:type="dcterms:W3CDTF">2024-12-31T09:40:00Z</dcterms:created>
  <dcterms:modified xsi:type="dcterms:W3CDTF">2025-04-19T17:07:46Z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046E566717F841AFB12F6C856A75D19B_12</vt:lpwstr>
  </property>
  <property fmtid="{D5CDD505-2E9C-101B-9397-08002B2CF9AE}" pid="3" name="KSOProductBuildVer">
    <vt:lpwstr>1033-12.2.0.20795</vt:lpwstr>
  </property>
</Properties>
</file>