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5" r:id="rId5"/>
    <p:sldId id="266" r:id="rId6"/>
    <p:sldId id="268" r:id="rId7"/>
    <p:sldId id="267" r:id="rId8"/>
    <p:sldId id="258" r:id="rId9"/>
    <p:sldId id="261" r:id="rId10"/>
    <p:sldId id="262" r:id="rId11"/>
    <p:sldId id="263" r:id="rId12"/>
    <p:sldId id="264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5" d="100"/>
          <a:sy n="95" d="100"/>
        </p:scale>
        <p:origin x="16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205CD-824C-3463-EC38-7EB6A0518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42F588-C1B8-784C-8EA5-6123E73F31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40B2C8-0BB8-9B89-3CE2-9B2E3DB9C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3326-50DA-4376-8CFB-A258A5450813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FA8A1-525B-F8BB-506C-C3BAC6EB3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163F5-C5D7-2BCC-6F58-C4A835035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5FEC4-0E17-472D-BF65-324FEC01F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946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ED962-F8CA-6E8C-BDB6-964E27D05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DF7B1A-4B59-0F18-18C4-84DA975ADF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9EEE1D-FE5E-8E5E-83B5-622D172D7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3326-50DA-4376-8CFB-A258A5450813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40FE7-9968-90B7-F59B-F048EE7DA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B3FE9-B2FD-1365-6052-27FFC38FA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5FEC4-0E17-472D-BF65-324FEC01F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573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4F74FF-571D-FA95-0CF3-AEC2ED6029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7F8A8E-584D-73A3-0D3E-6E15C55986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98EC7-F4DF-66C1-CE50-4E3742E9E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3326-50DA-4376-8CFB-A258A5450813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90927-4156-FDD1-43BF-6EBF67951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2D8A1-ADBD-031A-7AB2-6D441BE02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5FEC4-0E17-472D-BF65-324FEC01F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039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60A80-B2E1-EF05-1A30-F31DCEDDC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352CE-8808-A964-96FC-011F2158C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B0F580-21C9-FF9E-08E5-9F7CF856B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3326-50DA-4376-8CFB-A258A5450813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35F34-1B69-04B4-8F4D-D2DF76546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D801D-15A0-B144-B529-C0B13A114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5FEC4-0E17-472D-BF65-324FEC01F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908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2B960-0468-D886-A7D8-E199B3394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A05192-669A-46BA-9FA8-18344958FD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568F0-53C8-07C8-00A4-693009E88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3326-50DA-4376-8CFB-A258A5450813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A4C70-EB6B-D96A-590C-5D46D0F3F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7CCA3-A7AF-2DE7-6EC6-8E4C85A7A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5FEC4-0E17-472D-BF65-324FEC01F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822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1CDC7-D9BD-8E3B-D844-953EC4A7D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FD087-7A73-525D-FC4F-2A0B10CA25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09404A-18AA-B607-0D29-84D54615AA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F2F752-03AF-2630-0393-94CAB6ECD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3326-50DA-4376-8CFB-A258A5450813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187B33-B892-0A9C-7D5C-3439F3A69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B4BE3-044D-18A0-768F-0A3D85CFC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5FEC4-0E17-472D-BF65-324FEC01F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789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71512-DF69-D7FC-FF3D-E87932773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C62A64-1F55-81C0-B119-8EA619F4E2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8C7E6D-0AD3-AD67-4184-FC37F556FA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143A1A-7404-332A-2CD1-6CA1ADCC0E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07895B-D1DD-3271-046A-890390DAFF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672CBB-09A3-A57D-D20E-9D649DDCB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3326-50DA-4376-8CFB-A258A5450813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6FD169-2E87-6CFF-6F8B-72DC70193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9D0196-3901-3178-A2CB-6FA715643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5FEC4-0E17-472D-BF65-324FEC01F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282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A5E74-744A-02C7-B58B-67560623B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46D630-446E-0253-6069-70FA130B4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3326-50DA-4376-8CFB-A258A5450813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C9597E-3D1C-206D-A4EA-9112CC4AF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3DCB19-B66E-9EB1-EDB4-F97914B85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5FEC4-0E17-472D-BF65-324FEC01F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79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F4B493-8F50-A739-8C29-206B994B0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3326-50DA-4376-8CFB-A258A5450813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DD1AEB-BC12-EB44-E76A-AC83CC5B6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28E16D-8AA0-43A6-7867-AC45DD558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5FEC4-0E17-472D-BF65-324FEC01F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380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E67C4-9B08-5E1E-FE2C-F12C89350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20D8E-2211-1F2D-8B6E-51A3B63CE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1DC332-9B73-2786-B962-F3CED2D6BE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2AB2B3-DB12-B1CB-7229-D06A2C250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3326-50DA-4376-8CFB-A258A5450813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065B48-C331-414D-C303-DFACF3291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72919C-4AF0-AA30-59AF-FF72120C7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5FEC4-0E17-472D-BF65-324FEC01F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099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1B7CD-9FBF-4C80-9218-B45FC48ED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C6CA26-7099-1187-F920-D975F9CBE1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A9076C-7BD3-282E-E821-86807C283B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AFC06A-2884-44A1-90BE-CBC70388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3326-50DA-4376-8CFB-A258A5450813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083791-9027-A91C-2459-289B0F549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0EEBBE-CDEB-CB50-01CF-6FE1808E9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5FEC4-0E17-472D-BF65-324FEC01F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50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E7240-AF88-12EB-8147-D35C9470B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67997A-9629-8DB3-131D-F1F1944024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DB133-F51C-B639-BADC-0898347C4F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CF3326-50DA-4376-8CFB-A258A5450813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BD66EB-6A76-2371-B808-27DFA14B23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20429-7B49-8251-A4AF-0B19776C7B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25FEC4-0E17-472D-BF65-324FEC01F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57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kaggle.com/datasets/vrindakallu/new-york-datase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D9C414A-A284-4D73-B9C7-54C138F6D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3A3A28-0CC6-EC35-36BF-26D8CDEE75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6387" y="680483"/>
            <a:ext cx="4114799" cy="3283122"/>
          </a:xfrm>
        </p:spPr>
        <p:txBody>
          <a:bodyPr anchor="b">
            <a:normAutofit/>
          </a:bodyPr>
          <a:lstStyle/>
          <a:p>
            <a:r>
              <a:rPr lang="en-US" sz="5000" b="1" i="0" u="none" strike="noStrike" dirty="0">
                <a:effectLst/>
                <a:latin typeface="Arial" panose="020B0604020202020204" pitchFamily="34" charset="0"/>
              </a:rPr>
              <a:t>NEW YORK AIRBNB</a:t>
            </a:r>
            <a:endParaRPr lang="en-US" sz="5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FC2644-3CD1-156B-ACC0-F3BC33EE71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5860" y="4067843"/>
            <a:ext cx="2955851" cy="1909148"/>
          </a:xfrm>
        </p:spPr>
        <p:txBody>
          <a:bodyPr anchor="t">
            <a:normAutofit/>
          </a:bodyPr>
          <a:lstStyle/>
          <a:p>
            <a:r>
              <a:rPr lang="en-US" sz="15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By Prachi &amp; Sanjana</a:t>
            </a:r>
            <a:endParaRPr lang="en-US" sz="1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DAD80A-CFC8-4003-858B-671FF2048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5045" y="0"/>
            <a:ext cx="7406956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pic>
        <p:nvPicPr>
          <p:cNvPr id="4" name="Picture 3" descr="A logo in a circle&#10;&#10;Description automatically generated">
            <a:extLst>
              <a:ext uri="{FF2B5EF4-FFF2-40B4-BE49-F238E27FC236}">
                <a16:creationId xmlns:a16="http://schemas.microsoft.com/office/drawing/2014/main" id="{71A3764B-7191-7911-C66D-9E7BF7D0F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2674" y="1159496"/>
            <a:ext cx="6052010" cy="4539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168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6605FBE-4C1F-73F4-2B05-D99666C793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0C826E9-CD2A-D2FD-96E2-85B7E8500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1496D7-0377-90B0-39F2-DF37AB271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16208" y="0"/>
            <a:ext cx="4775791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F7B90-25C5-2322-4556-FF946275F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0350" y="714433"/>
            <a:ext cx="3560253" cy="5310963"/>
          </a:xfrm>
        </p:spPr>
        <p:txBody>
          <a:bodyPr anchor="ctr">
            <a:normAutofit/>
          </a:bodyPr>
          <a:lstStyle/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2000" dirty="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visualization displays the average rating as per the room type across the neighborhood groups of Queens, Staten Island, Bronx, Brooklyn and Manhattan.</a:t>
            </a: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2000" dirty="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the visualization we see that a Hotel Room in Brooklyn has the highest average rating of 4.8500.</a:t>
            </a: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2000" dirty="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indicates that Hotel Rooms could be a good option to consider in Brooklyn, </a:t>
            </a:r>
            <a:r>
              <a:rPr lang="en-US" sz="2000" dirty="0" err="1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Newyork</a:t>
            </a:r>
            <a:endParaRPr lang="en-US" sz="2000" dirty="0">
              <a:solidFill>
                <a:srgbClr val="5959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89E6A2-A166-3B3C-7C5E-32ACE70E2A5E}"/>
              </a:ext>
            </a:extLst>
          </p:cNvPr>
          <p:cNvSpPr txBox="1"/>
          <p:nvPr/>
        </p:nvSpPr>
        <p:spPr>
          <a:xfrm>
            <a:off x="774008" y="214064"/>
            <a:ext cx="60118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>
                <a:latin typeface="Arial" panose="020B0604020202020204" pitchFamily="34" charset="0"/>
                <a:cs typeface="Arial" panose="020B0604020202020204" pitchFamily="34" charset="0"/>
              </a:rPr>
              <a:t>Average Rating as per Room Type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4FCE0B-EDF8-72CD-4235-D7C87DED79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844"/>
          <a:stretch/>
        </p:blipFill>
        <p:spPr>
          <a:xfrm>
            <a:off x="93722" y="1387642"/>
            <a:ext cx="7228764" cy="474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295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11DB0B1-A1F4-B38E-EFD2-18774CB400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3D4006A-83A4-ADE4-8474-68CE2874E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9028FF-AC02-35EA-ADDB-BC022C6BD2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16208" y="0"/>
            <a:ext cx="4775791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E17DD-27E6-8BFF-BBDB-CB04124DD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0350" y="714433"/>
            <a:ext cx="3560253" cy="5310963"/>
          </a:xfrm>
        </p:spPr>
        <p:txBody>
          <a:bodyPr anchor="ctr"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0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This visualization gives a list of TOP 10 Airbnb in New York that has the highest number of reviews per month. 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2000" b="0" i="0" u="none" strike="noStrike" dirty="0">
              <a:solidFill>
                <a:srgbClr val="595959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595959"/>
                </a:solidFill>
                <a:latin typeface="Arial" panose="020B0604020202020204" pitchFamily="34" charset="0"/>
              </a:rPr>
              <a:t>Rental unit in New York has the highest number of reviews per month. 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rgbClr val="595959"/>
              </a:solidFill>
              <a:latin typeface="Arial" panose="020B0604020202020204" pitchFamily="34" charset="0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dirty="0"/>
            </a:br>
            <a:endParaRPr lang="en-US" sz="2000" dirty="0">
              <a:solidFill>
                <a:srgbClr val="5959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0F234D-69DC-70A8-FEA7-698FF94C18D2}"/>
              </a:ext>
            </a:extLst>
          </p:cNvPr>
          <p:cNvSpPr txBox="1"/>
          <p:nvPr/>
        </p:nvSpPr>
        <p:spPr>
          <a:xfrm>
            <a:off x="241744" y="109790"/>
            <a:ext cx="6932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b="1" dirty="0">
                <a:latin typeface="Arial" panose="020B0604020202020204" pitchFamily="34" charset="0"/>
                <a:cs typeface="Arial" panose="020B0604020202020204" pitchFamily="34" charset="0"/>
              </a:rPr>
              <a:t>Top 10 Airbnb's in New York with Highest Number of Reviews Per Month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977A21-F814-6E8C-A57E-8AC51A6C63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25" b="3891"/>
          <a:stretch/>
        </p:blipFill>
        <p:spPr>
          <a:xfrm>
            <a:off x="1363579" y="1024864"/>
            <a:ext cx="4948989" cy="5723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749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C55814F-F04A-AAFA-CE3C-466316D9BC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D030232-DD02-4BCA-D226-1FEA6EC44C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FDAF89B-688C-7245-EBB3-8533386E3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16208" y="0"/>
            <a:ext cx="4775791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FD3DD-0A85-8A37-0441-289A5EF08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0350" y="714433"/>
            <a:ext cx="3560253" cy="5310963"/>
          </a:xfrm>
        </p:spPr>
        <p:txBody>
          <a:bodyPr anchor="ctr"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0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This visualization displays the number of Airbnb's with and without License.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2000" b="0" i="0" u="none" strike="noStrike" dirty="0">
              <a:solidFill>
                <a:srgbClr val="595959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0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Here we see that even the highest rated Airbnb's in New York do not have license.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77A9AE-9BBE-DF84-7CD1-FC5749C348AD}"/>
              </a:ext>
            </a:extLst>
          </p:cNvPr>
          <p:cNvSpPr txBox="1"/>
          <p:nvPr/>
        </p:nvSpPr>
        <p:spPr>
          <a:xfrm>
            <a:off x="454671" y="131398"/>
            <a:ext cx="666802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>
                <a:latin typeface="Arial" panose="020B0604020202020204" pitchFamily="34" charset="0"/>
                <a:cs typeface="Arial" panose="020B0604020202020204" pitchFamily="34" charset="0"/>
              </a:rPr>
              <a:t>Do Airbnb’s in New York have license?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C742C6-88B8-F726-205D-8EA852377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259182"/>
            <a:ext cx="7399726" cy="49788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48AEA5D-1EA8-8D1D-69B1-F2D7837E0E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6834" y="770627"/>
            <a:ext cx="1539373" cy="78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359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5661BF0-A517-1553-930B-03298D2F4F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FFD8931-403D-746E-CF59-487BFC13D2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24E3AF-3AB2-235A-0C00-A2F5F7BA6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E6152C-5D79-1D98-3D6C-DBF79D18C7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514" y="685800"/>
            <a:ext cx="10800972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D3FFB6-750D-38F6-6CBA-F76AB4B00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054" y="1261137"/>
            <a:ext cx="8959893" cy="888360"/>
          </a:xfrm>
        </p:spPr>
        <p:txBody>
          <a:bodyPr anchor="b"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5BE4F-E60C-DB0F-FE6B-BBE9FBC04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6054" y="2427383"/>
            <a:ext cx="8959892" cy="3169482"/>
          </a:xfrm>
        </p:spPr>
        <p:txBody>
          <a:bodyPr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 conclusion, our analysis of New York Airbnb data has provided valuable insights into the landscape of short-term rentals in the city.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Through visualizations showcasing metrics such as minimum price, average nightly rates, popular listings, distribution of bedrooms, total reviews per ratings, and average ratings by room type, we have gained a comprehensive understanding of the Airbnb market in New York.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These visualizations offer actionable information for both hosts and guests, enabling informed decision-making regarding pricing, property selection, and overall satisfaction.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 the hospitality industry continues to evolve, leveraging data-driven insights becomes increasingly essential for optimizing experiences and maximizing value for all stakeholders involved.</a:t>
            </a:r>
          </a:p>
        </p:txBody>
      </p:sp>
    </p:spTree>
    <p:extLst>
      <p:ext uri="{BB962C8B-B14F-4D97-AF65-F5344CB8AC3E}">
        <p14:creationId xmlns:p14="http://schemas.microsoft.com/office/powerpoint/2010/main" val="552832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8DDA986-B6EE-4642-AC60-0490373E6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B62878-12EF-4E97-A284-47BAFC30D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79188D-1ED5-4705-B8C7-5D6FB7670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514" y="685800"/>
            <a:ext cx="10800972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668893-302C-2F23-1B0D-34122C8DF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054" y="1012183"/>
            <a:ext cx="8959893" cy="888360"/>
          </a:xfrm>
        </p:spPr>
        <p:txBody>
          <a:bodyPr anchor="b"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Data collection and 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9C6FC-272A-CC19-93DE-FE9166745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6054" y="2226926"/>
            <a:ext cx="4046809" cy="3169482"/>
          </a:xfrm>
        </p:spPr>
        <p:txBody>
          <a:bodyPr anchor="t">
            <a:normAutofit fontScale="92500" lnSpcReduction="10000"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New York Airbnb Open Data 2024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hlinkClick r:id="rId2"/>
              </a:rPr>
              <a:t>https:/www.kaggle.com/datasets/vrindakallu/new-york-dataset 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Airbnb originally known as AirBedandBreakfast.com, operates an online marketplace for short- and long-term home stays and experiences. </a:t>
            </a: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This dataset describes the latest listing activity in New York City, New York as of January 5th, 2024.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BA879B5-1AB3-4EEA-B963-C5472F807E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252" y="833628"/>
            <a:ext cx="1386889" cy="299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90E276-F2AC-3E43-69F1-E8486469D81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5387"/>
          <a:stretch/>
        </p:blipFill>
        <p:spPr>
          <a:xfrm>
            <a:off x="6567580" y="2226926"/>
            <a:ext cx="4479946" cy="3369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372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F83D325-E051-C20F-11A2-A8CD44C66B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NYC Airbnb law: What new rules mean for short-term rentals - The Washington  Post">
            <a:extLst>
              <a:ext uri="{FF2B5EF4-FFF2-40B4-BE49-F238E27FC236}">
                <a16:creationId xmlns:a16="http://schemas.microsoft.com/office/drawing/2014/main" id="{73703533-9338-1825-0210-2F2BB5F5E3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0" b="1241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0" name="Rectangle 2059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476A614-2317-C94E-977E-1E676B645A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NEIGHBOURHOOD INSIGHTS FOR NEWYORK AIRBNB</a:t>
            </a:r>
          </a:p>
        </p:txBody>
      </p:sp>
      <p:cxnSp>
        <p:nvCxnSpPr>
          <p:cNvPr id="2062" name="Straight Connector 2061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4" name="Straight Connector 2063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850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24F1F51-15A7-5CD0-0DB6-EAC3E53C71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7FFA88A-D52A-9813-1456-F0CAB8D58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A387E42-B5C8-88D3-4892-9F9057E29D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16208" y="0"/>
            <a:ext cx="4775791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38F1D-2F9D-B3A9-D805-F5C17607C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0934" y="1177508"/>
            <a:ext cx="4209949" cy="4934534"/>
          </a:xfrm>
        </p:spPr>
        <p:txBody>
          <a:bodyPr anchor="ctr">
            <a:normAutofit/>
          </a:bodyPr>
          <a:lstStyle/>
          <a:p>
            <a:pPr>
              <a:spcBef>
                <a:spcPts val="0"/>
              </a:spcBef>
            </a:pPr>
            <a:r>
              <a:rPr lang="en-US" sz="1800" dirty="0">
                <a:solidFill>
                  <a:srgbClr val="595959"/>
                </a:solidFill>
                <a:latin typeface="Arial" panose="020B0604020202020204" pitchFamily="34" charset="0"/>
              </a:rPr>
              <a:t>The minimum price of Airbnb is in Manhattan and Brooklyn which is $10. 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rgbClr val="595959"/>
              </a:solidFill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595959"/>
                </a:solidFill>
                <a:latin typeface="Arial" panose="020B0604020202020204" pitchFamily="34" charset="0"/>
              </a:rPr>
              <a:t>The minimum number of days for which the clients stayed was 30 days for this price which indicates that if you stay for a longer period, you get cheaper rates. 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rgbClr val="595959"/>
              </a:solidFill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595959"/>
                </a:solidFill>
                <a:latin typeface="Arial" panose="020B0604020202020204" pitchFamily="34" charset="0"/>
              </a:rPr>
              <a:t>The interesting insight that we gathered was that Brooklyn has the highest rent of $100000 but also has stays with $10 per night price. This indicates that there are a wide range of stays in Brooklyn catering all income clients. 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rgbClr val="595959"/>
              </a:solidFill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EB0EBF-5A31-1634-B6C3-43B9480506FB}"/>
              </a:ext>
            </a:extLst>
          </p:cNvPr>
          <p:cNvSpPr txBox="1"/>
          <p:nvPr/>
        </p:nvSpPr>
        <p:spPr>
          <a:xfrm>
            <a:off x="1414302" y="422556"/>
            <a:ext cx="444106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>
                <a:latin typeface="Arial" panose="020B0604020202020204" pitchFamily="34" charset="0"/>
                <a:cs typeface="Arial" panose="020B0604020202020204" pitchFamily="34" charset="0"/>
              </a:rPr>
              <a:t>Minimum price of Airbnb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D79CCB-3400-93D7-09D2-18D49A83A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86" y="1352943"/>
            <a:ext cx="7259437" cy="470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067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668DC4C-83EE-3CCE-6F1D-9E4885A770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D40FB0D-CEED-268E-43A2-00ED8B121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75B12B-D36B-01DA-09C2-12C6164754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16208" y="0"/>
            <a:ext cx="4775791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549E2-A34D-B6E9-B60D-FC9B93D81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0350" y="714433"/>
            <a:ext cx="3560253" cy="5310963"/>
          </a:xfrm>
        </p:spPr>
        <p:txBody>
          <a:bodyPr anchor="ctr"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rgbClr val="595959"/>
              </a:solidFill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595959"/>
                </a:solidFill>
                <a:latin typeface="Arial" panose="020B0604020202020204" pitchFamily="34" charset="0"/>
              </a:rPr>
              <a:t>This visualization displays the average 1 day stay rates at the Airbnb's across different neighborhoods of New York.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rgbClr val="595959"/>
              </a:solidFill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595959"/>
                </a:solidFill>
                <a:latin typeface="Arial" panose="020B0604020202020204" pitchFamily="34" charset="0"/>
              </a:rPr>
              <a:t>The neighborhood with highest average price per night is Tribeca in the Manhattan with $455.4 per night.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6F9292-5183-11B9-5DF3-41FE1E9267E9}"/>
              </a:ext>
            </a:extLst>
          </p:cNvPr>
          <p:cNvSpPr txBox="1"/>
          <p:nvPr/>
        </p:nvSpPr>
        <p:spPr>
          <a:xfrm>
            <a:off x="334234" y="252768"/>
            <a:ext cx="67820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b="1" dirty="0">
                <a:latin typeface="Arial" panose="020B0604020202020204" pitchFamily="34" charset="0"/>
                <a:cs typeface="Arial" panose="020B0604020202020204" pitchFamily="34" charset="0"/>
              </a:rPr>
              <a:t>Average Price per Night across different Neighborhoods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0097CE-BD9E-8E0E-5605-9CE7CA3E2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92" y="1463208"/>
            <a:ext cx="7207754" cy="4834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022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2942FF-7420-3B52-98D6-7F95AFEEC4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FBE3EDC-DDCB-2468-7DD7-5647400D3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01946B8-5A3C-9098-4B0C-6E979D599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16208" y="0"/>
            <a:ext cx="4775791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7AC9B-04BA-A734-014C-77E15D09B8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0350" y="714433"/>
            <a:ext cx="3560253" cy="5310963"/>
          </a:xfrm>
        </p:spPr>
        <p:txBody>
          <a:bodyPr anchor="ctr"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595959"/>
                </a:solidFill>
                <a:latin typeface="Arial" panose="020B0604020202020204" pitchFamily="34" charset="0"/>
              </a:rPr>
              <a:t>This visualization displays the distribution of number of bedrooms from studio to 15 across Airbnb's in all the neighborhoods.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rgbClr val="595959"/>
              </a:solidFill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595959"/>
                </a:solidFill>
                <a:latin typeface="Arial" panose="020B0604020202020204" pitchFamily="34" charset="0"/>
              </a:rPr>
              <a:t> Bedford has the highest 1 Bedroom apartments available for a stay.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rgbClr val="595959"/>
              </a:solidFill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rgbClr val="595959"/>
              </a:solidFill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852E21-EB16-1000-EC97-9BD906388A43}"/>
              </a:ext>
            </a:extLst>
          </p:cNvPr>
          <p:cNvSpPr txBox="1"/>
          <p:nvPr/>
        </p:nvSpPr>
        <p:spPr>
          <a:xfrm>
            <a:off x="334234" y="252768"/>
            <a:ext cx="678207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b="1" dirty="0">
                <a:latin typeface="Arial" panose="020B0604020202020204" pitchFamily="34" charset="0"/>
                <a:cs typeface="Arial" panose="020B0604020202020204" pitchFamily="34" charset="0"/>
              </a:rPr>
              <a:t>Number of bedrooms across </a:t>
            </a:r>
            <a:r>
              <a:rPr lang="en-US" sz="2700" b="1" dirty="0" err="1">
                <a:latin typeface="Arial" panose="020B0604020202020204" pitchFamily="34" charset="0"/>
                <a:cs typeface="Arial" panose="020B0604020202020204" pitchFamily="34" charset="0"/>
              </a:rPr>
              <a:t>Airbnbs</a:t>
            </a:r>
            <a:endParaRPr lang="en-US" sz="27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E2FFA3-8628-33BC-577A-BE95D0858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546" y="1105504"/>
            <a:ext cx="6515585" cy="5264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425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098B19A-6D87-A5F0-53D3-3930552D0F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A3333EC-E7DD-546B-AEA3-DDE9471838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4715024-30FD-F596-5CD2-9386A49B36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16208" y="0"/>
            <a:ext cx="4775791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6E185-A567-6261-E152-B7841D471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0350" y="714433"/>
            <a:ext cx="3560253" cy="5310963"/>
          </a:xfrm>
        </p:spPr>
        <p:txBody>
          <a:bodyPr anchor="ctr"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595959"/>
                </a:solidFill>
                <a:latin typeface="Arial" panose="020B0604020202020204" pitchFamily="34" charset="0"/>
              </a:rPr>
              <a:t>This visualization displays the Airbnb's as per their ranking of highest number of hosts, the greater number of hosts indicates more popularity.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rgbClr val="595959"/>
              </a:solidFill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595959"/>
                </a:solidFill>
                <a:latin typeface="Arial" panose="020B0604020202020204" pitchFamily="34" charset="0"/>
              </a:rPr>
              <a:t>Bedford has the highest number of hosts which is more than 1000. 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rgbClr val="595959"/>
              </a:solidFill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7276DB-7328-4D39-36A2-A1D47F81BEBF}"/>
              </a:ext>
            </a:extLst>
          </p:cNvPr>
          <p:cNvSpPr txBox="1"/>
          <p:nvPr/>
        </p:nvSpPr>
        <p:spPr>
          <a:xfrm>
            <a:off x="334234" y="252768"/>
            <a:ext cx="678207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b="1">
                <a:latin typeface="Arial" panose="020B0604020202020204" pitchFamily="34" charset="0"/>
                <a:cs typeface="Arial" panose="020B0604020202020204" pitchFamily="34" charset="0"/>
              </a:rPr>
              <a:t>Popular Airbnbs</a:t>
            </a:r>
            <a:endParaRPr lang="en-US" sz="27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DF43B6-0920-4644-CD4E-E8276A107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73" y="1122420"/>
            <a:ext cx="7084301" cy="5114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2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Airbnb's Customer Experience practice needs a systemic change">
            <a:extLst>
              <a:ext uri="{FF2B5EF4-FFF2-40B4-BE49-F238E27FC236}">
                <a16:creationId xmlns:a16="http://schemas.microsoft.com/office/drawing/2014/main" id="{BA68CA92-B3AE-BAFA-B3A7-4CFDE463D1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9" name="Rectangle 3078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E91EA58-5AFD-23B4-5CF5-7811ABF0E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CUSTOMER EXPERIENCES FOR THEIR STAY</a:t>
            </a:r>
          </a:p>
        </p:txBody>
      </p:sp>
      <p:cxnSp>
        <p:nvCxnSpPr>
          <p:cNvPr id="3081" name="Straight Connector 3080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3" name="Straight Connector 3082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9322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CE0A68D-28EF-49D9-B84B-5DAB38714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B71026-D433-DFE5-6477-B55A971B82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5" t="5470" r="40029" b="1468"/>
          <a:stretch/>
        </p:blipFill>
        <p:spPr>
          <a:xfrm>
            <a:off x="364933" y="649706"/>
            <a:ext cx="6686342" cy="61213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FA0C3DC-24DE-44E3-9D41-CAA5F3B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16208" y="0"/>
            <a:ext cx="4775791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461DA-8E5F-1A15-299F-68CE4C7C9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0350" y="714433"/>
            <a:ext cx="3560253" cy="5310963"/>
          </a:xfrm>
        </p:spPr>
        <p:txBody>
          <a:bodyPr anchor="ctr">
            <a:normAutofit/>
          </a:bodyPr>
          <a:lstStyle/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20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 visualization displays the total number of reviews in different neighborhood groups of Queens, Staten Island, Bronx, Brooklyn and Manhattan.</a:t>
            </a:r>
            <a:endParaRPr lang="en-US" sz="20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 can see that Brooklyn has the highest number of hosts with more than 4.5 rating.</a:t>
            </a:r>
          </a:p>
          <a:p>
            <a:r>
              <a:rPr lang="en-US" sz="2000" dirty="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can increase or decrease the rating according to our needs.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C9DC55-5B63-DD7D-B8D0-431BA2A7C0FD}"/>
              </a:ext>
            </a:extLst>
          </p:cNvPr>
          <p:cNvSpPr txBox="1"/>
          <p:nvPr/>
        </p:nvSpPr>
        <p:spPr>
          <a:xfrm>
            <a:off x="364933" y="206602"/>
            <a:ext cx="759195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>
                <a:latin typeface="Arial" panose="020B0604020202020204" pitchFamily="34" charset="0"/>
                <a:cs typeface="Arial" panose="020B0604020202020204" pitchFamily="34" charset="0"/>
              </a:rPr>
              <a:t>Total number of reviews as per Ratings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560FC4-0FB7-FBFA-77B9-F028FC8C46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2216" y="4793546"/>
            <a:ext cx="1539373" cy="800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177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635</Words>
  <Application>Microsoft Office PowerPoint</Application>
  <PresentationFormat>Widescreen</PresentationFormat>
  <Paragraphs>50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Office Theme</vt:lpstr>
      <vt:lpstr>NEW YORK AIRBNB</vt:lpstr>
      <vt:lpstr>Data collection and Data cleaning</vt:lpstr>
      <vt:lpstr>NEIGHBOURHOOD INSIGHTS FOR NEWYORK AIRBNB</vt:lpstr>
      <vt:lpstr>PowerPoint Presentation</vt:lpstr>
      <vt:lpstr>PowerPoint Presentation</vt:lpstr>
      <vt:lpstr>PowerPoint Presentation</vt:lpstr>
      <vt:lpstr>PowerPoint Presentation</vt:lpstr>
      <vt:lpstr>CUSTOMER EXPERIENCES FOR THEIR STAY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YORK AIRBNB</dc:title>
  <dc:creator>Sanjana Kumar</dc:creator>
  <cp:lastModifiedBy>Sanjana Kumar</cp:lastModifiedBy>
  <cp:revision>3</cp:revision>
  <dcterms:created xsi:type="dcterms:W3CDTF">2024-03-05T06:51:52Z</dcterms:created>
  <dcterms:modified xsi:type="dcterms:W3CDTF">2024-03-06T23:16:43Z</dcterms:modified>
</cp:coreProperties>
</file>