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72" r:id="rId3"/>
    <p:sldId id="258" r:id="rId4"/>
    <p:sldId id="259" r:id="rId5"/>
    <p:sldId id="260" r:id="rId6"/>
    <p:sldId id="273" r:id="rId7"/>
    <p:sldId id="261" r:id="rId8"/>
    <p:sldId id="262" r:id="rId9"/>
    <p:sldId id="263" r:id="rId10"/>
    <p:sldId id="265" r:id="rId11"/>
    <p:sldId id="266" r:id="rId12"/>
    <p:sldId id="267" r:id="rId13"/>
    <p:sldId id="268"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143883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17955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276224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13430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1602632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38523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1763029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3011435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9000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269724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35221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202548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261029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366065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63756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2660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8F931F-10E9-446E-A8A7-B70FF53B8234}"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A67722-D481-4C56-95CB-BB8106FFEFD7}" type="slidenum">
              <a:rPr lang="en-US" smtClean="0"/>
              <a:t>‹#›</a:t>
            </a:fld>
            <a:endParaRPr lang="en-US" dirty="0"/>
          </a:p>
        </p:txBody>
      </p:sp>
    </p:spTree>
    <p:extLst>
      <p:ext uri="{BB962C8B-B14F-4D97-AF65-F5344CB8AC3E}">
        <p14:creationId xmlns:p14="http://schemas.microsoft.com/office/powerpoint/2010/main" val="307052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8F931F-10E9-446E-A8A7-B70FF53B8234}" type="datetimeFigureOut">
              <a:rPr lang="en-US" smtClean="0"/>
              <a:t>6/1/2022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A67722-D481-4C56-95CB-BB8106FFEFD7}" type="slidenum">
              <a:rPr lang="en-US" smtClean="0"/>
              <a:t>‹#›</a:t>
            </a:fld>
            <a:endParaRPr lang="en-US" dirty="0"/>
          </a:p>
        </p:txBody>
      </p:sp>
    </p:spTree>
    <p:extLst>
      <p:ext uri="{BB962C8B-B14F-4D97-AF65-F5344CB8AC3E}">
        <p14:creationId xmlns:p14="http://schemas.microsoft.com/office/powerpoint/2010/main" val="3034783596"/>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B9B8-430E-AD26-6B9F-D543E53167DF}"/>
              </a:ext>
            </a:extLst>
          </p:cNvPr>
          <p:cNvSpPr>
            <a:spLocks noGrp="1"/>
          </p:cNvSpPr>
          <p:nvPr>
            <p:ph type="ctrTitle"/>
          </p:nvPr>
        </p:nvSpPr>
        <p:spPr>
          <a:xfrm>
            <a:off x="869243" y="1354796"/>
            <a:ext cx="10050292" cy="2074204"/>
          </a:xfrm>
        </p:spPr>
        <p:txBody>
          <a:bodyPr>
            <a:normAutofit/>
          </a:bodyPr>
          <a:lstStyle/>
          <a:p>
            <a:pPr algn="ctr"/>
            <a:r>
              <a:rPr lang="en-US" sz="3600" b="1" dirty="0">
                <a:solidFill>
                  <a:srgbClr val="FFC000"/>
                </a:solidFill>
              </a:rPr>
              <a:t>WuW What You Want</a:t>
            </a:r>
            <a:br>
              <a:rPr lang="en-US" sz="3600" b="1" dirty="0">
                <a:solidFill>
                  <a:srgbClr val="FFC000"/>
                </a:solidFill>
              </a:rPr>
            </a:br>
            <a:r>
              <a:rPr lang="en-US" sz="2400" b="1" dirty="0">
                <a:solidFill>
                  <a:srgbClr val="FFC000"/>
                </a:solidFill>
              </a:rPr>
              <a:t>On Demand Home Service Provider</a:t>
            </a:r>
          </a:p>
        </p:txBody>
      </p:sp>
      <p:sp>
        <p:nvSpPr>
          <p:cNvPr id="3" name="Subtitle 2">
            <a:extLst>
              <a:ext uri="{FF2B5EF4-FFF2-40B4-BE49-F238E27FC236}">
                <a16:creationId xmlns:a16="http://schemas.microsoft.com/office/drawing/2014/main" id="{CCDE5083-9B6D-82E7-A955-47515B093E3F}"/>
              </a:ext>
            </a:extLst>
          </p:cNvPr>
          <p:cNvSpPr>
            <a:spLocks noGrp="1"/>
          </p:cNvSpPr>
          <p:nvPr>
            <p:ph type="subTitle" idx="1"/>
          </p:nvPr>
        </p:nvSpPr>
        <p:spPr>
          <a:xfrm>
            <a:off x="189521" y="5523533"/>
            <a:ext cx="9622971" cy="771743"/>
          </a:xfrm>
        </p:spPr>
        <p:txBody>
          <a:bodyPr>
            <a:normAutofit fontScale="25000" lnSpcReduction="20000"/>
          </a:bodyPr>
          <a:lstStyle/>
          <a:p>
            <a:r>
              <a:rPr lang="en-US" sz="5600" dirty="0">
                <a:solidFill>
                  <a:schemeClr val="tx1"/>
                </a:solidFill>
                <a:latin typeface="Arial" panose="020B0604020202020204" pitchFamily="34" charset="0"/>
                <a:cs typeface="Arial" panose="020B0604020202020204" pitchFamily="34" charset="0"/>
              </a:rPr>
              <a:t>Under the guidance of  Supervisor : Mr. Saroj Sharma</a:t>
            </a:r>
          </a:p>
          <a:p>
            <a:r>
              <a:rPr lang="en-US" sz="5600" dirty="0">
                <a:solidFill>
                  <a:schemeClr val="tx1"/>
                </a:solidFill>
                <a:latin typeface="Arial" panose="020B0604020202020204" pitchFamily="34" charset="0"/>
                <a:cs typeface="Arial" panose="020B0604020202020204" pitchFamily="34" charset="0"/>
              </a:rPr>
              <a:t>Presented by: Sanjana Neupane (77227222)</a:t>
            </a:r>
          </a:p>
          <a:p>
            <a:r>
              <a:rPr lang="en-US" sz="5600" dirty="0">
                <a:solidFill>
                  <a:schemeClr val="tx1"/>
                </a:solidFill>
                <a:latin typeface="Arial" panose="020B0604020202020204" pitchFamily="34" charset="0"/>
                <a:cs typeface="Arial" panose="020B0604020202020204" pitchFamily="34" charset="0"/>
              </a:rPr>
              <a:t>Module : Production Project</a:t>
            </a:r>
          </a:p>
          <a:p>
            <a:pPr algn="ctr"/>
            <a:endParaRPr lang="en-US" sz="2000" dirty="0">
              <a:solidFill>
                <a:schemeClr val="tx1">
                  <a:lumMod val="85000"/>
                  <a:lumOff val="15000"/>
                </a:schemeClr>
              </a:solidFill>
            </a:endParaRPr>
          </a:p>
        </p:txBody>
      </p:sp>
      <p:pic>
        <p:nvPicPr>
          <p:cNvPr id="4" name="Picture 3">
            <a:extLst>
              <a:ext uri="{FF2B5EF4-FFF2-40B4-BE49-F238E27FC236}">
                <a16:creationId xmlns:a16="http://schemas.microsoft.com/office/drawing/2014/main" id="{C54CD7F6-226D-D110-2646-B66A42D75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90" y="183658"/>
            <a:ext cx="2415539" cy="1279474"/>
          </a:xfrm>
          <a:prstGeom prst="rect">
            <a:avLst/>
          </a:prstGeom>
        </p:spPr>
      </p:pic>
      <p:pic>
        <p:nvPicPr>
          <p:cNvPr id="10" name="Picture 9">
            <a:extLst>
              <a:ext uri="{FF2B5EF4-FFF2-40B4-BE49-F238E27FC236}">
                <a16:creationId xmlns:a16="http://schemas.microsoft.com/office/drawing/2014/main" id="{FC8DAA11-A5AF-D0C0-611E-15116C0F7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3661" y="183659"/>
            <a:ext cx="1739363" cy="978392"/>
          </a:xfrm>
          <a:prstGeom prst="rect">
            <a:avLst/>
          </a:prstGeom>
        </p:spPr>
      </p:pic>
    </p:spTree>
    <p:extLst>
      <p:ext uri="{BB962C8B-B14F-4D97-AF65-F5344CB8AC3E}">
        <p14:creationId xmlns:p14="http://schemas.microsoft.com/office/powerpoint/2010/main" val="82272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1C82-CE2C-6471-537A-E9A960CC0A01}"/>
              </a:ext>
            </a:extLst>
          </p:cNvPr>
          <p:cNvSpPr>
            <a:spLocks noGrp="1"/>
          </p:cNvSpPr>
          <p:nvPr>
            <p:ph type="title"/>
          </p:nvPr>
        </p:nvSpPr>
        <p:spPr/>
        <p:txBody>
          <a:bodyPr/>
          <a:lstStyle/>
          <a:p>
            <a:r>
              <a:rPr lang="en-US" sz="3200" b="1" dirty="0">
                <a:solidFill>
                  <a:srgbClr val="FFC000"/>
                </a:solidFill>
              </a:rPr>
              <a:t>                    ER Diagram</a:t>
            </a:r>
          </a:p>
        </p:txBody>
      </p:sp>
      <p:sp>
        <p:nvSpPr>
          <p:cNvPr id="4" name="Content Placeholder 3">
            <a:extLst>
              <a:ext uri="{FF2B5EF4-FFF2-40B4-BE49-F238E27FC236}">
                <a16:creationId xmlns:a16="http://schemas.microsoft.com/office/drawing/2014/main" id="{03051E0F-E112-1FBF-4BE4-16F0A548E4C0}"/>
              </a:ext>
            </a:extLst>
          </p:cNvPr>
          <p:cNvSpPr>
            <a:spLocks noGrp="1"/>
          </p:cNvSpPr>
          <p:nvPr>
            <p:ph idx="1"/>
          </p:nvPr>
        </p:nvSpPr>
        <p:spPr/>
        <p:txBody>
          <a:bodyPr/>
          <a:lstStyle/>
          <a:p>
            <a:endParaRPr lang="en-US" dirty="0"/>
          </a:p>
        </p:txBody>
      </p:sp>
      <p:pic>
        <p:nvPicPr>
          <p:cNvPr id="8" name="Content Placeholder 3">
            <a:extLst>
              <a:ext uri="{FF2B5EF4-FFF2-40B4-BE49-F238E27FC236}">
                <a16:creationId xmlns:a16="http://schemas.microsoft.com/office/drawing/2014/main" id="{67B3EBC0-DAC3-C88B-9500-B6B41135624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33401" y="1619250"/>
            <a:ext cx="10887074" cy="4629149"/>
          </a:xfrm>
          <a:prstGeom prst="rect">
            <a:avLst/>
          </a:prstGeom>
        </p:spPr>
      </p:pic>
    </p:spTree>
    <p:extLst>
      <p:ext uri="{BB962C8B-B14F-4D97-AF65-F5344CB8AC3E}">
        <p14:creationId xmlns:p14="http://schemas.microsoft.com/office/powerpoint/2010/main" val="20552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EFCC-A613-BA2C-25E9-C8A01C7F6A59}"/>
              </a:ext>
            </a:extLst>
          </p:cNvPr>
          <p:cNvSpPr>
            <a:spLocks noGrp="1"/>
          </p:cNvSpPr>
          <p:nvPr>
            <p:ph type="title"/>
          </p:nvPr>
        </p:nvSpPr>
        <p:spPr>
          <a:xfrm>
            <a:off x="1227288" y="0"/>
            <a:ext cx="9404723" cy="1400530"/>
          </a:xfrm>
        </p:spPr>
        <p:txBody>
          <a:bodyPr/>
          <a:lstStyle/>
          <a:p>
            <a:r>
              <a:rPr lang="en-US" sz="3200" b="1" dirty="0">
                <a:solidFill>
                  <a:srgbClr val="FFC000"/>
                </a:solidFill>
              </a:rPr>
              <a:t>          DFD – Data Flow Diagram</a:t>
            </a:r>
            <a:br>
              <a:rPr lang="en-US" sz="3200" b="1" dirty="0"/>
            </a:br>
            <a:br>
              <a:rPr lang="en-US" sz="3200" b="1" dirty="0"/>
            </a:br>
            <a:r>
              <a:rPr lang="en-US" sz="2400" b="1" dirty="0">
                <a:solidFill>
                  <a:srgbClr val="FFC000"/>
                </a:solidFill>
              </a:rPr>
              <a:t>level 0 DFD</a:t>
            </a:r>
            <a:br>
              <a:rPr lang="en-US" sz="3200" b="1" dirty="0"/>
            </a:br>
            <a:br>
              <a:rPr lang="en-US" sz="3200" b="1" dirty="0"/>
            </a:br>
            <a:br>
              <a:rPr lang="en-US" sz="3200" b="1" dirty="0"/>
            </a:br>
            <a:r>
              <a:rPr lang="en-US" sz="3200" b="1" dirty="0" err="1"/>
              <a:t>llwkwkwk</a:t>
            </a:r>
            <a:endParaRPr lang="en-US" sz="3200" b="1" dirty="0">
              <a:solidFill>
                <a:srgbClr val="FFC000"/>
              </a:solidFill>
            </a:endParaRPr>
          </a:p>
        </p:txBody>
      </p:sp>
      <p:pic>
        <p:nvPicPr>
          <p:cNvPr id="6" name="Content Placeholder 5" descr="Diagram&#10;&#10;Description automatically generated with medium confidence">
            <a:extLst>
              <a:ext uri="{FF2B5EF4-FFF2-40B4-BE49-F238E27FC236}">
                <a16:creationId xmlns:a16="http://schemas.microsoft.com/office/drawing/2014/main" id="{F2889642-DD4E-6637-01B1-E888CCA426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9861" y="2052638"/>
            <a:ext cx="3934054" cy="4195762"/>
          </a:xfrm>
        </p:spPr>
      </p:pic>
      <p:sp>
        <p:nvSpPr>
          <p:cNvPr id="4" name="Rectangle 3">
            <a:extLst>
              <a:ext uri="{FF2B5EF4-FFF2-40B4-BE49-F238E27FC236}">
                <a16:creationId xmlns:a16="http://schemas.microsoft.com/office/drawing/2014/main" id="{8066356B-63D7-45C8-FE44-612A303A197F}"/>
              </a:ext>
            </a:extLst>
          </p:cNvPr>
          <p:cNvSpPr/>
          <p:nvPr/>
        </p:nvSpPr>
        <p:spPr>
          <a:xfrm>
            <a:off x="453649" y="1680943"/>
            <a:ext cx="11284702" cy="49391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B879A00-E2D7-388A-05A9-F9C396AFB2E9}"/>
              </a:ext>
            </a:extLst>
          </p:cNvPr>
          <p:cNvPicPr/>
          <p:nvPr/>
        </p:nvPicPr>
        <p:blipFill>
          <a:blip r:embed="rId3">
            <a:extLst>
              <a:ext uri="{28A0092B-C50C-407E-A947-70E740481C1C}">
                <a14:useLocalDpi xmlns:a14="http://schemas.microsoft.com/office/drawing/2010/main" val="0"/>
              </a:ext>
            </a:extLst>
          </a:blip>
          <a:stretch>
            <a:fillRect/>
          </a:stretch>
        </p:blipFill>
        <p:spPr>
          <a:xfrm>
            <a:off x="1828800" y="2611514"/>
            <a:ext cx="8534400" cy="2057400"/>
          </a:xfrm>
          <a:prstGeom prst="rect">
            <a:avLst/>
          </a:prstGeom>
        </p:spPr>
      </p:pic>
    </p:spTree>
    <p:extLst>
      <p:ext uri="{BB962C8B-B14F-4D97-AF65-F5344CB8AC3E}">
        <p14:creationId xmlns:p14="http://schemas.microsoft.com/office/powerpoint/2010/main" val="305380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9BEB-98A2-A546-19F0-4F8F8D42B752}"/>
              </a:ext>
            </a:extLst>
          </p:cNvPr>
          <p:cNvSpPr>
            <a:spLocks noGrp="1"/>
          </p:cNvSpPr>
          <p:nvPr>
            <p:ph type="title"/>
          </p:nvPr>
        </p:nvSpPr>
        <p:spPr>
          <a:xfrm>
            <a:off x="833120" y="0"/>
            <a:ext cx="9404723" cy="1400530"/>
          </a:xfrm>
        </p:spPr>
        <p:txBody>
          <a:bodyPr/>
          <a:lstStyle/>
          <a:p>
            <a:r>
              <a:rPr lang="en-US" sz="3200" b="1" dirty="0">
                <a:solidFill>
                  <a:srgbClr val="FFC000"/>
                </a:solidFill>
              </a:rPr>
              <a:t>                           </a:t>
            </a:r>
            <a:r>
              <a:rPr lang="en-US" sz="2800" b="1" dirty="0">
                <a:solidFill>
                  <a:srgbClr val="FFC000"/>
                </a:solidFill>
              </a:rPr>
              <a:t>Level 1 DFD</a:t>
            </a:r>
            <a:br>
              <a:rPr lang="en-US" sz="1400" b="1" dirty="0"/>
            </a:br>
            <a:endParaRPr lang="en-US" sz="3200" b="1" dirty="0">
              <a:solidFill>
                <a:srgbClr val="FFC000"/>
              </a:solidFill>
            </a:endParaRPr>
          </a:p>
        </p:txBody>
      </p:sp>
      <p:pic>
        <p:nvPicPr>
          <p:cNvPr id="8" name="Content Placeholder 7" descr="Diagram&#10;&#10;Description automatically generated">
            <a:extLst>
              <a:ext uri="{FF2B5EF4-FFF2-40B4-BE49-F238E27FC236}">
                <a16:creationId xmlns:a16="http://schemas.microsoft.com/office/drawing/2014/main" id="{0D4342F9-5E45-4D79-0562-083A09EC1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757" y="2052638"/>
            <a:ext cx="4400261" cy="4195762"/>
          </a:xfrm>
        </p:spPr>
      </p:pic>
      <p:sp>
        <p:nvSpPr>
          <p:cNvPr id="4" name="Rectangle 3">
            <a:extLst>
              <a:ext uri="{FF2B5EF4-FFF2-40B4-BE49-F238E27FC236}">
                <a16:creationId xmlns:a16="http://schemas.microsoft.com/office/drawing/2014/main" id="{839620C3-4EDB-15CA-93EB-4923AB7AA2B3}"/>
              </a:ext>
            </a:extLst>
          </p:cNvPr>
          <p:cNvSpPr/>
          <p:nvPr/>
        </p:nvSpPr>
        <p:spPr>
          <a:xfrm>
            <a:off x="346229" y="859016"/>
            <a:ext cx="11407806" cy="58262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B231FF9-8934-FCAC-88E2-30DCD3C20657}"/>
              </a:ext>
            </a:extLst>
          </p:cNvPr>
          <p:cNvPicPr/>
          <p:nvPr/>
        </p:nvPicPr>
        <p:blipFill>
          <a:blip r:embed="rId3">
            <a:extLst>
              <a:ext uri="{28A0092B-C50C-407E-A947-70E740481C1C}">
                <a14:useLocalDpi xmlns:a14="http://schemas.microsoft.com/office/drawing/2010/main" val="0"/>
              </a:ext>
            </a:extLst>
          </a:blip>
          <a:stretch>
            <a:fillRect/>
          </a:stretch>
        </p:blipFill>
        <p:spPr>
          <a:xfrm>
            <a:off x="1919287" y="1075677"/>
            <a:ext cx="7315200" cy="5257800"/>
          </a:xfrm>
          <a:prstGeom prst="rect">
            <a:avLst/>
          </a:prstGeom>
        </p:spPr>
      </p:pic>
    </p:spTree>
    <p:extLst>
      <p:ext uri="{BB962C8B-B14F-4D97-AF65-F5344CB8AC3E}">
        <p14:creationId xmlns:p14="http://schemas.microsoft.com/office/powerpoint/2010/main" val="9743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9F9-1557-498B-A469-416C03ED0EE9}"/>
              </a:ext>
            </a:extLst>
          </p:cNvPr>
          <p:cNvSpPr>
            <a:spLocks noGrp="1"/>
          </p:cNvSpPr>
          <p:nvPr>
            <p:ph type="title"/>
          </p:nvPr>
        </p:nvSpPr>
        <p:spPr>
          <a:xfrm>
            <a:off x="646111" y="436077"/>
            <a:ext cx="9404723" cy="1400530"/>
          </a:xfrm>
        </p:spPr>
        <p:txBody>
          <a:bodyPr/>
          <a:lstStyle/>
          <a:p>
            <a:r>
              <a:rPr lang="en-US" sz="3200" b="1" dirty="0">
                <a:solidFill>
                  <a:srgbClr val="FFC000"/>
                </a:solidFill>
              </a:rPr>
              <a:t>                 Use case diagram</a:t>
            </a:r>
          </a:p>
        </p:txBody>
      </p:sp>
      <p:sp>
        <p:nvSpPr>
          <p:cNvPr id="4" name="Rectangle 3">
            <a:extLst>
              <a:ext uri="{FF2B5EF4-FFF2-40B4-BE49-F238E27FC236}">
                <a16:creationId xmlns:a16="http://schemas.microsoft.com/office/drawing/2014/main" id="{25397917-A0B5-543D-7E3F-1272748E28EE}"/>
              </a:ext>
            </a:extLst>
          </p:cNvPr>
          <p:cNvSpPr/>
          <p:nvPr/>
        </p:nvSpPr>
        <p:spPr>
          <a:xfrm>
            <a:off x="381738" y="1287262"/>
            <a:ext cx="10724227" cy="528665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2BC4101D-A0AA-46BF-7066-21313324E04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74041" y="1358283"/>
            <a:ext cx="5572809" cy="5063640"/>
          </a:xfrm>
          <a:prstGeom prst="rect">
            <a:avLst/>
          </a:prstGeom>
        </p:spPr>
      </p:pic>
    </p:spTree>
    <p:extLst>
      <p:ext uri="{BB962C8B-B14F-4D97-AF65-F5344CB8AC3E}">
        <p14:creationId xmlns:p14="http://schemas.microsoft.com/office/powerpoint/2010/main" val="263485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EE4C-0B6E-BF5F-8078-29BC26F22FAF}"/>
              </a:ext>
            </a:extLst>
          </p:cNvPr>
          <p:cNvSpPr>
            <a:spLocks noGrp="1"/>
          </p:cNvSpPr>
          <p:nvPr>
            <p:ph type="title"/>
          </p:nvPr>
        </p:nvSpPr>
        <p:spPr/>
        <p:txBody>
          <a:bodyPr/>
          <a:lstStyle/>
          <a:p>
            <a:r>
              <a:rPr lang="en-US" sz="3200" b="1" dirty="0">
                <a:solidFill>
                  <a:srgbClr val="FFC000"/>
                </a:solidFill>
              </a:rPr>
              <a:t>                     Future Scope of the Project</a:t>
            </a:r>
          </a:p>
        </p:txBody>
      </p:sp>
      <p:sp>
        <p:nvSpPr>
          <p:cNvPr id="4" name="Content Placeholder 3">
            <a:extLst>
              <a:ext uri="{FF2B5EF4-FFF2-40B4-BE49-F238E27FC236}">
                <a16:creationId xmlns:a16="http://schemas.microsoft.com/office/drawing/2014/main" id="{4BABFB37-40B1-C7C1-68F5-B9436825F19E}"/>
              </a:ext>
            </a:extLst>
          </p:cNvPr>
          <p:cNvSpPr>
            <a:spLocks noGrp="1"/>
          </p:cNvSpPr>
          <p:nvPr>
            <p:ph idx="1"/>
          </p:nvPr>
        </p:nvSpPr>
        <p:spPr>
          <a:xfrm>
            <a:off x="1104293" y="1331259"/>
            <a:ext cx="8946541" cy="4195481"/>
          </a:xfrm>
        </p:spPr>
        <p:txBody>
          <a:bodyPr>
            <a:normAutofit fontScale="85000" lnSpcReduction="10000"/>
          </a:bodyPr>
          <a:lstStyle/>
          <a:p>
            <a:pPr algn="just"/>
            <a:r>
              <a:rPr lang="en-US" dirty="0"/>
              <a:t>WuW provides some of the home services which are most frequently used. This system accommodates the changing needs of the end user. The overall system can be designed so that its capacity can be increased in response to the further requirements for which the application provides an appropriate service overseas. Further this application can be prolonged by merely adding up the required services and additional payment systems. For example, the current system provides the following services such as Electrician, Tutor, Driver, plumber repair and service further the system can be extended as per the requirements of the user.</a:t>
            </a:r>
          </a:p>
          <a:p>
            <a:pPr algn="just"/>
            <a:r>
              <a:rPr lang="en-US" dirty="0"/>
              <a:t>The system can have prolonged by adding the services such as mobile and computer repair, laundry services, catering services and many more. The discussion payment methods our system has, for example current system has no online payment gateway integrated, further it can be extended by adding the payment services for online payment using smart wallets and master cards.</a:t>
            </a:r>
          </a:p>
          <a:p>
            <a:pPr algn="just"/>
            <a:r>
              <a:rPr lang="en-US" dirty="0"/>
              <a:t> </a:t>
            </a:r>
          </a:p>
          <a:p>
            <a:endParaRPr lang="en-US" dirty="0"/>
          </a:p>
        </p:txBody>
      </p:sp>
    </p:spTree>
    <p:extLst>
      <p:ext uri="{BB962C8B-B14F-4D97-AF65-F5344CB8AC3E}">
        <p14:creationId xmlns:p14="http://schemas.microsoft.com/office/powerpoint/2010/main" val="427830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31D9-F0D6-CBC8-3156-A3641A85271F}"/>
              </a:ext>
            </a:extLst>
          </p:cNvPr>
          <p:cNvSpPr>
            <a:spLocks noGrp="1"/>
          </p:cNvSpPr>
          <p:nvPr>
            <p:ph type="title"/>
          </p:nvPr>
        </p:nvSpPr>
        <p:spPr/>
        <p:txBody>
          <a:bodyPr/>
          <a:lstStyle/>
          <a:p>
            <a:r>
              <a:rPr lang="en-US" sz="3200" b="1" dirty="0">
                <a:solidFill>
                  <a:srgbClr val="FFC000"/>
                </a:solidFill>
              </a:rPr>
              <a:t>                       Conclusion</a:t>
            </a:r>
          </a:p>
        </p:txBody>
      </p:sp>
      <p:sp>
        <p:nvSpPr>
          <p:cNvPr id="3" name="Content Placeholder 2">
            <a:extLst>
              <a:ext uri="{FF2B5EF4-FFF2-40B4-BE49-F238E27FC236}">
                <a16:creationId xmlns:a16="http://schemas.microsoft.com/office/drawing/2014/main" id="{9A21985B-D852-33E1-EAFD-A43720E9D8BB}"/>
              </a:ext>
            </a:extLst>
          </p:cNvPr>
          <p:cNvSpPr>
            <a:spLocks noGrp="1"/>
          </p:cNvSpPr>
          <p:nvPr>
            <p:ph idx="1"/>
          </p:nvPr>
        </p:nvSpPr>
        <p:spPr>
          <a:xfrm>
            <a:off x="807868" y="1926454"/>
            <a:ext cx="9241985" cy="4321945"/>
          </a:xfrm>
        </p:spPr>
        <p:txBody>
          <a:bodyPr>
            <a:normAutofit/>
          </a:bodyPr>
          <a:lstStyle/>
          <a:p>
            <a:pPr algn="just"/>
            <a:r>
              <a:rPr lang="en-US" sz="1800" dirty="0"/>
              <a:t>In today’s fast-growing world, WOW will help in reducing the burden of the customers by taking care of their basic house needs and services. It would behave as a platform to get connected to the most reliable, trustworthy and skilled laborers for their in-house services. The framework is made such that both the customer as well as the worker (not highly educated) can easily understand and face no problem while using the app. From cleaning to pest-control, furniture and electrical works, painting, appliance and computer repair to beauty and wellness and design etc. all services will be just a click away.</a:t>
            </a:r>
          </a:p>
        </p:txBody>
      </p:sp>
    </p:spTree>
    <p:extLst>
      <p:ext uri="{BB962C8B-B14F-4D97-AF65-F5344CB8AC3E}">
        <p14:creationId xmlns:p14="http://schemas.microsoft.com/office/powerpoint/2010/main" val="78945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02BC-73A5-CB46-BC54-D012B39B89FE}"/>
              </a:ext>
            </a:extLst>
          </p:cNvPr>
          <p:cNvSpPr>
            <a:spLocks noGrp="1"/>
          </p:cNvSpPr>
          <p:nvPr>
            <p:ph type="title"/>
          </p:nvPr>
        </p:nvSpPr>
        <p:spPr/>
        <p:txBody>
          <a:bodyPr/>
          <a:lstStyle/>
          <a:p>
            <a:r>
              <a:rPr lang="en-US" sz="3200" b="1" dirty="0">
                <a:solidFill>
                  <a:srgbClr val="FFC000"/>
                </a:solidFill>
              </a:rPr>
              <a:t>             Contents</a:t>
            </a:r>
          </a:p>
        </p:txBody>
      </p:sp>
      <p:sp>
        <p:nvSpPr>
          <p:cNvPr id="3" name="Content Placeholder 2">
            <a:extLst>
              <a:ext uri="{FF2B5EF4-FFF2-40B4-BE49-F238E27FC236}">
                <a16:creationId xmlns:a16="http://schemas.microsoft.com/office/drawing/2014/main" id="{7D06C248-B014-3932-3CB4-18DCAF0AB22E}"/>
              </a:ext>
            </a:extLst>
          </p:cNvPr>
          <p:cNvSpPr>
            <a:spLocks noGrp="1"/>
          </p:cNvSpPr>
          <p:nvPr>
            <p:ph idx="1"/>
          </p:nvPr>
        </p:nvSpPr>
        <p:spPr/>
        <p:txBody>
          <a:bodyPr>
            <a:normAutofit fontScale="92500" lnSpcReduction="20000"/>
          </a:bodyPr>
          <a:lstStyle/>
          <a:p>
            <a:r>
              <a:rPr lang="en-US" dirty="0"/>
              <a:t>About the project</a:t>
            </a:r>
          </a:p>
          <a:p>
            <a:r>
              <a:rPr lang="en-US" dirty="0"/>
              <a:t>Propose of the project</a:t>
            </a:r>
          </a:p>
          <a:p>
            <a:r>
              <a:rPr lang="en-US" dirty="0"/>
              <a:t>Requirement for our app</a:t>
            </a:r>
          </a:p>
          <a:p>
            <a:r>
              <a:rPr lang="en-US" dirty="0"/>
              <a:t>Features</a:t>
            </a:r>
          </a:p>
          <a:p>
            <a:r>
              <a:rPr lang="en-US" dirty="0"/>
              <a:t>Waterfall model</a:t>
            </a:r>
          </a:p>
          <a:p>
            <a:r>
              <a:rPr lang="en-US" dirty="0"/>
              <a:t>ER Diagram</a:t>
            </a:r>
          </a:p>
          <a:p>
            <a:r>
              <a:rPr lang="en-US" dirty="0"/>
              <a:t>Dataflow diagram level 0</a:t>
            </a:r>
          </a:p>
          <a:p>
            <a:r>
              <a:rPr lang="en-US" dirty="0"/>
              <a:t>Data flow diagram level 1</a:t>
            </a:r>
          </a:p>
          <a:p>
            <a:r>
              <a:rPr lang="en-US" dirty="0"/>
              <a:t>Use case diagram</a:t>
            </a:r>
          </a:p>
          <a:p>
            <a:r>
              <a:rPr lang="en-US" dirty="0"/>
              <a:t>Feature scope of the project</a:t>
            </a:r>
          </a:p>
          <a:p>
            <a:r>
              <a:rPr lang="en-US" dirty="0"/>
              <a:t>conclusion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4622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ECE8-8FCF-371E-DC27-8DAF77665398}"/>
              </a:ext>
            </a:extLst>
          </p:cNvPr>
          <p:cNvSpPr>
            <a:spLocks noGrp="1"/>
          </p:cNvSpPr>
          <p:nvPr>
            <p:ph type="title"/>
          </p:nvPr>
        </p:nvSpPr>
        <p:spPr/>
        <p:txBody>
          <a:bodyPr/>
          <a:lstStyle/>
          <a:p>
            <a:r>
              <a:rPr lang="en-US" sz="3200" b="1" dirty="0"/>
              <a:t>                             </a:t>
            </a:r>
            <a:r>
              <a:rPr lang="en-US" sz="3200" b="1" dirty="0">
                <a:solidFill>
                  <a:srgbClr val="FFC000"/>
                </a:solidFill>
              </a:rPr>
              <a:t>About the project</a:t>
            </a:r>
          </a:p>
        </p:txBody>
      </p:sp>
      <p:sp>
        <p:nvSpPr>
          <p:cNvPr id="3" name="Content Placeholder 2">
            <a:extLst>
              <a:ext uri="{FF2B5EF4-FFF2-40B4-BE49-F238E27FC236}">
                <a16:creationId xmlns:a16="http://schemas.microsoft.com/office/drawing/2014/main" id="{1A023780-8F61-73E8-79D8-6024C81A5E0D}"/>
              </a:ext>
            </a:extLst>
          </p:cNvPr>
          <p:cNvSpPr>
            <a:spLocks noGrp="1"/>
          </p:cNvSpPr>
          <p:nvPr>
            <p:ph idx="1"/>
          </p:nvPr>
        </p:nvSpPr>
        <p:spPr>
          <a:xfrm>
            <a:off x="1225118" y="1704513"/>
            <a:ext cx="10111999" cy="4000163"/>
          </a:xfrm>
        </p:spPr>
        <p:txBody>
          <a:bodyPr>
            <a:normAutofit/>
          </a:bodyPr>
          <a:lstStyle/>
          <a:p>
            <a:pPr algn="just"/>
            <a:r>
              <a:rPr lang="en-US" sz="1800" dirty="0"/>
              <a:t>WuW is a home service provider that provides variety of services like plumbers, repair persons, cleaners, electricians, painters, taxi service and many more. To make it comfortable for all the users our system also provides a mobile environment which offers ease in accessing our services.</a:t>
            </a:r>
          </a:p>
          <a:p>
            <a:pPr algn="just"/>
            <a:r>
              <a:rPr lang="en-US" sz="1800" dirty="0"/>
              <a:t>It is online platform that provide a facility to their Customers to hire trained workers online for their home services. Its aim is to provide quick and best quality services to their customers.</a:t>
            </a:r>
          </a:p>
          <a:p>
            <a:pPr algn="just"/>
            <a:endParaRPr lang="en-US" sz="1800" dirty="0"/>
          </a:p>
        </p:txBody>
      </p:sp>
    </p:spTree>
    <p:extLst>
      <p:ext uri="{BB962C8B-B14F-4D97-AF65-F5344CB8AC3E}">
        <p14:creationId xmlns:p14="http://schemas.microsoft.com/office/powerpoint/2010/main" val="5208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56A8-6BA9-B9DB-2595-46838F3CA125}"/>
              </a:ext>
            </a:extLst>
          </p:cNvPr>
          <p:cNvSpPr>
            <a:spLocks noGrp="1"/>
          </p:cNvSpPr>
          <p:nvPr>
            <p:ph type="title"/>
          </p:nvPr>
        </p:nvSpPr>
        <p:spPr/>
        <p:txBody>
          <a:bodyPr/>
          <a:lstStyle/>
          <a:p>
            <a:r>
              <a:rPr lang="en-US" dirty="0"/>
              <a:t>                 </a:t>
            </a:r>
            <a:r>
              <a:rPr kumimoji="0" lang="en-US" sz="3200" b="1" i="0" u="none" strike="noStrike" kern="1200" cap="none" spc="0" normalizeH="0" baseline="0" noProof="0" dirty="0">
                <a:ln>
                  <a:noFill/>
                </a:ln>
                <a:solidFill>
                  <a:srgbClr val="FFC000"/>
                </a:solidFill>
                <a:effectLst/>
                <a:uLnTx/>
                <a:uFillTx/>
                <a:latin typeface="Century Gothic" panose="020B0502020202020204"/>
                <a:ea typeface="+mj-ea"/>
                <a:cs typeface="+mj-cs"/>
              </a:rPr>
              <a:t>Purpose of this Project</a:t>
            </a:r>
            <a:endParaRPr lang="en-US" sz="3200" b="1" dirty="0">
              <a:solidFill>
                <a:srgbClr val="FFC000"/>
              </a:solidFill>
            </a:endParaRPr>
          </a:p>
        </p:txBody>
      </p:sp>
      <p:sp>
        <p:nvSpPr>
          <p:cNvPr id="3" name="Content Placeholder 2">
            <a:extLst>
              <a:ext uri="{FF2B5EF4-FFF2-40B4-BE49-F238E27FC236}">
                <a16:creationId xmlns:a16="http://schemas.microsoft.com/office/drawing/2014/main" id="{C6B5E4F4-B5F7-CD18-DB21-8F9592C7962D}"/>
              </a:ext>
            </a:extLst>
          </p:cNvPr>
          <p:cNvSpPr>
            <a:spLocks noGrp="1"/>
          </p:cNvSpPr>
          <p:nvPr>
            <p:ph idx="1"/>
          </p:nvPr>
        </p:nvSpPr>
        <p:spPr>
          <a:xfrm>
            <a:off x="1226766" y="1642368"/>
            <a:ext cx="8742856" cy="3719746"/>
          </a:xfrm>
        </p:spPr>
        <p:txBody>
          <a:bodyPr>
            <a:normAutofit/>
          </a:bodyPr>
          <a:lstStyle/>
          <a:p>
            <a:pPr marL="342906" marR="0" lvl="0" indent="-342906" algn="just"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The primary purpose of the WuW is to delivering the home services at the doorstep just by one click. </a:t>
            </a:r>
          </a:p>
          <a:p>
            <a:pPr marL="342906" marR="0" lvl="0" indent="-342906" algn="just"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This system can be used by any authorized user intending to seek for household services through an ingenious mobile application. </a:t>
            </a:r>
          </a:p>
          <a:p>
            <a:pPr marL="342906" marR="0" lvl="0" indent="-342906" algn="just"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To provide an authenticated and authorized login module for the users such as service seekers, service providers and the admin, by providing appropriate credentials at the time of registration.</a:t>
            </a:r>
          </a:p>
          <a:p>
            <a:pPr marL="342906" marR="0" lvl="0" indent="-342906" algn="just"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This system solve their customer problem with this platform by taking the address and location of their customer and send their pre trained and trusted worker at customer doorstep.</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163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22D2-E923-87D7-434E-5D3A5106778C}"/>
              </a:ext>
            </a:extLst>
          </p:cNvPr>
          <p:cNvSpPr>
            <a:spLocks noGrp="1"/>
          </p:cNvSpPr>
          <p:nvPr>
            <p:ph type="title"/>
          </p:nvPr>
        </p:nvSpPr>
        <p:spPr>
          <a:xfrm>
            <a:off x="646111" y="426084"/>
            <a:ext cx="9404723" cy="1400530"/>
          </a:xfrm>
        </p:spPr>
        <p:txBody>
          <a:bodyPr/>
          <a:lstStyle/>
          <a:p>
            <a:r>
              <a:rPr lang="en-US" dirty="0"/>
              <a:t>        </a:t>
            </a:r>
            <a:r>
              <a:rPr lang="en-US" sz="3200" b="1" dirty="0">
                <a:solidFill>
                  <a:srgbClr val="FFC000"/>
                </a:solidFill>
              </a:rPr>
              <a:t>Requirements for our App</a:t>
            </a:r>
            <a:br>
              <a:rPr lang="en-US" sz="3200" b="1" dirty="0"/>
            </a:br>
            <a:endParaRPr lang="en-US" sz="3200" b="1" dirty="0">
              <a:solidFill>
                <a:srgbClr val="FFC000"/>
              </a:solidFill>
            </a:endParaRPr>
          </a:p>
        </p:txBody>
      </p:sp>
      <p:sp>
        <p:nvSpPr>
          <p:cNvPr id="3" name="Content Placeholder 2">
            <a:extLst>
              <a:ext uri="{FF2B5EF4-FFF2-40B4-BE49-F238E27FC236}">
                <a16:creationId xmlns:a16="http://schemas.microsoft.com/office/drawing/2014/main" id="{2E08E8B5-3F60-30E7-ED6E-4B6BA58321EE}"/>
              </a:ext>
            </a:extLst>
          </p:cNvPr>
          <p:cNvSpPr>
            <a:spLocks noGrp="1"/>
          </p:cNvSpPr>
          <p:nvPr>
            <p:ph idx="1"/>
          </p:nvPr>
        </p:nvSpPr>
        <p:spPr>
          <a:xfrm>
            <a:off x="1104293" y="2079552"/>
            <a:ext cx="8946541" cy="4195481"/>
          </a:xfrm>
        </p:spPr>
        <p:txBody>
          <a:bodyPr>
            <a:normAutofit/>
          </a:bodyPr>
          <a:lstStyle/>
          <a:p>
            <a:pPr lvl="3"/>
            <a:r>
              <a:rPr lang="en-US" sz="2000" b="1" dirty="0"/>
              <a:t>Hardware Specification</a:t>
            </a:r>
            <a:endParaRPr lang="en-US" sz="2000" dirty="0"/>
          </a:p>
          <a:p>
            <a:pPr lvl="4"/>
            <a:r>
              <a:rPr lang="en-US" sz="2000" dirty="0"/>
              <a:t>Android Device</a:t>
            </a:r>
          </a:p>
          <a:p>
            <a:pPr lvl="4"/>
            <a:r>
              <a:rPr lang="en-US" sz="2000" dirty="0"/>
              <a:t>8 GB RAM  </a:t>
            </a:r>
          </a:p>
          <a:p>
            <a:pPr marL="0" indent="0">
              <a:buNone/>
            </a:pPr>
            <a:endParaRPr lang="en-US" dirty="0"/>
          </a:p>
          <a:p>
            <a:pPr lvl="3"/>
            <a:r>
              <a:rPr lang="en-US" sz="2000" b="1" dirty="0"/>
              <a:t>Software Requirements: </a:t>
            </a:r>
            <a:endParaRPr lang="en-US" sz="2000" dirty="0"/>
          </a:p>
          <a:p>
            <a:pPr lvl="4"/>
            <a:r>
              <a:rPr lang="en-US" sz="2000" dirty="0"/>
              <a:t>Android Studio, JDK, SDK</a:t>
            </a:r>
          </a:p>
          <a:p>
            <a:pPr lvl="4"/>
            <a:r>
              <a:rPr lang="en-US" sz="2000" dirty="0"/>
              <a:t>Firebase </a:t>
            </a:r>
          </a:p>
          <a:p>
            <a:pPr lvl="4"/>
            <a:r>
              <a:rPr lang="en-US" sz="2000" dirty="0"/>
              <a:t>Java, Xml, Android Virtual Machine</a:t>
            </a:r>
          </a:p>
          <a:p>
            <a:endParaRPr lang="en-US" dirty="0"/>
          </a:p>
        </p:txBody>
      </p:sp>
    </p:spTree>
    <p:extLst>
      <p:ext uri="{BB962C8B-B14F-4D97-AF65-F5344CB8AC3E}">
        <p14:creationId xmlns:p14="http://schemas.microsoft.com/office/powerpoint/2010/main" val="205390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D573-F8B0-8D9C-EEFA-4DE85010BB82}"/>
              </a:ext>
            </a:extLst>
          </p:cNvPr>
          <p:cNvSpPr>
            <a:spLocks noGrp="1"/>
          </p:cNvSpPr>
          <p:nvPr>
            <p:ph type="title"/>
          </p:nvPr>
        </p:nvSpPr>
        <p:spPr>
          <a:xfrm>
            <a:off x="743764" y="603682"/>
            <a:ext cx="9404723" cy="852256"/>
          </a:xfrm>
        </p:spPr>
        <p:txBody>
          <a:bodyPr/>
          <a:lstStyle/>
          <a:p>
            <a:r>
              <a:rPr lang="en-US" sz="3200" b="1" dirty="0">
                <a:solidFill>
                  <a:srgbClr val="FFC000"/>
                </a:solidFill>
              </a:rPr>
              <a:t>                    Features</a:t>
            </a:r>
          </a:p>
        </p:txBody>
      </p:sp>
      <p:sp>
        <p:nvSpPr>
          <p:cNvPr id="3" name="Content Placeholder 2">
            <a:extLst>
              <a:ext uri="{FF2B5EF4-FFF2-40B4-BE49-F238E27FC236}">
                <a16:creationId xmlns:a16="http://schemas.microsoft.com/office/drawing/2014/main" id="{5716C51E-ECF7-6D0D-C66A-E462ACEA2588}"/>
              </a:ext>
            </a:extLst>
          </p:cNvPr>
          <p:cNvSpPr>
            <a:spLocks noGrp="1"/>
          </p:cNvSpPr>
          <p:nvPr>
            <p:ph idx="1"/>
          </p:nvPr>
        </p:nvSpPr>
        <p:spPr>
          <a:xfrm>
            <a:off x="2148397" y="1698595"/>
            <a:ext cx="8495929" cy="3460810"/>
          </a:xfrm>
        </p:spPr>
        <p:txBody>
          <a:bodyPr>
            <a:normAutofit/>
          </a:bodyPr>
          <a:lstStyle/>
          <a:p>
            <a:r>
              <a:rPr lang="en-US" sz="1800" dirty="0"/>
              <a:t>Registration feature.</a:t>
            </a:r>
          </a:p>
          <a:p>
            <a:r>
              <a:rPr lang="en-US" sz="1800" dirty="0"/>
              <a:t>Login feature.</a:t>
            </a:r>
          </a:p>
          <a:p>
            <a:r>
              <a:rPr lang="en-US" sz="1800" dirty="0"/>
              <a:t>Verification through OTP facility.</a:t>
            </a:r>
          </a:p>
          <a:p>
            <a:r>
              <a:rPr lang="en-US" sz="1800" dirty="0"/>
              <a:t>Hire worker facility.</a:t>
            </a:r>
          </a:p>
          <a:p>
            <a:r>
              <a:rPr lang="en-US" sz="1800" dirty="0"/>
              <a:t>Payment Method Selection feature.</a:t>
            </a:r>
          </a:p>
          <a:p>
            <a:r>
              <a:rPr lang="en-US" sz="1800" dirty="0"/>
              <a:t>WuW assistant for address.</a:t>
            </a:r>
          </a:p>
          <a:p>
            <a:r>
              <a:rPr lang="en-US" sz="1800" dirty="0"/>
              <a:t>Customer Feedback facility.</a:t>
            </a:r>
          </a:p>
          <a:p>
            <a:r>
              <a:rPr lang="en-US" sz="1800" dirty="0"/>
              <a:t>Admin Panel to track customer request.</a:t>
            </a:r>
          </a:p>
          <a:p>
            <a:pPr marL="0" indent="0">
              <a:buNone/>
            </a:pPr>
            <a:endParaRPr lang="en-US" dirty="0"/>
          </a:p>
        </p:txBody>
      </p:sp>
    </p:spTree>
    <p:extLst>
      <p:ext uri="{BB962C8B-B14F-4D97-AF65-F5344CB8AC3E}">
        <p14:creationId xmlns:p14="http://schemas.microsoft.com/office/powerpoint/2010/main" val="31052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EC84-D52B-79A6-1A79-88F1D2D1B1EA}"/>
              </a:ext>
            </a:extLst>
          </p:cNvPr>
          <p:cNvSpPr>
            <a:spLocks noGrp="1"/>
          </p:cNvSpPr>
          <p:nvPr>
            <p:ph type="title"/>
          </p:nvPr>
        </p:nvSpPr>
        <p:spPr/>
        <p:txBody>
          <a:bodyPr/>
          <a:lstStyle/>
          <a:p>
            <a:r>
              <a:rPr lang="en-US" sz="3200" b="1" dirty="0">
                <a:solidFill>
                  <a:srgbClr val="FFC000"/>
                </a:solidFill>
              </a:rPr>
              <a:t>                   </a:t>
            </a:r>
            <a:r>
              <a:rPr lang="en-US" sz="3200" b="1" dirty="0">
                <a:solidFill>
                  <a:srgbClr val="FFC000"/>
                </a:solidFill>
                <a:effectLst/>
              </a:rPr>
              <a:t>WATERFALL MODEL</a:t>
            </a:r>
            <a:endParaRPr lang="en-US" sz="3200" b="1" dirty="0">
              <a:solidFill>
                <a:srgbClr val="FFC000"/>
              </a:solidFill>
            </a:endParaRPr>
          </a:p>
        </p:txBody>
      </p:sp>
      <p:sp>
        <p:nvSpPr>
          <p:cNvPr id="3" name="Content Placeholder 2">
            <a:extLst>
              <a:ext uri="{FF2B5EF4-FFF2-40B4-BE49-F238E27FC236}">
                <a16:creationId xmlns:a16="http://schemas.microsoft.com/office/drawing/2014/main" id="{38321D56-7394-3078-D721-7F7698A2510B}"/>
              </a:ext>
            </a:extLst>
          </p:cNvPr>
          <p:cNvSpPr>
            <a:spLocks noGrp="1"/>
          </p:cNvSpPr>
          <p:nvPr>
            <p:ph idx="1"/>
          </p:nvPr>
        </p:nvSpPr>
        <p:spPr>
          <a:xfrm>
            <a:off x="875201" y="1853248"/>
            <a:ext cx="8946541" cy="4195481"/>
          </a:xfrm>
        </p:spPr>
        <p:txBody>
          <a:bodyPr/>
          <a:lstStyle/>
          <a:p>
            <a:r>
              <a:rPr lang="en-US" sz="1800" dirty="0"/>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a:t>
            </a:r>
          </a:p>
          <a:p>
            <a:r>
              <a:rPr lang="en-US" sz="1800" dirty="0"/>
              <a:t>The following illustration is a representation of the different phases of the Waterfall Model.</a:t>
            </a:r>
          </a:p>
          <a:p>
            <a:pPr marL="0" marR="0" lvl="0" indent="0" algn="just" defTabSz="457200" rtl="0" eaLnBrk="1" fontAlgn="auto" latinLnBrk="0" hangingPunct="1">
              <a:lnSpc>
                <a:spcPct val="100000"/>
              </a:lnSpc>
              <a:spcBef>
                <a:spcPts val="1000"/>
              </a:spcBef>
              <a:spcAft>
                <a:spcPts val="0"/>
              </a:spcAft>
              <a:buClr>
                <a:srgbClr val="323232">
                  <a:lumMod val="40000"/>
                  <a:lumOff val="60000"/>
                </a:srgbClr>
              </a:buClr>
              <a:buSzPct val="80000"/>
              <a:buNone/>
              <a:tabLst/>
              <a:defRPr/>
            </a:pPr>
            <a:endParaRPr kumimoji="0" lang="en-AU" sz="2000" b="0" i="0" u="none" strike="noStrike" kern="1200" cap="none" spc="0" normalizeH="0" baseline="0" noProof="0" dirty="0">
              <a:ln>
                <a:noFill/>
              </a:ln>
              <a:solidFill>
                <a:prstClr val="white"/>
              </a:solidFill>
              <a:effectLst/>
              <a:uLnTx/>
              <a:uFillTx/>
              <a:latin typeface="Century Gothic" panose="020B0502020202020204"/>
              <a:ea typeface="+mj-ea"/>
              <a:cs typeface="+mj-cs"/>
            </a:endParaRPr>
          </a:p>
          <a:p>
            <a:endParaRPr lang="en-US" dirty="0"/>
          </a:p>
        </p:txBody>
      </p:sp>
    </p:spTree>
    <p:extLst>
      <p:ext uri="{BB962C8B-B14F-4D97-AF65-F5344CB8AC3E}">
        <p14:creationId xmlns:p14="http://schemas.microsoft.com/office/powerpoint/2010/main" val="316345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4CBCEA6-A553-441F-73A8-9CA4B3212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568" y="209332"/>
            <a:ext cx="4762500" cy="3810000"/>
          </a:xfrm>
        </p:spPr>
      </p:pic>
      <p:sp>
        <p:nvSpPr>
          <p:cNvPr id="8" name="TextBox 7">
            <a:extLst>
              <a:ext uri="{FF2B5EF4-FFF2-40B4-BE49-F238E27FC236}">
                <a16:creationId xmlns:a16="http://schemas.microsoft.com/office/drawing/2014/main" id="{323ACEB5-BDCA-66C9-4A12-4C7E0F7EB0CA}"/>
              </a:ext>
            </a:extLst>
          </p:cNvPr>
          <p:cNvSpPr txBox="1"/>
          <p:nvPr/>
        </p:nvSpPr>
        <p:spPr>
          <a:xfrm>
            <a:off x="2006354" y="4199139"/>
            <a:ext cx="7805284" cy="2031325"/>
          </a:xfrm>
          <a:prstGeom prst="rect">
            <a:avLst/>
          </a:prstGeom>
          <a:noFill/>
        </p:spPr>
        <p:txBody>
          <a:bodyPr wrap="square">
            <a:spAutoFit/>
          </a:bodyPr>
          <a:lstStyle/>
          <a:p>
            <a:r>
              <a:rPr lang="en-US" sz="1800" dirty="0"/>
              <a:t>The sequential phases in Waterfall model are −</a:t>
            </a:r>
          </a:p>
          <a:p>
            <a:endParaRPr lang="en-US" sz="1800" dirty="0"/>
          </a:p>
          <a:p>
            <a:pPr lvl="0"/>
            <a:r>
              <a:rPr lang="en-US" sz="1800" b="1" dirty="0"/>
              <a:t>Requirement Gathering and analysis</a:t>
            </a:r>
            <a:r>
              <a:rPr lang="en-US" sz="1800" dirty="0"/>
              <a:t>  −  </a:t>
            </a:r>
          </a:p>
          <a:p>
            <a:pPr lvl="0"/>
            <a:r>
              <a:rPr lang="en-US" sz="1800" dirty="0"/>
              <a:t> All possible requirements of the system to be </a:t>
            </a:r>
          </a:p>
          <a:p>
            <a:pPr lvl="0"/>
            <a:r>
              <a:rPr lang="en-US" sz="1800" dirty="0"/>
              <a:t> developed are captured in this phase and documented</a:t>
            </a:r>
          </a:p>
          <a:p>
            <a:pPr lvl="0"/>
            <a:r>
              <a:rPr lang="en-US" sz="1800" dirty="0"/>
              <a:t> in a requirement specification document.</a:t>
            </a:r>
          </a:p>
          <a:p>
            <a:pPr lvl="0"/>
            <a:endParaRPr lang="en-US" sz="1800" dirty="0"/>
          </a:p>
        </p:txBody>
      </p:sp>
    </p:spTree>
    <p:extLst>
      <p:ext uri="{BB962C8B-B14F-4D97-AF65-F5344CB8AC3E}">
        <p14:creationId xmlns:p14="http://schemas.microsoft.com/office/powerpoint/2010/main" val="354631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318C4-4F6A-8C50-98B2-AFEE736CF9AE}"/>
              </a:ext>
            </a:extLst>
          </p:cNvPr>
          <p:cNvSpPr>
            <a:spLocks noGrp="1"/>
          </p:cNvSpPr>
          <p:nvPr>
            <p:ph idx="1"/>
          </p:nvPr>
        </p:nvSpPr>
        <p:spPr>
          <a:xfrm>
            <a:off x="426128" y="470517"/>
            <a:ext cx="9792401" cy="4783583"/>
          </a:xfrm>
        </p:spPr>
        <p:txBody>
          <a:bodyPr>
            <a:normAutofit/>
          </a:bodyPr>
          <a:lstStyle/>
          <a:p>
            <a:pPr marL="342906" marR="0" lvl="0" indent="-342906"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800" b="1" i="0" u="none" strike="noStrike" kern="1200" cap="none" spc="0" normalizeH="0" baseline="0" noProof="0" dirty="0">
                <a:ln>
                  <a:noFill/>
                </a:ln>
                <a:solidFill>
                  <a:prstClr val="white"/>
                </a:solidFill>
                <a:effectLst/>
                <a:uLnTx/>
                <a:uFillTx/>
                <a:latin typeface="Century Gothic" panose="020B0502020202020204"/>
                <a:ea typeface="+mj-ea"/>
                <a:cs typeface="+mj-cs"/>
              </a:rPr>
              <a:t>System Design</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 − The requirement specifications from first phase are studied in this phase and the system design is prepared. This system design helps in specifying hardware and system requirements and helps in defining the overall system architecture. </a:t>
            </a:r>
          </a:p>
          <a:p>
            <a:pPr marL="342906" marR="0" lvl="0" indent="-342906"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j-ea"/>
              <a:cs typeface="+mj-cs"/>
            </a:endParaRPr>
          </a:p>
          <a:p>
            <a:pPr marL="342906" marR="0" lvl="0" indent="-342906" algn="l" defTabSz="457207"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We created our project design demo with the help of </a:t>
            </a:r>
            <a:r>
              <a:rPr kumimoji="0" lang="en-US" sz="1800" b="1" i="0" u="none" strike="noStrike" kern="1200" cap="none" spc="0" normalizeH="0" baseline="0" noProof="0" dirty="0">
                <a:ln>
                  <a:noFill/>
                </a:ln>
                <a:solidFill>
                  <a:prstClr val="white"/>
                </a:solidFill>
                <a:effectLst/>
                <a:uLnTx/>
                <a:uFillTx/>
                <a:latin typeface="Century Gothic" panose="020B0502020202020204"/>
                <a:ea typeface="+mj-ea"/>
                <a:cs typeface="+mj-cs"/>
              </a:rPr>
              <a:t>Adobe XD </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and implemented that design using </a:t>
            </a:r>
            <a:r>
              <a:rPr kumimoji="0" lang="en-US" sz="1800" b="1" i="0" u="none" strike="noStrike" kern="1200" cap="none" spc="0" normalizeH="0" baseline="0" noProof="0" dirty="0">
                <a:ln>
                  <a:noFill/>
                </a:ln>
                <a:solidFill>
                  <a:prstClr val="white"/>
                </a:solidFill>
                <a:effectLst/>
                <a:uLnTx/>
                <a:uFillTx/>
                <a:latin typeface="Century Gothic" panose="020B0502020202020204"/>
                <a:ea typeface="+mj-ea"/>
                <a:cs typeface="+mj-cs"/>
              </a:rPr>
              <a:t>XML</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 in android studio</a:t>
            </a:r>
            <a:endParaRPr lang="en-US" sz="1800" dirty="0"/>
          </a:p>
        </p:txBody>
      </p:sp>
    </p:spTree>
    <p:extLst>
      <p:ext uri="{BB962C8B-B14F-4D97-AF65-F5344CB8AC3E}">
        <p14:creationId xmlns:p14="http://schemas.microsoft.com/office/powerpoint/2010/main" val="2760163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908</TotalTime>
  <Words>834</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Verdana</vt:lpstr>
      <vt:lpstr>Wingdings 3</vt:lpstr>
      <vt:lpstr>Ion</vt:lpstr>
      <vt:lpstr>WuW What You Want On Demand Home Service Provider</vt:lpstr>
      <vt:lpstr>             Contents</vt:lpstr>
      <vt:lpstr>                             About the project</vt:lpstr>
      <vt:lpstr>                 Purpose of this Project</vt:lpstr>
      <vt:lpstr>        Requirements for our App </vt:lpstr>
      <vt:lpstr>                    Features</vt:lpstr>
      <vt:lpstr>                   WATERFALL MODEL</vt:lpstr>
      <vt:lpstr>PowerPoint Presentation</vt:lpstr>
      <vt:lpstr>PowerPoint Presentation</vt:lpstr>
      <vt:lpstr>                    ER Diagram</vt:lpstr>
      <vt:lpstr>          DFD – Data Flow Diagram  level 0 DFD   llwkwkwk</vt:lpstr>
      <vt:lpstr>                           Level 1 DFD </vt:lpstr>
      <vt:lpstr>                 Use case diagram</vt:lpstr>
      <vt:lpstr>                     Future Scope of the Project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 For Booking Home Service Finder</dc:title>
  <dc:creator>Neupane, Sanjana (Student)</dc:creator>
  <cp:lastModifiedBy>Neupane, Sanjana (Student)</cp:lastModifiedBy>
  <cp:revision>32</cp:revision>
  <dcterms:created xsi:type="dcterms:W3CDTF">2022-05-30T04:11:22Z</dcterms:created>
  <dcterms:modified xsi:type="dcterms:W3CDTF">2022-06-01T15:29:21Z</dcterms:modified>
</cp:coreProperties>
</file>