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311" r:id="rId5"/>
    <p:sldId id="312" r:id="rId6"/>
    <p:sldId id="321" r:id="rId7"/>
    <p:sldId id="322" r:id="rId8"/>
    <p:sldId id="314" r:id="rId9"/>
    <p:sldId id="315" r:id="rId10"/>
    <p:sldId id="309" r:id="rId11"/>
    <p:sldId id="310" r:id="rId12"/>
    <p:sldId id="317" r:id="rId13"/>
    <p:sldId id="313" r:id="rId14"/>
    <p:sldId id="316" r:id="rId15"/>
    <p:sldId id="318" r:id="rId16"/>
    <p:sldId id="319" r:id="rId17"/>
    <p:sldId id="32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p:cViewPr>
        <p:scale>
          <a:sx n="60" d="100"/>
          <a:sy n="60" d="100"/>
        </p:scale>
        <p:origin x="76"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11/11/2024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11/11/2024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11/11/2024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11/11/2024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11/11/2024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p:txBody>
          <a:bodyPr>
            <a:noAutofit/>
          </a:bodyPr>
          <a:lstStyle/>
          <a:p>
            <a:pPr marL="186262" indent="0" algn="ctr">
              <a:buNone/>
            </a:pPr>
            <a:r>
              <a:rPr lang="en-US" sz="3200" u="sng" dirty="0">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rPr>
              <a:t>MADHAV INSTITUTE OF TECHNOLOGY AND SCIENCE</a:t>
            </a:r>
            <a:br>
              <a:rPr lang="en-US" sz="3200" dirty="0">
                <a:latin typeface="Segoe UI Black" panose="020B0A02040204020203" pitchFamily="34" charset="0"/>
                <a:ea typeface="Segoe UI Black" panose="020B0A02040204020203" pitchFamily="34" charset="0"/>
              </a:rPr>
            </a:br>
            <a:r>
              <a:rPr lang="en-US" sz="1800" b="1" dirty="0">
                <a:solidFill>
                  <a:srgbClr val="D52720"/>
                </a:solidFill>
                <a:latin typeface="Noto Sans" panose="020B0502040204020203" pitchFamily="34" charset="0"/>
              </a:rPr>
              <a:t>Deemed University</a:t>
            </a:r>
            <a:br>
              <a:rPr lang="en-US" sz="1800" b="1" dirty="0">
                <a:latin typeface="Noto Sans" panose="020B0502040204020203" pitchFamily="34" charset="0"/>
              </a:rPr>
            </a:br>
            <a:r>
              <a:rPr lang="en-US" sz="1800" b="1" dirty="0">
                <a:solidFill>
                  <a:srgbClr val="259208"/>
                </a:solidFill>
                <a:latin typeface="Noto Sans" panose="020B0502040204020203" pitchFamily="34" charset="0"/>
              </a:rPr>
              <a:t>(Declared under Distinct Category by Ministry of Education, Government of India)</a:t>
            </a:r>
            <a:br>
              <a:rPr lang="en-US" sz="1800" b="1" dirty="0">
                <a:latin typeface="Noto Sans" panose="020B0502040204020203" pitchFamily="34" charset="0"/>
              </a:rPr>
            </a:br>
            <a:r>
              <a:rPr lang="en-US" sz="1800" b="1" dirty="0">
                <a:solidFill>
                  <a:srgbClr val="D52720"/>
                </a:solidFill>
                <a:latin typeface="Noto Sans" panose="020B0502040204020203" pitchFamily="34" charset="0"/>
              </a:rPr>
              <a:t>NAAC ACCREDITED WITH A++ GRADE</a:t>
            </a:r>
            <a:br>
              <a:rPr lang="en-US" sz="3200" b="1" dirty="0">
                <a:latin typeface="Noto Sans" panose="020B0502040204020203" pitchFamily="34" charset="0"/>
              </a:rPr>
            </a:br>
            <a:r>
              <a:rPr lang="en-US" sz="3200" dirty="0"/>
              <a:t> </a:t>
            </a:r>
          </a:p>
        </p:txBody>
      </p:sp>
      <p:pic>
        <p:nvPicPr>
          <p:cNvPr id="6" name="Picture 5">
            <a:extLst>
              <a:ext uri="{FF2B5EF4-FFF2-40B4-BE49-F238E27FC236}">
                <a16:creationId xmlns:a16="http://schemas.microsoft.com/office/drawing/2014/main" id="{335DCA11-B387-752A-6840-5947625F743A}"/>
              </a:ext>
            </a:extLst>
          </p:cNvPr>
          <p:cNvPicPr>
            <a:picLocks noChangeAspect="1"/>
          </p:cNvPicPr>
          <p:nvPr/>
        </p:nvPicPr>
        <p:blipFill>
          <a:blip r:embed="rId3"/>
          <a:stretch>
            <a:fillRect/>
          </a:stretch>
        </p:blipFill>
        <p:spPr>
          <a:xfrm>
            <a:off x="5205907" y="2046968"/>
            <a:ext cx="1780186" cy="1207113"/>
          </a:xfrm>
          <a:prstGeom prst="rect">
            <a:avLst/>
          </a:prstGeom>
        </p:spPr>
      </p:pic>
      <p:sp>
        <p:nvSpPr>
          <p:cNvPr id="9" name="TextBox 8">
            <a:extLst>
              <a:ext uri="{FF2B5EF4-FFF2-40B4-BE49-F238E27FC236}">
                <a16:creationId xmlns:a16="http://schemas.microsoft.com/office/drawing/2014/main" id="{20624C52-93CD-72CE-FC8F-542AF2D5415E}"/>
              </a:ext>
            </a:extLst>
          </p:cNvPr>
          <p:cNvSpPr txBox="1"/>
          <p:nvPr/>
        </p:nvSpPr>
        <p:spPr>
          <a:xfrm>
            <a:off x="6364428" y="4272677"/>
            <a:ext cx="5224507" cy="2954655"/>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IN" sz="2400" b="0" i="0" u="none" strike="noStrike" kern="0" cap="none" spc="0" normalizeH="0" baseline="0" noProof="0" dirty="0">
                <a:ln>
                  <a:noFill/>
                </a:ln>
                <a:solidFill>
                  <a:srgbClr val="000000"/>
                </a:solidFill>
                <a:effectLst/>
                <a:uLnTx/>
                <a:uFillTx/>
                <a:latin typeface="Arial Black" panose="020B0A04020102020204" pitchFamily="34" charset="0"/>
                <a:ea typeface="+mn-ea"/>
                <a:cs typeface="Arial"/>
                <a:sym typeface="Arial"/>
              </a:rPr>
              <a:t>SUBMITTED BY:</a:t>
            </a:r>
          </a:p>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IN" sz="2400" b="0" i="0" u="none" strike="noStrike" kern="0" cap="none" spc="0" normalizeH="0" baseline="0" noProof="0" dirty="0">
                <a:ln>
                  <a:noFill/>
                </a:ln>
                <a:solidFill>
                  <a:srgbClr val="000000"/>
                </a:solidFill>
                <a:effectLst/>
                <a:uLnTx/>
                <a:uFillTx/>
                <a:latin typeface="Aptos Display" panose="020B0004020202020204" pitchFamily="34" charset="0"/>
                <a:ea typeface="+mn-ea"/>
                <a:cs typeface="Arial"/>
                <a:sym typeface="Arial"/>
              </a:rPr>
              <a:t>Saloni </a:t>
            </a:r>
            <a:r>
              <a:rPr kumimoji="0" lang="en-IN" sz="2400" b="0" i="0" u="none" strike="noStrike" kern="0" cap="none" spc="0" normalizeH="0" baseline="0" noProof="0" dirty="0" err="1">
                <a:ln>
                  <a:noFill/>
                </a:ln>
                <a:solidFill>
                  <a:srgbClr val="000000"/>
                </a:solidFill>
                <a:effectLst/>
                <a:uLnTx/>
                <a:uFillTx/>
                <a:latin typeface="Aptos Display" panose="020B0004020202020204" pitchFamily="34" charset="0"/>
                <a:ea typeface="+mn-ea"/>
                <a:cs typeface="Arial"/>
                <a:sym typeface="Arial"/>
              </a:rPr>
              <a:t>Kushwah</a:t>
            </a:r>
            <a:r>
              <a:rPr kumimoji="0" lang="en-IN" sz="2400" b="0" i="0" u="none" strike="noStrike" kern="0" cap="none" spc="0" normalizeH="0" baseline="0" noProof="0" dirty="0">
                <a:ln>
                  <a:noFill/>
                </a:ln>
                <a:solidFill>
                  <a:srgbClr val="000000"/>
                </a:solidFill>
                <a:effectLst/>
                <a:uLnTx/>
                <a:uFillTx/>
                <a:latin typeface="Aptos Display" panose="020B0004020202020204" pitchFamily="34" charset="0"/>
                <a:ea typeface="+mn-ea"/>
                <a:cs typeface="Arial"/>
                <a:sym typeface="Arial"/>
              </a:rPr>
              <a:t>(0901MC221061)</a:t>
            </a:r>
          </a:p>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IN" sz="2400" b="0" i="0" u="none" strike="noStrike" kern="0" cap="none" spc="0" normalizeH="0" baseline="0" noProof="0" dirty="0" err="1">
                <a:ln>
                  <a:noFill/>
                </a:ln>
                <a:solidFill>
                  <a:srgbClr val="000000"/>
                </a:solidFill>
                <a:effectLst/>
                <a:uLnTx/>
                <a:uFillTx/>
                <a:latin typeface="Aptos Display" panose="020B0004020202020204" pitchFamily="34" charset="0"/>
                <a:ea typeface="+mn-ea"/>
                <a:cs typeface="Arial"/>
                <a:sym typeface="Arial"/>
              </a:rPr>
              <a:t>Sameeksha</a:t>
            </a:r>
            <a:r>
              <a:rPr kumimoji="0" lang="en-IN" sz="2400" b="0" i="0" u="none" strike="noStrike" kern="0" cap="none" spc="0" normalizeH="0" baseline="0" noProof="0" dirty="0">
                <a:ln>
                  <a:noFill/>
                </a:ln>
                <a:solidFill>
                  <a:srgbClr val="000000"/>
                </a:solidFill>
                <a:effectLst/>
                <a:uLnTx/>
                <a:uFillTx/>
                <a:latin typeface="Aptos Display" panose="020B0004020202020204" pitchFamily="34" charset="0"/>
                <a:ea typeface="+mn-ea"/>
                <a:cs typeface="Arial"/>
                <a:sym typeface="Arial"/>
              </a:rPr>
              <a:t> Kushwaha(0901MC221062)</a:t>
            </a:r>
          </a:p>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IN" sz="2400" b="0" i="0" u="none" strike="noStrike" kern="0" cap="none" spc="0" normalizeH="0" baseline="0" noProof="0" dirty="0">
                <a:ln>
                  <a:noFill/>
                </a:ln>
                <a:solidFill>
                  <a:srgbClr val="000000"/>
                </a:solidFill>
                <a:effectLst/>
                <a:uLnTx/>
                <a:uFillTx/>
                <a:latin typeface="Aptos Display" panose="020B0004020202020204" pitchFamily="34" charset="0"/>
                <a:ea typeface="+mn-ea"/>
                <a:cs typeface="Arial"/>
                <a:sym typeface="Arial"/>
              </a:rPr>
              <a:t>Sandeep </a:t>
            </a:r>
            <a:r>
              <a:rPr kumimoji="0" lang="en-IN" sz="2400" b="0" i="0" u="none" strike="noStrike" kern="0" cap="none" spc="0" normalizeH="0" baseline="0" noProof="0" dirty="0" err="1">
                <a:ln>
                  <a:noFill/>
                </a:ln>
                <a:solidFill>
                  <a:srgbClr val="000000"/>
                </a:solidFill>
                <a:effectLst/>
                <a:uLnTx/>
                <a:uFillTx/>
                <a:latin typeface="Aptos Display" panose="020B0004020202020204" pitchFamily="34" charset="0"/>
                <a:ea typeface="+mn-ea"/>
                <a:cs typeface="Arial"/>
                <a:sym typeface="Arial"/>
              </a:rPr>
              <a:t>Hinwar</a:t>
            </a:r>
            <a:r>
              <a:rPr kumimoji="0" lang="en-IN" sz="2400" b="0" i="0" u="none" strike="noStrike" kern="0" cap="none" spc="0" normalizeH="0" baseline="0" noProof="0" dirty="0">
                <a:ln>
                  <a:noFill/>
                </a:ln>
                <a:solidFill>
                  <a:srgbClr val="000000"/>
                </a:solidFill>
                <a:effectLst/>
                <a:uLnTx/>
                <a:uFillTx/>
                <a:latin typeface="Aptos Display" panose="020B0004020202020204" pitchFamily="34" charset="0"/>
                <a:ea typeface="+mn-ea"/>
                <a:cs typeface="Arial"/>
                <a:sym typeface="Arial"/>
              </a:rPr>
              <a:t>(0901MC221063)</a:t>
            </a:r>
          </a:p>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IN" sz="2400" b="0" i="0" u="none" strike="noStrike" kern="0" cap="none" spc="0" normalizeH="0" baseline="0" noProof="0" dirty="0">
                <a:ln>
                  <a:noFill/>
                </a:ln>
                <a:solidFill>
                  <a:srgbClr val="000000"/>
                </a:solidFill>
                <a:effectLst/>
                <a:uLnTx/>
                <a:uFillTx/>
                <a:latin typeface="Aptos Display" panose="020B0004020202020204" pitchFamily="34" charset="0"/>
                <a:ea typeface="+mn-ea"/>
                <a:cs typeface="Arial"/>
                <a:sym typeface="Arial"/>
              </a:rPr>
              <a:t>Sanjana </a:t>
            </a:r>
            <a:r>
              <a:rPr kumimoji="0" lang="en-IN" sz="2400" b="0" i="0" u="none" strike="noStrike" kern="0" cap="none" spc="0" normalizeH="0" baseline="0" noProof="0" dirty="0" err="1">
                <a:ln>
                  <a:noFill/>
                </a:ln>
                <a:solidFill>
                  <a:srgbClr val="000000"/>
                </a:solidFill>
                <a:effectLst/>
                <a:uLnTx/>
                <a:uFillTx/>
                <a:latin typeface="Aptos Display" panose="020B0004020202020204" pitchFamily="34" charset="0"/>
                <a:ea typeface="+mn-ea"/>
                <a:cs typeface="Arial"/>
                <a:sym typeface="Arial"/>
              </a:rPr>
              <a:t>Neware</a:t>
            </a:r>
            <a:r>
              <a:rPr kumimoji="0" lang="en-IN" sz="2400" b="0" i="0" u="none" strike="noStrike" kern="0" cap="none" spc="0" normalizeH="0" baseline="0" noProof="0" dirty="0">
                <a:ln>
                  <a:noFill/>
                </a:ln>
                <a:solidFill>
                  <a:srgbClr val="000000"/>
                </a:solidFill>
                <a:effectLst/>
                <a:uLnTx/>
                <a:uFillTx/>
                <a:latin typeface="Aptos Display" panose="020B0004020202020204" pitchFamily="34" charset="0"/>
                <a:ea typeface="+mn-ea"/>
                <a:cs typeface="Arial"/>
                <a:sym typeface="Arial"/>
              </a:rPr>
              <a:t>(0901MC221064)</a:t>
            </a:r>
          </a:p>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IN" sz="2400" b="0" i="0" u="none" strike="noStrike" kern="0" cap="none" spc="0" normalizeH="0" baseline="0" noProof="0" dirty="0">
                <a:ln>
                  <a:noFill/>
                </a:ln>
                <a:solidFill>
                  <a:srgbClr val="000000"/>
                </a:solidFill>
                <a:effectLst/>
                <a:uLnTx/>
                <a:uFillTx/>
                <a:latin typeface="Aptos Display" panose="020B0004020202020204" pitchFamily="34" charset="0"/>
                <a:ea typeface="+mn-ea"/>
                <a:cs typeface="Arial"/>
                <a:sym typeface="Arial"/>
              </a:rPr>
              <a:t>Sarvesh Patel(0901MC221065)</a:t>
            </a:r>
          </a:p>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IN" sz="2400" b="0" i="0" u="none" strike="noStrike" kern="0" cap="none" spc="0" normalizeH="0" baseline="0" noProof="0" dirty="0">
              <a:ln>
                <a:noFill/>
              </a:ln>
              <a:solidFill>
                <a:srgbClr val="000000"/>
              </a:solidFill>
              <a:effectLst/>
              <a:uLnTx/>
              <a:uFillTx/>
              <a:latin typeface="Aptos Display" panose="020B0004020202020204" pitchFamily="34" charset="0"/>
              <a:ea typeface="+mn-ea"/>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Sagona Book" panose="02020404030301010803"/>
              <a:ea typeface="+mn-ea"/>
              <a:cs typeface="+mn-cs"/>
            </a:endParaRPr>
          </a:p>
        </p:txBody>
      </p:sp>
      <p:sp>
        <p:nvSpPr>
          <p:cNvPr id="10" name="TextBox 9">
            <a:extLst>
              <a:ext uri="{FF2B5EF4-FFF2-40B4-BE49-F238E27FC236}">
                <a16:creationId xmlns:a16="http://schemas.microsoft.com/office/drawing/2014/main" id="{674145BA-ECD0-FF1B-D69F-F8F70E332A43}"/>
              </a:ext>
            </a:extLst>
          </p:cNvPr>
          <p:cNvSpPr txBox="1"/>
          <p:nvPr/>
        </p:nvSpPr>
        <p:spPr>
          <a:xfrm>
            <a:off x="463772" y="4743216"/>
            <a:ext cx="5535386" cy="1846659"/>
          </a:xfrm>
          <a:prstGeom prst="rect">
            <a:avLst/>
          </a:prstGeom>
          <a:noFill/>
        </p:spPr>
        <p:txBody>
          <a:bodyPr wrap="square" rtlCol="0">
            <a:sp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IN" sz="2400" b="0" i="0" u="none" strike="noStrike" kern="0" cap="none" spc="0" normalizeH="0" baseline="0" noProof="0" dirty="0">
                <a:ln>
                  <a:noFill/>
                </a:ln>
                <a:solidFill>
                  <a:srgbClr val="000000"/>
                </a:solidFill>
                <a:effectLst/>
                <a:uLnTx/>
                <a:uFillTx/>
                <a:latin typeface="Arial Black" panose="020B0A04020102020204" pitchFamily="34" charset="0"/>
                <a:ea typeface="+mn-ea"/>
                <a:cs typeface="Arial"/>
                <a:sym typeface="Arial"/>
              </a:rPr>
              <a:t>SUBMITTED TO:</a:t>
            </a:r>
          </a:p>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lang="en-IN" sz="2400" b="1" dirty="0" err="1">
                <a:solidFill>
                  <a:srgbClr val="000000"/>
                </a:solidFill>
                <a:latin typeface="Sagona Book" panose="02020404030301010803"/>
              </a:rPr>
              <a:t>Dr.</a:t>
            </a:r>
            <a:r>
              <a:rPr lang="en-IN" sz="2400" b="1" dirty="0">
                <a:solidFill>
                  <a:srgbClr val="000000"/>
                </a:solidFill>
                <a:latin typeface="Sagona Book" panose="02020404030301010803"/>
              </a:rPr>
              <a:t> Vikash Shinde</a:t>
            </a:r>
            <a:endParaRPr kumimoji="0" lang="en-IN" sz="2400" b="1" i="0" u="none" strike="noStrike" kern="1200" cap="none" spc="0" normalizeH="0" baseline="0" noProof="0" dirty="0">
              <a:ln>
                <a:noFill/>
              </a:ln>
              <a:solidFill>
                <a:srgbClr val="000000"/>
              </a:solidFill>
              <a:effectLst/>
              <a:uLnTx/>
              <a:uFillTx/>
              <a:latin typeface="Sagona Book" panose="02020404030301010803"/>
              <a:ea typeface="+mn-ea"/>
              <a:cs typeface="+mn-cs"/>
            </a:endParaRPr>
          </a:p>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2400" b="0" i="0" u="none" strike="noStrike" kern="0" cap="none" spc="0" normalizeH="0" baseline="0" noProof="0" dirty="0">
                <a:ln>
                  <a:noFill/>
                </a:ln>
                <a:solidFill>
                  <a:srgbClr val="000000"/>
                </a:solidFill>
                <a:effectLst/>
                <a:uLnTx/>
                <a:uFillTx/>
                <a:latin typeface="Aptos Display" panose="020B0004020202020204" pitchFamily="34" charset="0"/>
                <a:ea typeface="+mn-ea"/>
                <a:cs typeface="Arial"/>
                <a:sym typeface="Arial"/>
              </a:rPr>
              <a:t>Department of Engineering Mathematics &amp; Computing</a:t>
            </a:r>
            <a:r>
              <a:rPr kumimoji="0" lang="en-IN" sz="2400" b="0" i="0" u="none" strike="noStrike" kern="0" cap="none" spc="0" normalizeH="0" baseline="0" noProof="0" dirty="0">
                <a:ln>
                  <a:noFill/>
                </a:ln>
                <a:solidFill>
                  <a:srgbClr val="000000"/>
                </a:solidFill>
                <a:effectLst/>
                <a:uLnTx/>
                <a:uFillTx/>
                <a:latin typeface="Aptos Display" panose="020B0004020202020204" pitchFamily="34" charset="0"/>
                <a:ea typeface="+mn-ea"/>
                <a:cs typeface="Arial"/>
                <a:sym typeface="Aria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Sagona Book" panose="02020404030301010803"/>
              <a:ea typeface="+mn-ea"/>
              <a:cs typeface="+mn-cs"/>
            </a:endParaRPr>
          </a:p>
        </p:txBody>
      </p:sp>
    </p:spTree>
    <p:extLst>
      <p:ext uri="{BB962C8B-B14F-4D97-AF65-F5344CB8AC3E}">
        <p14:creationId xmlns:p14="http://schemas.microsoft.com/office/powerpoint/2010/main" val="2579546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F40AF2-379D-2823-78DC-F5D2B24A4274}"/>
              </a:ext>
            </a:extLst>
          </p:cNvPr>
          <p:cNvSpPr txBox="1"/>
          <p:nvPr/>
        </p:nvSpPr>
        <p:spPr>
          <a:xfrm>
            <a:off x="4090219" y="511278"/>
            <a:ext cx="2870786" cy="646331"/>
          </a:xfrm>
          <a:prstGeom prst="rect">
            <a:avLst/>
          </a:prstGeom>
          <a:noFill/>
        </p:spPr>
        <p:txBody>
          <a:bodyPr wrap="none" rtlCol="0">
            <a:spAutoFit/>
          </a:bodyPr>
          <a:lstStyle/>
          <a:p>
            <a:r>
              <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rPr>
              <a:t>Saddle Points </a:t>
            </a:r>
            <a:endParaRPr lang="en-IN" sz="3600" dirty="0"/>
          </a:p>
        </p:txBody>
      </p:sp>
      <p:sp>
        <p:nvSpPr>
          <p:cNvPr id="3" name="TextBox 2">
            <a:extLst>
              <a:ext uri="{FF2B5EF4-FFF2-40B4-BE49-F238E27FC236}">
                <a16:creationId xmlns:a16="http://schemas.microsoft.com/office/drawing/2014/main" id="{1FF7EA4A-9E8D-2EA2-2465-7AF60D322F83}"/>
              </a:ext>
            </a:extLst>
          </p:cNvPr>
          <p:cNvSpPr txBox="1"/>
          <p:nvPr/>
        </p:nvSpPr>
        <p:spPr>
          <a:xfrm>
            <a:off x="648929" y="1582163"/>
            <a:ext cx="11057401" cy="1631216"/>
          </a:xfrm>
          <a:prstGeom prst="rect">
            <a:avLst/>
          </a:prstGeom>
          <a:noFill/>
        </p:spPr>
        <p:txBody>
          <a:bodyPr wrap="square" rtlCol="0">
            <a:spAutoFit/>
          </a:bodyPr>
          <a:lstStyle/>
          <a:p>
            <a:r>
              <a:rPr kumimoji="0" lang="en-US" sz="2000" b="0" i="0" u="none" strike="noStrike" kern="1200" cap="none" spc="0" normalizeH="0" baseline="0" noProof="0" dirty="0">
                <a:ln>
                  <a:noFill/>
                </a:ln>
                <a:solidFill>
                  <a:srgbClr val="111111"/>
                </a:solidFill>
                <a:effectLst/>
                <a:uLnTx/>
                <a:uFillTx/>
                <a:latin typeface="Arial" panose="020B0604020202020204" pitchFamily="34" charset="0"/>
                <a:cs typeface="Arial" panose="020B0604020202020204" pitchFamily="34" charset="0"/>
              </a:rPr>
              <a:t>A saddle point, also known as a </a:t>
            </a:r>
            <a:r>
              <a:rPr kumimoji="0" lang="en-US" sz="2000" b="1" i="0" u="none" strike="noStrike" kern="1200" cap="none" spc="0" normalizeH="0" baseline="0" noProof="0" dirty="0">
                <a:ln>
                  <a:noFill/>
                </a:ln>
                <a:solidFill>
                  <a:srgbClr val="111111"/>
                </a:solidFill>
                <a:effectLst/>
                <a:uLnTx/>
                <a:uFillTx/>
                <a:latin typeface="Arial" panose="020B0604020202020204" pitchFamily="34" charset="0"/>
                <a:cs typeface="Arial" panose="020B0604020202020204" pitchFamily="34" charset="0"/>
              </a:rPr>
              <a:t>minimax point</a:t>
            </a:r>
            <a:r>
              <a:rPr kumimoji="0" lang="en-US" sz="2000" b="0" i="0" u="none" strike="noStrike" kern="1200" cap="none" spc="0" normalizeH="0" baseline="0" noProof="0" dirty="0">
                <a:ln>
                  <a:noFill/>
                </a:ln>
                <a:solidFill>
                  <a:srgbClr val="111111"/>
                </a:solidFill>
                <a:effectLst/>
                <a:uLnTx/>
                <a:uFillTx/>
                <a:latin typeface="Arial" panose="020B0604020202020204" pitchFamily="34" charset="0"/>
                <a:cs typeface="Arial" panose="020B0604020202020204" pitchFamily="34" charset="0"/>
              </a:rPr>
              <a:t>, is a concept primarily used in game theory and optimization.</a:t>
            </a:r>
          </a:p>
          <a:p>
            <a:r>
              <a:rPr lang="en-US" sz="2000" dirty="0">
                <a:latin typeface="Arial" panose="020B0604020202020204" pitchFamily="34" charset="0"/>
                <a:cs typeface="Arial" panose="020B0604020202020204" pitchFamily="34" charset="0"/>
              </a:rPr>
              <a:t>A </a:t>
            </a:r>
            <a:r>
              <a:rPr lang="en-US" sz="2000" b="1" dirty="0">
                <a:latin typeface="Arial" panose="020B0604020202020204" pitchFamily="34" charset="0"/>
                <a:cs typeface="Arial" panose="020B0604020202020204" pitchFamily="34" charset="0"/>
              </a:rPr>
              <a:t>saddle point</a:t>
            </a:r>
            <a:r>
              <a:rPr lang="en-US" sz="2000" dirty="0">
                <a:latin typeface="Arial" panose="020B0604020202020204" pitchFamily="34" charset="0"/>
                <a:cs typeface="Arial" panose="020B0604020202020204" pitchFamily="34" charset="0"/>
              </a:rPr>
              <a:t> in a payoff matrix occurs when an element in the matrix is simultaneously the </a:t>
            </a:r>
            <a:r>
              <a:rPr lang="en-US" sz="2000" b="1" dirty="0">
                <a:latin typeface="Arial" panose="020B0604020202020204" pitchFamily="34" charset="0"/>
                <a:cs typeface="Arial" panose="020B0604020202020204" pitchFamily="34" charset="0"/>
              </a:rPr>
              <a:t>minimum value</a:t>
            </a:r>
            <a:r>
              <a:rPr lang="en-US" sz="2000" dirty="0">
                <a:latin typeface="Arial" panose="020B0604020202020204" pitchFamily="34" charset="0"/>
                <a:cs typeface="Arial" panose="020B0604020202020204" pitchFamily="34" charset="0"/>
              </a:rPr>
              <a:t> in its row (Player A's best choice) and the </a:t>
            </a:r>
            <a:r>
              <a:rPr lang="en-US" sz="2000" b="1" dirty="0">
                <a:latin typeface="Arial" panose="020B0604020202020204" pitchFamily="34" charset="0"/>
                <a:cs typeface="Arial" panose="020B0604020202020204" pitchFamily="34" charset="0"/>
              </a:rPr>
              <a:t>maximum value</a:t>
            </a:r>
            <a:r>
              <a:rPr lang="en-US" sz="2000" dirty="0">
                <a:latin typeface="Arial" panose="020B0604020202020204" pitchFamily="34" charset="0"/>
                <a:cs typeface="Arial" panose="020B0604020202020204" pitchFamily="34" charset="0"/>
              </a:rPr>
              <a:t> in its column (Player B's best choice).</a:t>
            </a:r>
            <a:r>
              <a:rPr kumimoji="0" lang="en-US" sz="2000" b="0" i="0" u="none" strike="noStrike" kern="1200" cap="none" spc="0" normalizeH="0" baseline="0" noProof="0" dirty="0">
                <a:ln>
                  <a:noFill/>
                </a:ln>
                <a:solidFill>
                  <a:srgbClr val="111111"/>
                </a:solidFill>
                <a:effectLst/>
                <a:uLnTx/>
                <a:uFillTx/>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377893A-EFB5-63FD-E43E-AC5CA6876CDC}"/>
              </a:ext>
            </a:extLst>
          </p:cNvPr>
          <p:cNvSpPr txBox="1"/>
          <p:nvPr/>
        </p:nvSpPr>
        <p:spPr>
          <a:xfrm>
            <a:off x="3918416" y="3637934"/>
            <a:ext cx="3406382" cy="800219"/>
          </a:xfrm>
          <a:prstGeom prst="rect">
            <a:avLst/>
          </a:prstGeom>
          <a:noFill/>
        </p:spPr>
        <p:txBody>
          <a:bodyPr wrap="none" rtlCol="0">
            <a:spAutoFit/>
          </a:bodyPr>
          <a:lstStyle/>
          <a:p>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Saddle Point Method </a:t>
            </a:r>
            <a:endParaRPr kumimoji="0" lang="en-IN" sz="2800" b="1"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
        <p:nvSpPr>
          <p:cNvPr id="7" name="TextBox 6">
            <a:extLst>
              <a:ext uri="{FF2B5EF4-FFF2-40B4-BE49-F238E27FC236}">
                <a16:creationId xmlns:a16="http://schemas.microsoft.com/office/drawing/2014/main" id="{01FBCFD8-09B6-E777-2A1E-242360DF30C9}"/>
              </a:ext>
            </a:extLst>
          </p:cNvPr>
          <p:cNvSpPr txBox="1"/>
          <p:nvPr/>
        </p:nvSpPr>
        <p:spPr>
          <a:xfrm>
            <a:off x="648929" y="4438153"/>
            <a:ext cx="10756491" cy="1631216"/>
          </a:xfrm>
          <a:prstGeom prst="rect">
            <a:avLst/>
          </a:prstGeom>
          <a:noFill/>
        </p:spPr>
        <p:txBody>
          <a:bodyPr wrap="square">
            <a:spAutoFit/>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At the right of each row , write the row minimum and underline the largest of them .</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IN"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At the bottom of each column , write the column maximum and underline the smallest of them . </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IN"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If these two element are equal , the corresponding cell is the saddle point and the value is the value of game.</a:t>
            </a:r>
          </a:p>
        </p:txBody>
      </p:sp>
    </p:spTree>
    <p:extLst>
      <p:ext uri="{BB962C8B-B14F-4D97-AF65-F5344CB8AC3E}">
        <p14:creationId xmlns:p14="http://schemas.microsoft.com/office/powerpoint/2010/main" val="94387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A37ED4-DE0E-0530-DFCB-E744E2BD975D}"/>
              </a:ext>
            </a:extLst>
          </p:cNvPr>
          <p:cNvPicPr>
            <a:picLocks noChangeAspect="1"/>
          </p:cNvPicPr>
          <p:nvPr/>
        </p:nvPicPr>
        <p:blipFill>
          <a:blip r:embed="rId2"/>
          <a:stretch>
            <a:fillRect/>
          </a:stretch>
        </p:blipFill>
        <p:spPr>
          <a:xfrm>
            <a:off x="806246" y="1203767"/>
            <a:ext cx="5450296" cy="2225233"/>
          </a:xfrm>
          <a:prstGeom prst="rect">
            <a:avLst/>
          </a:prstGeom>
        </p:spPr>
      </p:pic>
      <p:pic>
        <p:nvPicPr>
          <p:cNvPr id="3" name="Picture 2">
            <a:extLst>
              <a:ext uri="{FF2B5EF4-FFF2-40B4-BE49-F238E27FC236}">
                <a16:creationId xmlns:a16="http://schemas.microsoft.com/office/drawing/2014/main" id="{B1B01F0F-BD12-81B4-CEDE-8AC0940969B9}"/>
              </a:ext>
            </a:extLst>
          </p:cNvPr>
          <p:cNvPicPr>
            <a:picLocks noChangeAspect="1"/>
          </p:cNvPicPr>
          <p:nvPr/>
        </p:nvPicPr>
        <p:blipFill>
          <a:blip r:embed="rId3"/>
          <a:stretch>
            <a:fillRect/>
          </a:stretch>
        </p:blipFill>
        <p:spPr>
          <a:xfrm>
            <a:off x="806246" y="3632713"/>
            <a:ext cx="3475021" cy="2542252"/>
          </a:xfrm>
          <a:prstGeom prst="rect">
            <a:avLst/>
          </a:prstGeom>
        </p:spPr>
      </p:pic>
      <p:sp>
        <p:nvSpPr>
          <p:cNvPr id="4" name="TextBox 3">
            <a:extLst>
              <a:ext uri="{FF2B5EF4-FFF2-40B4-BE49-F238E27FC236}">
                <a16:creationId xmlns:a16="http://schemas.microsoft.com/office/drawing/2014/main" id="{4B0C0DDB-661E-D812-9A13-16E36EC608A5}"/>
              </a:ext>
            </a:extLst>
          </p:cNvPr>
          <p:cNvSpPr txBox="1"/>
          <p:nvPr/>
        </p:nvSpPr>
        <p:spPr>
          <a:xfrm>
            <a:off x="806246" y="570271"/>
            <a:ext cx="1837362" cy="584775"/>
          </a:xfrm>
          <a:prstGeom prst="rect">
            <a:avLst/>
          </a:prstGeom>
          <a:noFill/>
        </p:spPr>
        <p:txBody>
          <a:bodyPr wrap="none" rtlCol="0">
            <a:spAutoFit/>
          </a:bodyPr>
          <a:lstStyle/>
          <a:p>
            <a:r>
              <a:rPr lang="en-IN" sz="3200" dirty="0">
                <a:latin typeface="Arial" panose="020B0604020202020204" pitchFamily="34" charset="0"/>
                <a:cs typeface="Arial" panose="020B0604020202020204" pitchFamily="34" charset="0"/>
              </a:rPr>
              <a:t>Example</a:t>
            </a:r>
            <a:r>
              <a:rPr lang="en-IN" dirty="0"/>
              <a:t>:</a:t>
            </a:r>
          </a:p>
        </p:txBody>
      </p:sp>
      <p:sp>
        <p:nvSpPr>
          <p:cNvPr id="5" name="TextBox 4">
            <a:extLst>
              <a:ext uri="{FF2B5EF4-FFF2-40B4-BE49-F238E27FC236}">
                <a16:creationId xmlns:a16="http://schemas.microsoft.com/office/drawing/2014/main" id="{B3607D0E-1A63-ABCA-7B16-5B012BBF5EC3}"/>
              </a:ext>
            </a:extLst>
          </p:cNvPr>
          <p:cNvSpPr txBox="1"/>
          <p:nvPr/>
        </p:nvSpPr>
        <p:spPr>
          <a:xfrm>
            <a:off x="4483510" y="4542504"/>
            <a:ext cx="2462534" cy="461665"/>
          </a:xfrm>
          <a:prstGeom prst="rect">
            <a:avLst/>
          </a:prstGeom>
          <a:noFill/>
        </p:spPr>
        <p:txBody>
          <a:bodyPr wrap="none" rtlCol="0">
            <a:spAutoFit/>
          </a:bodyPr>
          <a:lstStyle/>
          <a:p>
            <a:r>
              <a:rPr lang="en-IN" sz="2400" dirty="0">
                <a:latin typeface="Arial" panose="020B0604020202020204" pitchFamily="34" charset="0"/>
                <a:cs typeface="Arial" panose="020B0604020202020204" pitchFamily="34" charset="0"/>
              </a:rPr>
              <a:t>Saddle point is 4</a:t>
            </a:r>
          </a:p>
        </p:txBody>
      </p:sp>
    </p:spTree>
    <p:extLst>
      <p:ext uri="{BB962C8B-B14F-4D97-AF65-F5344CB8AC3E}">
        <p14:creationId xmlns:p14="http://schemas.microsoft.com/office/powerpoint/2010/main" val="3880662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9F0A72-AAD3-2B4D-F9D0-9A65B352A493}"/>
              </a:ext>
            </a:extLst>
          </p:cNvPr>
          <p:cNvSpPr txBox="1"/>
          <p:nvPr/>
        </p:nvSpPr>
        <p:spPr>
          <a:xfrm>
            <a:off x="648585" y="701749"/>
            <a:ext cx="10228521" cy="5201424"/>
          </a:xfrm>
          <a:prstGeom prst="rect">
            <a:avLst/>
          </a:prstGeom>
          <a:noFill/>
        </p:spPr>
        <p:txBody>
          <a:bodyPr wrap="square" rtlCol="0">
            <a:spAutoFit/>
          </a:bodyPr>
          <a:lstStyle/>
          <a:p>
            <a:r>
              <a:rPr lang="en-US" sz="3600" b="1" dirty="0"/>
              <a:t>Pure Strategy</a:t>
            </a:r>
          </a:p>
          <a:p>
            <a:endParaRPr lang="en-US" sz="3600" b="1" dirty="0"/>
          </a:p>
          <a:p>
            <a:pPr>
              <a:buFont typeface="Arial" panose="020B0604020202020204" pitchFamily="34" charset="0"/>
              <a:buChar char="•"/>
            </a:pPr>
            <a:r>
              <a:rPr lang="en-US" sz="2000" b="1" dirty="0"/>
              <a:t>Definition</a:t>
            </a:r>
            <a:r>
              <a:rPr lang="en-US" sz="2000" dirty="0"/>
              <a:t>: A pure strategy is a plan where a player consistently chooses the same action every time they are faced with a decision.</a:t>
            </a:r>
          </a:p>
          <a:p>
            <a:pPr>
              <a:buFont typeface="Arial" panose="020B0604020202020204" pitchFamily="34" charset="0"/>
              <a:buChar char="•"/>
            </a:pPr>
            <a:r>
              <a:rPr lang="en-US" sz="2000" b="1" dirty="0"/>
              <a:t>Characteristics</a:t>
            </a:r>
            <a:r>
              <a:rPr lang="en-US" sz="2000" dirty="0"/>
              <a:t>:</a:t>
            </a:r>
          </a:p>
          <a:p>
            <a:pPr marL="742950" lvl="1" indent="-285750">
              <a:buFont typeface="Arial" panose="020B0604020202020204" pitchFamily="34" charset="0"/>
              <a:buChar char="•"/>
            </a:pPr>
            <a:r>
              <a:rPr lang="en-US" sz="2000" b="1" dirty="0"/>
              <a:t>Deterministic</a:t>
            </a:r>
            <a:r>
              <a:rPr lang="en-US" sz="2000" dirty="0"/>
              <a:t>: The player follows a fixed rule, choosing one specific option without deviation.</a:t>
            </a:r>
          </a:p>
          <a:p>
            <a:pPr marL="742950" lvl="1" indent="-285750">
              <a:buFont typeface="Arial" panose="020B0604020202020204" pitchFamily="34" charset="0"/>
              <a:buChar char="•"/>
            </a:pPr>
            <a:r>
              <a:rPr lang="en-US" sz="2000" b="1" dirty="0"/>
              <a:t>Predictable</a:t>
            </a:r>
            <a:r>
              <a:rPr lang="en-US" sz="2000" dirty="0"/>
              <a:t>: Opponents can anticipate the player’s choice if they know their strategy.</a:t>
            </a:r>
          </a:p>
          <a:p>
            <a:pPr>
              <a:buFont typeface="Arial" panose="020B0604020202020204" pitchFamily="34" charset="0"/>
              <a:buChar char="•"/>
            </a:pPr>
            <a:r>
              <a:rPr lang="en-US" sz="2000" b="1" dirty="0"/>
              <a:t>Example</a:t>
            </a:r>
            <a:r>
              <a:rPr lang="en-US" sz="2000" dirty="0"/>
              <a:t>: In a game of rock-paper-scissors, if a player always chooses "rock," they are using a pure strategy.</a:t>
            </a:r>
          </a:p>
          <a:p>
            <a:pPr>
              <a:buFont typeface="Arial" panose="020B0604020202020204" pitchFamily="34" charset="0"/>
              <a:buChar char="•"/>
            </a:pPr>
            <a:r>
              <a:rPr lang="en-US" sz="2000" b="1" dirty="0"/>
              <a:t>When Used</a:t>
            </a:r>
            <a:r>
              <a:rPr lang="en-US" sz="2000" dirty="0"/>
              <a:t>:</a:t>
            </a:r>
          </a:p>
          <a:p>
            <a:pPr marL="742950" lvl="1" indent="-285750">
              <a:buFont typeface="Arial" panose="020B0604020202020204" pitchFamily="34" charset="0"/>
              <a:buChar char="•"/>
            </a:pPr>
            <a:r>
              <a:rPr lang="en-US" sz="2000" dirty="0"/>
              <a:t>Useful in situations where a particular move is consistently advantageous.</a:t>
            </a:r>
          </a:p>
          <a:p>
            <a:pPr marL="742950" lvl="1" indent="-285750">
              <a:buFont typeface="Arial" panose="020B0604020202020204" pitchFamily="34" charset="0"/>
              <a:buChar char="•"/>
            </a:pPr>
            <a:r>
              <a:rPr lang="en-US" sz="2000" dirty="0"/>
              <a:t>Often chosen when there is a dominant strategy that provides the best payoff regardless of the opponent’s actions.</a:t>
            </a:r>
          </a:p>
        </p:txBody>
      </p:sp>
    </p:spTree>
    <p:extLst>
      <p:ext uri="{BB962C8B-B14F-4D97-AF65-F5344CB8AC3E}">
        <p14:creationId xmlns:p14="http://schemas.microsoft.com/office/powerpoint/2010/main" val="3829394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CD5D72-A8E8-4D84-E696-CF00AB46C855}"/>
              </a:ext>
            </a:extLst>
          </p:cNvPr>
          <p:cNvSpPr txBox="1"/>
          <p:nvPr/>
        </p:nvSpPr>
        <p:spPr>
          <a:xfrm>
            <a:off x="666750" y="773438"/>
            <a:ext cx="10858500" cy="4893647"/>
          </a:xfrm>
          <a:prstGeom prst="rect">
            <a:avLst/>
          </a:prstGeom>
          <a:noFill/>
        </p:spPr>
        <p:txBody>
          <a:bodyPr wrap="square">
            <a:spAutoFit/>
          </a:bodyPr>
          <a:lstStyle/>
          <a:p>
            <a:r>
              <a:rPr lang="en-US" sz="3600" b="1" dirty="0"/>
              <a:t>Mixed Strategy</a:t>
            </a:r>
          </a:p>
          <a:p>
            <a:endParaRPr lang="en-US" sz="3600" b="1" dirty="0"/>
          </a:p>
          <a:p>
            <a:pPr>
              <a:buFont typeface="Arial" panose="020B0604020202020204" pitchFamily="34" charset="0"/>
              <a:buChar char="•"/>
            </a:pPr>
            <a:r>
              <a:rPr lang="en-US" sz="2000" b="1" dirty="0"/>
              <a:t>Definition</a:t>
            </a:r>
            <a:r>
              <a:rPr lang="en-US" sz="2000" dirty="0"/>
              <a:t>: A mixed strategy is a plan where a player chooses between multiple options according to specific probabilities, introducing randomness to their actions.</a:t>
            </a:r>
          </a:p>
          <a:p>
            <a:pPr>
              <a:buFont typeface="Arial" panose="020B0604020202020204" pitchFamily="34" charset="0"/>
              <a:buChar char="•"/>
            </a:pPr>
            <a:endParaRPr lang="en-US" sz="2000" dirty="0"/>
          </a:p>
          <a:p>
            <a:pPr>
              <a:buFont typeface="Arial" panose="020B0604020202020204" pitchFamily="34" charset="0"/>
              <a:buChar char="•"/>
            </a:pPr>
            <a:r>
              <a:rPr lang="en-US" sz="2000" b="1" dirty="0"/>
              <a:t>Characteristics</a:t>
            </a:r>
            <a:r>
              <a:rPr lang="en-US" sz="2000" dirty="0"/>
              <a:t>:</a:t>
            </a:r>
          </a:p>
          <a:p>
            <a:pPr marL="742950" lvl="1" indent="-285750">
              <a:buFont typeface="Arial" panose="020B0604020202020204" pitchFamily="34" charset="0"/>
              <a:buChar char="•"/>
            </a:pPr>
            <a:r>
              <a:rPr lang="en-US" sz="2000" b="1" dirty="0"/>
              <a:t>Randomized</a:t>
            </a:r>
            <a:r>
              <a:rPr lang="en-US" sz="2000" dirty="0"/>
              <a:t>: Actions are selected based on a probability distribution, making it harder for opponents to predict the next move.</a:t>
            </a:r>
          </a:p>
          <a:p>
            <a:pPr marL="742950" lvl="1" indent="-285750">
              <a:buFont typeface="Arial" panose="020B0604020202020204" pitchFamily="34" charset="0"/>
              <a:buChar char="•"/>
            </a:pPr>
            <a:r>
              <a:rPr lang="en-US" sz="2000" b="1" dirty="0"/>
              <a:t>Flexible</a:t>
            </a:r>
            <a:r>
              <a:rPr lang="en-US" sz="2000" dirty="0"/>
              <a:t>: Mixed strategies allow for adaptation based on the opponent’s tendencies or previous choices.</a:t>
            </a:r>
          </a:p>
          <a:p>
            <a:pPr marL="742950" lvl="1" indent="-285750">
              <a:buFont typeface="Arial" panose="020B0604020202020204" pitchFamily="34" charset="0"/>
              <a:buChar char="•"/>
            </a:pPr>
            <a:endParaRPr lang="en-US" sz="2000" dirty="0"/>
          </a:p>
          <a:p>
            <a:pPr>
              <a:buFont typeface="Arial" panose="020B0604020202020204" pitchFamily="34" charset="0"/>
              <a:buChar char="•"/>
            </a:pPr>
            <a:r>
              <a:rPr lang="en-US" sz="2000" b="1" dirty="0"/>
              <a:t>Example</a:t>
            </a:r>
            <a:r>
              <a:rPr lang="en-US" sz="2000" dirty="0"/>
              <a:t>: In rock-paper-scissors, a player might decide to play "rock," "paper," or "scissors" each with a probability of 1/3, making it impossible for the opponent to predict their next move.</a:t>
            </a:r>
          </a:p>
        </p:txBody>
      </p:sp>
    </p:spTree>
    <p:extLst>
      <p:ext uri="{BB962C8B-B14F-4D97-AF65-F5344CB8AC3E}">
        <p14:creationId xmlns:p14="http://schemas.microsoft.com/office/powerpoint/2010/main" val="3927809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9076-E980-4963-C621-350DE4EAD7D6}"/>
              </a:ext>
            </a:extLst>
          </p:cNvPr>
          <p:cNvSpPr>
            <a:spLocks noGrp="1"/>
          </p:cNvSpPr>
          <p:nvPr>
            <p:ph type="ctrTitle"/>
          </p:nvPr>
        </p:nvSpPr>
        <p:spPr/>
        <p:txBody>
          <a:bodyPr/>
          <a:lstStyle/>
          <a:p>
            <a:r>
              <a:rPr lang="en-IN" b="1" dirty="0">
                <a:latin typeface="Aharoni" panose="02010803020104030203" pitchFamily="2" charset="-79"/>
                <a:cs typeface="Aharoni" panose="02010803020104030203" pitchFamily="2" charset="-79"/>
              </a:rPr>
              <a:t>THANK YOU</a:t>
            </a:r>
            <a:r>
              <a:rPr lang="en-IN" b="1" dirty="0">
                <a:latin typeface="Aharoni" panose="02010803020104030203" pitchFamily="2" charset="-79"/>
                <a:cs typeface="Aharoni" panose="02010803020104030203" pitchFamily="2" charset="-79"/>
                <a:sym typeface="Wingdings" panose="05000000000000000000" pitchFamily="2" charset="2"/>
              </a:rPr>
              <a:t></a:t>
            </a:r>
            <a:endParaRPr lang="en-IN"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370301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AB2A4-18D4-8D5E-C5E0-3B85AD593471}"/>
              </a:ext>
            </a:extLst>
          </p:cNvPr>
          <p:cNvSpPr>
            <a:spLocks noGrp="1"/>
          </p:cNvSpPr>
          <p:nvPr>
            <p:ph type="ctrTitle"/>
          </p:nvPr>
        </p:nvSpPr>
        <p:spPr>
          <a:xfrm>
            <a:off x="1522474" y="2529966"/>
            <a:ext cx="9147052" cy="2437232"/>
          </a:xfrm>
        </p:spPr>
        <p:txBody>
          <a:bodyPr>
            <a:noAutofit/>
          </a:bodyPr>
          <a:lstStyle/>
          <a:p>
            <a:r>
              <a:rPr lang="en-IN" sz="4400" dirty="0">
                <a:latin typeface="Aharoni" panose="02010803020104030203" pitchFamily="2" charset="-79"/>
                <a:cs typeface="Aharoni" panose="02010803020104030203" pitchFamily="2" charset="-79"/>
              </a:rPr>
              <a:t>Introduction to game theory, competitive games, finite and </a:t>
            </a:r>
            <a:r>
              <a:rPr lang="en-IN" sz="4400" dirty="0" err="1">
                <a:latin typeface="Aharoni" panose="02010803020104030203" pitchFamily="2" charset="-79"/>
                <a:cs typeface="Aharoni" panose="02010803020104030203" pitchFamily="2" charset="-79"/>
              </a:rPr>
              <a:t>infinte</a:t>
            </a:r>
            <a:r>
              <a:rPr lang="en-IN" sz="4400" dirty="0">
                <a:latin typeface="Aharoni" panose="02010803020104030203" pitchFamily="2" charset="-79"/>
                <a:cs typeface="Aharoni" panose="02010803020104030203" pitchFamily="2" charset="-79"/>
              </a:rPr>
              <a:t> games, two persons zero sum game, pure and mixed strategies , saddle point</a:t>
            </a:r>
          </a:p>
        </p:txBody>
      </p:sp>
    </p:spTree>
    <p:extLst>
      <p:ext uri="{BB962C8B-B14F-4D97-AF65-F5344CB8AC3E}">
        <p14:creationId xmlns:p14="http://schemas.microsoft.com/office/powerpoint/2010/main" val="834757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7FF08-6146-CE29-A2F1-61AD1AB3F087}"/>
              </a:ext>
            </a:extLst>
          </p:cNvPr>
          <p:cNvSpPr>
            <a:spLocks noGrp="1"/>
          </p:cNvSpPr>
          <p:nvPr>
            <p:ph type="title"/>
          </p:nvPr>
        </p:nvSpPr>
        <p:spPr>
          <a:xfrm>
            <a:off x="1066800" y="642594"/>
            <a:ext cx="9799674" cy="824699"/>
          </a:xfrm>
        </p:spPr>
        <p:txBody>
          <a:bodyPr>
            <a:normAutofit/>
          </a:bodyPr>
          <a:lstStyle/>
          <a:p>
            <a:pPr algn="ctr"/>
            <a:r>
              <a:rPr lang="en-US" sz="3200" b="1" dirty="0">
                <a:latin typeface="Arial" panose="020B0604020202020204" pitchFamily="34" charset="0"/>
                <a:cs typeface="Arial" panose="020B0604020202020204" pitchFamily="34" charset="0"/>
              </a:rPr>
              <a:t>Introduction to Game Theory</a:t>
            </a:r>
            <a:endParaRPr lang="en-IN" sz="32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0787B9A-FC06-7BAB-6743-09810D9A2300}"/>
              </a:ext>
            </a:extLst>
          </p:cNvPr>
          <p:cNvSpPr>
            <a:spLocks noGrp="1"/>
          </p:cNvSpPr>
          <p:nvPr>
            <p:ph idx="1"/>
          </p:nvPr>
        </p:nvSpPr>
        <p:spPr>
          <a:xfrm>
            <a:off x="765544" y="1467293"/>
            <a:ext cx="11089758" cy="4558854"/>
          </a:xfrm>
        </p:spPr>
        <p:txBody>
          <a:bodyPr>
            <a:noAutofit/>
          </a:bodyPr>
          <a:lstStyle/>
          <a:p>
            <a:pPr marL="0" indent="0">
              <a:buNone/>
            </a:pPr>
            <a:r>
              <a:rPr lang="en-US" sz="1800" dirty="0">
                <a:latin typeface="Arial" panose="020B0604020202020204" pitchFamily="34" charset="0"/>
                <a:cs typeface="Arial" panose="020B0604020202020204" pitchFamily="34" charset="0"/>
              </a:rPr>
              <a:t>Game theory is the study of strategic interactions between rational decision-makers. which  Analyzes situations where the outcome for each participant depends on the actions of others.</a:t>
            </a:r>
          </a:p>
          <a:p>
            <a:pPr marL="0" indent="0">
              <a:buNone/>
            </a:pPr>
            <a:r>
              <a:rPr lang="en-US" sz="1800" b="1" dirty="0">
                <a:latin typeface="Arial" panose="020B0604020202020204" pitchFamily="34" charset="0"/>
                <a:cs typeface="Arial" panose="020B0604020202020204" pitchFamily="34" charset="0"/>
              </a:rPr>
              <a:t>Types of Games:</a:t>
            </a:r>
          </a:p>
          <a:p>
            <a:r>
              <a:rPr lang="en-US" sz="1800" b="1" dirty="0">
                <a:latin typeface="Arial" panose="020B0604020202020204" pitchFamily="34" charset="0"/>
                <a:cs typeface="Arial" panose="020B0604020202020204" pitchFamily="34" charset="0"/>
              </a:rPr>
              <a:t>Cooperative vs. Non-Cooperative</a:t>
            </a:r>
            <a:r>
              <a:rPr lang="en-US" sz="1800" dirty="0">
                <a:latin typeface="Arial" panose="020B0604020202020204" pitchFamily="34" charset="0"/>
                <a:cs typeface="Arial" panose="020B0604020202020204" pitchFamily="34" charset="0"/>
              </a:rPr>
              <a:t>: Players collaborate or act independently.</a:t>
            </a:r>
          </a:p>
          <a:p>
            <a:r>
              <a:rPr lang="en-US" sz="1800" b="1" dirty="0">
                <a:latin typeface="Arial" panose="020B0604020202020204" pitchFamily="34" charset="0"/>
                <a:cs typeface="Arial" panose="020B0604020202020204" pitchFamily="34" charset="0"/>
              </a:rPr>
              <a:t>Zero-Sum vs. Non-Zero-Sum</a:t>
            </a:r>
            <a:r>
              <a:rPr lang="en-US" sz="1800" dirty="0">
                <a:latin typeface="Arial" panose="020B0604020202020204" pitchFamily="34" charset="0"/>
                <a:cs typeface="Arial" panose="020B0604020202020204" pitchFamily="34" charset="0"/>
              </a:rPr>
              <a:t>: One player’s gain vs. mutual or mixed outcomes.</a:t>
            </a:r>
          </a:p>
          <a:p>
            <a:r>
              <a:rPr lang="en-US" sz="1800" b="1" dirty="0">
                <a:latin typeface="Arial" panose="020B0604020202020204" pitchFamily="34" charset="0"/>
                <a:cs typeface="Arial" panose="020B0604020202020204" pitchFamily="34" charset="0"/>
              </a:rPr>
              <a:t>Simultaneous vs. Sequential</a:t>
            </a:r>
            <a:r>
              <a:rPr lang="en-US" sz="1800" dirty="0">
                <a:latin typeface="Arial" panose="020B0604020202020204" pitchFamily="34" charset="0"/>
                <a:cs typeface="Arial" panose="020B0604020202020204" pitchFamily="34" charset="0"/>
              </a:rPr>
              <a:t>: Decisions made at once or in turn.</a:t>
            </a:r>
          </a:p>
          <a:p>
            <a:endParaRPr lang="en-US" sz="18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Competitive Game</a:t>
            </a:r>
          </a:p>
          <a:p>
            <a:r>
              <a:rPr lang="en-US" sz="1800" dirty="0">
                <a:latin typeface="Arial" panose="020B0604020202020204" pitchFamily="34" charset="0"/>
                <a:cs typeface="Arial" panose="020B0604020202020204" pitchFamily="34" charset="0"/>
              </a:rPr>
              <a:t>Games where players have opposing interests, often in pursuit of maximizing individual payoffs.</a:t>
            </a:r>
          </a:p>
          <a:p>
            <a:r>
              <a:rPr lang="en-IN" sz="1800" dirty="0">
                <a:latin typeface="Arial" panose="020B0604020202020204" pitchFamily="34" charset="0"/>
                <a:cs typeface="Arial" panose="020B0604020202020204" pitchFamily="34" charset="0"/>
              </a:rPr>
              <a:t>For example : </a:t>
            </a:r>
            <a:r>
              <a:rPr lang="en-US" sz="1800" dirty="0">
                <a:latin typeface="Arial" panose="020B0604020202020204" pitchFamily="34" charset="0"/>
                <a:cs typeface="Arial" panose="020B0604020202020204" pitchFamily="34" charset="0"/>
              </a:rPr>
              <a:t>Markets (companies competing for market share), sports (one team’s win means the other's loss), </a:t>
            </a:r>
            <a:r>
              <a:rPr lang="en-IN" sz="1800" dirty="0">
                <a:latin typeface="Arial" panose="020B0604020202020204" pitchFamily="34" charset="0"/>
                <a:cs typeface="Arial" panose="020B0604020202020204" pitchFamily="34" charset="0"/>
              </a:rPr>
              <a:t>Political Campaigns.</a:t>
            </a: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0425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2DEC4-6E37-96C8-872D-69B57EE5DB63}"/>
              </a:ext>
            </a:extLst>
          </p:cNvPr>
          <p:cNvSpPr>
            <a:spLocks noGrp="1"/>
          </p:cNvSpPr>
          <p:nvPr>
            <p:ph type="title"/>
          </p:nvPr>
        </p:nvSpPr>
        <p:spPr>
          <a:xfrm>
            <a:off x="368596" y="259822"/>
            <a:ext cx="11454810" cy="1101145"/>
          </a:xfrm>
        </p:spPr>
        <p:txBody>
          <a:bodyPr>
            <a:normAutofit/>
          </a:bodyPr>
          <a:lstStyle/>
          <a:p>
            <a:pPr algn="ctr"/>
            <a:r>
              <a:rPr lang="en-US" sz="3200" dirty="0">
                <a:latin typeface="Arial" panose="020B0604020202020204" pitchFamily="34" charset="0"/>
                <a:cs typeface="Arial" panose="020B0604020202020204" pitchFamily="34" charset="0"/>
              </a:rPr>
              <a:t>Example of Game theory and Competitive game</a:t>
            </a:r>
            <a:endParaRPr lang="en-IN" sz="3200" dirty="0"/>
          </a:p>
        </p:txBody>
      </p:sp>
      <p:sp>
        <p:nvSpPr>
          <p:cNvPr id="3" name="Content Placeholder 2">
            <a:extLst>
              <a:ext uri="{FF2B5EF4-FFF2-40B4-BE49-F238E27FC236}">
                <a16:creationId xmlns:a16="http://schemas.microsoft.com/office/drawing/2014/main" id="{174E876E-5132-871A-CF13-5858D1BEE10F}"/>
              </a:ext>
            </a:extLst>
          </p:cNvPr>
          <p:cNvSpPr>
            <a:spLocks noGrp="1"/>
          </p:cNvSpPr>
          <p:nvPr>
            <p:ph idx="1"/>
          </p:nvPr>
        </p:nvSpPr>
        <p:spPr>
          <a:xfrm>
            <a:off x="595423" y="1360967"/>
            <a:ext cx="11227982" cy="5212080"/>
          </a:xfrm>
        </p:spPr>
        <p:txBody>
          <a:bodyPr>
            <a:noAutofit/>
          </a:bodyPr>
          <a:lstStyle/>
          <a:p>
            <a:pPr marL="0" indent="0">
              <a:buNone/>
            </a:pPr>
            <a:r>
              <a:rPr lang="en-US" sz="1800" dirty="0">
                <a:latin typeface="Arial" panose="020B0604020202020204" pitchFamily="34" charset="0"/>
                <a:cs typeface="Arial" panose="020B0604020202020204" pitchFamily="34" charset="0"/>
              </a:rPr>
              <a:t>1. </a:t>
            </a:r>
            <a:r>
              <a:rPr lang="en-US" sz="1800" b="1" dirty="0">
                <a:latin typeface="Arial" panose="020B0604020202020204" pitchFamily="34" charset="0"/>
                <a:cs typeface="Arial" panose="020B0604020202020204" pitchFamily="34" charset="0"/>
              </a:rPr>
              <a:t>Business Competition (Pricing Wars) - </a:t>
            </a:r>
            <a:r>
              <a:rPr lang="en-US" sz="1800" dirty="0">
                <a:latin typeface="Arial" panose="020B0604020202020204" pitchFamily="34" charset="0"/>
                <a:cs typeface="Arial" panose="020B0604020202020204" pitchFamily="34" charset="0"/>
              </a:rPr>
              <a:t>Both companies consider the likely reactions of their competitor before making a pricing decision, often reaching a </a:t>
            </a:r>
            <a:r>
              <a:rPr lang="en-US" sz="1800" b="1" dirty="0">
                <a:latin typeface="Arial" panose="020B0604020202020204" pitchFamily="34" charset="0"/>
                <a:cs typeface="Arial" panose="020B0604020202020204" pitchFamily="34" charset="0"/>
              </a:rPr>
              <a:t>Nash equilibrium</a:t>
            </a:r>
            <a:r>
              <a:rPr lang="en-US" sz="1800" dirty="0">
                <a:latin typeface="Arial" panose="020B0604020202020204" pitchFamily="34" charset="0"/>
                <a:cs typeface="Arial" panose="020B0604020202020204" pitchFamily="34" charset="0"/>
              </a:rPr>
              <a:t> where neither company can improve its position without the other also changing its strategy.</a:t>
            </a:r>
            <a:endParaRPr lang="en-US" sz="1800" b="1"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2. The Prisoner's Dilemma (Law Enforcement) - This classic example demonstrates a </a:t>
            </a:r>
            <a:r>
              <a:rPr lang="en-US" sz="1800" b="1" dirty="0">
                <a:latin typeface="Arial" panose="020B0604020202020204" pitchFamily="34" charset="0"/>
                <a:cs typeface="Arial" panose="020B0604020202020204" pitchFamily="34" charset="0"/>
              </a:rPr>
              <a:t>two-person non-zero-sum game</a:t>
            </a:r>
            <a:r>
              <a:rPr lang="en-US" sz="1800" dirty="0">
                <a:latin typeface="Arial" panose="020B0604020202020204" pitchFamily="34" charset="0"/>
                <a:cs typeface="Arial" panose="020B0604020202020204" pitchFamily="34" charset="0"/>
              </a:rPr>
              <a:t>. The Nash equilibrium occurs when both prisoners confess, as each prisoner aims to minimize their potential punishment without trusting the other.</a:t>
            </a:r>
          </a:p>
          <a:p>
            <a:pPr marL="0" indent="0">
              <a:buNone/>
            </a:pPr>
            <a:r>
              <a:rPr lang="en-IN" sz="1800" dirty="0">
                <a:latin typeface="Arial" panose="020B0604020202020204" pitchFamily="34" charset="0"/>
                <a:cs typeface="Arial" panose="020B0604020202020204" pitchFamily="34" charset="0"/>
              </a:rPr>
              <a:t>3. </a:t>
            </a:r>
            <a:r>
              <a:rPr lang="en-IN" sz="1800" b="1" dirty="0">
                <a:latin typeface="Arial" panose="020B0604020202020204" pitchFamily="34" charset="0"/>
                <a:cs typeface="Arial" panose="020B0604020202020204" pitchFamily="34" charset="0"/>
              </a:rPr>
              <a:t>Network Traffic Routing</a:t>
            </a:r>
            <a:r>
              <a:rPr lang="en-US" sz="1800" b="1" dirty="0">
                <a:latin typeface="Arial" panose="020B0604020202020204" pitchFamily="34" charset="0"/>
                <a:cs typeface="Arial" panose="020B0604020202020204" pitchFamily="34" charset="0"/>
              </a:rPr>
              <a:t> - </a:t>
            </a:r>
            <a:r>
              <a:rPr lang="en-US" sz="1800" dirty="0">
                <a:latin typeface="Arial" panose="020B0604020202020204" pitchFamily="34" charset="0"/>
                <a:cs typeface="Arial" panose="020B0604020202020204" pitchFamily="34" charset="0"/>
              </a:rPr>
              <a:t>This is a </a:t>
            </a:r>
            <a:r>
              <a:rPr lang="en-US" sz="1800" b="1" dirty="0">
                <a:latin typeface="Arial" panose="020B0604020202020204" pitchFamily="34" charset="0"/>
                <a:cs typeface="Arial" panose="020B0604020202020204" pitchFamily="34" charset="0"/>
              </a:rPr>
              <a:t>competitive game</a:t>
            </a:r>
            <a:r>
              <a:rPr lang="en-US" sz="1800" dirty="0">
                <a:latin typeface="Arial" panose="020B0604020202020204" pitchFamily="34" charset="0"/>
                <a:cs typeface="Arial" panose="020B0604020202020204" pitchFamily="34" charset="0"/>
              </a:rPr>
              <a:t> where packets choose optimal routes, balancing between speed and avoiding congestion. Here, game theory helps to find an equilibrium (like the </a:t>
            </a:r>
            <a:r>
              <a:rPr lang="en-US" sz="1800" b="1" dirty="0">
                <a:latin typeface="Arial" panose="020B0604020202020204" pitchFamily="34" charset="0"/>
                <a:cs typeface="Arial" panose="020B0604020202020204" pitchFamily="34" charset="0"/>
              </a:rPr>
              <a:t>Wardrop equilibrium</a:t>
            </a:r>
            <a:r>
              <a:rPr lang="en-US" sz="1800" dirty="0">
                <a:latin typeface="Arial" panose="020B0604020202020204" pitchFamily="34" charset="0"/>
                <a:cs typeface="Arial" panose="020B0604020202020204" pitchFamily="34" charset="0"/>
              </a:rPr>
              <a:t>) where no packet can reduce travel time by changing its route.</a:t>
            </a:r>
          </a:p>
          <a:p>
            <a:pPr marL="0" indent="0">
              <a:buNone/>
            </a:pPr>
            <a:r>
              <a:rPr lang="en-US" sz="1800" b="1" dirty="0">
                <a:latin typeface="Arial" panose="020B0604020202020204" pitchFamily="34" charset="0"/>
                <a:cs typeface="Arial" panose="020B0604020202020204" pitchFamily="34" charset="0"/>
              </a:rPr>
              <a:t>4.Environmental Policies (Tragedy of the Commons) - </a:t>
            </a:r>
            <a:r>
              <a:rPr lang="en-US" sz="1800" dirty="0"/>
              <a:t>This is a </a:t>
            </a:r>
            <a:r>
              <a:rPr lang="en-US" sz="1800" b="1" dirty="0"/>
              <a:t>non-cooperative game</a:t>
            </a:r>
            <a:r>
              <a:rPr lang="en-US" sz="1800" dirty="0"/>
              <a:t> and resembles the </a:t>
            </a:r>
            <a:r>
              <a:rPr lang="en-US" sz="1800" b="1" dirty="0"/>
              <a:t>Tragedy of the Commons</a:t>
            </a:r>
            <a:r>
              <a:rPr lang="en-US" sz="1800" dirty="0"/>
              <a:t>. If each participant acts selfishly, resources get depleted. Cooperative strategies (like setting quotas) can lead to a sustainable outcome.</a:t>
            </a:r>
            <a:endParaRPr lang="en-US" sz="1800" b="1" dirty="0">
              <a:latin typeface="Arial" panose="020B0604020202020204" pitchFamily="34" charset="0"/>
              <a:cs typeface="Arial" panose="020B0604020202020204" pitchFamily="34" charset="0"/>
            </a:endParaRPr>
          </a:p>
          <a:p>
            <a:pPr marL="0" indent="0">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5908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33387F-CCB9-A5A5-73F3-668F449CD8E2}"/>
              </a:ext>
            </a:extLst>
          </p:cNvPr>
          <p:cNvSpPr txBox="1"/>
          <p:nvPr/>
        </p:nvSpPr>
        <p:spPr>
          <a:xfrm>
            <a:off x="619432" y="1164879"/>
            <a:ext cx="10953135" cy="5078313"/>
          </a:xfrm>
          <a:prstGeom prst="rect">
            <a:avLst/>
          </a:prstGeom>
          <a:noFill/>
        </p:spPr>
        <p:txBody>
          <a:bodyPr wrap="square">
            <a:spAutoFit/>
          </a:bodyPr>
          <a:lstStyle/>
          <a:p>
            <a:r>
              <a:rPr lang="en-US" b="1" dirty="0"/>
              <a:t>1. </a:t>
            </a:r>
            <a:r>
              <a:rPr lang="en-US" b="1" dirty="0">
                <a:latin typeface="Arial" panose="020B0604020202020204" pitchFamily="34" charset="0"/>
                <a:cs typeface="Arial" panose="020B0604020202020204" pitchFamily="34" charset="0"/>
              </a:rPr>
              <a:t>Finite Games</a:t>
            </a:r>
          </a:p>
          <a:p>
            <a:r>
              <a:rPr lang="en-US" dirty="0">
                <a:latin typeface="Arial" panose="020B0604020202020204" pitchFamily="34" charset="0"/>
                <a:cs typeface="Arial" panose="020B0604020202020204" pitchFamily="34" charset="0"/>
              </a:rPr>
              <a:t>A </a:t>
            </a:r>
            <a:r>
              <a:rPr lang="en-US" b="1" dirty="0">
                <a:latin typeface="Arial" panose="020B0604020202020204" pitchFamily="34" charset="0"/>
                <a:cs typeface="Arial" panose="020B0604020202020204" pitchFamily="34" charset="0"/>
              </a:rPr>
              <a:t>finite game</a:t>
            </a:r>
            <a:r>
              <a:rPr lang="en-US" dirty="0">
                <a:latin typeface="Arial" panose="020B0604020202020204" pitchFamily="34" charset="0"/>
                <a:cs typeface="Arial" panose="020B0604020202020204" pitchFamily="34" charset="0"/>
              </a:rPr>
              <a:t> is a game with:</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Defined Rules</a:t>
            </a:r>
            <a:r>
              <a:rPr lang="en-US" dirty="0">
                <a:latin typeface="Arial" panose="020B0604020202020204" pitchFamily="34" charset="0"/>
                <a:cs typeface="Arial" panose="020B0604020202020204" pitchFamily="34" charset="0"/>
              </a:rPr>
              <a:t>: Finite games have fixed, agreed-upon rules that all players must follow.</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Fixed Number of Players</a:t>
            </a:r>
            <a:r>
              <a:rPr lang="en-US" dirty="0">
                <a:latin typeface="Arial" panose="020B0604020202020204" pitchFamily="34" charset="0"/>
                <a:cs typeface="Arial" panose="020B0604020202020204" pitchFamily="34" charset="0"/>
              </a:rPr>
              <a:t>: The players are known and typically don’t change throughout the game.</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Clear Objective</a:t>
            </a:r>
            <a:r>
              <a:rPr lang="en-US" dirty="0">
                <a:latin typeface="Arial" panose="020B0604020202020204" pitchFamily="34" charset="0"/>
                <a:cs typeface="Arial" panose="020B0604020202020204" pitchFamily="34" charset="0"/>
              </a:rPr>
              <a:t>: There is a specific goal, such as winning, and the game ends when this goal is achieved.</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Clear Ending</a:t>
            </a:r>
            <a:r>
              <a:rPr lang="en-US" dirty="0">
                <a:latin typeface="Arial" panose="020B0604020202020204" pitchFamily="34" charset="0"/>
                <a:cs typeface="Arial" panose="020B0604020202020204" pitchFamily="34" charset="0"/>
              </a:rPr>
              <a:t>: The game concludes with a winner and a loser (or sometimes a draw), and the outcome is decisive.</a:t>
            </a:r>
          </a:p>
          <a:p>
            <a:pPr>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2. Infinite Games</a:t>
            </a:r>
          </a:p>
          <a:p>
            <a:r>
              <a:rPr lang="en-US" dirty="0">
                <a:latin typeface="Arial" panose="020B0604020202020204" pitchFamily="34" charset="0"/>
                <a:cs typeface="Arial" panose="020B0604020202020204" pitchFamily="34" charset="0"/>
              </a:rPr>
              <a:t>An </a:t>
            </a:r>
            <a:r>
              <a:rPr lang="en-US" b="1" dirty="0">
                <a:latin typeface="Arial" panose="020B0604020202020204" pitchFamily="34" charset="0"/>
                <a:cs typeface="Arial" panose="020B0604020202020204" pitchFamily="34" charset="0"/>
              </a:rPr>
              <a:t>infinite game</a:t>
            </a:r>
            <a:r>
              <a:rPr lang="en-US" dirty="0">
                <a:latin typeface="Arial" panose="020B0604020202020204" pitchFamily="34" charset="0"/>
                <a:cs typeface="Arial" panose="020B0604020202020204" pitchFamily="34" charset="0"/>
              </a:rPr>
              <a:t>, in contrast, is a game with:</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Flexible Rules</a:t>
            </a:r>
            <a:r>
              <a:rPr lang="en-US" dirty="0">
                <a:latin typeface="Arial" panose="020B0604020202020204" pitchFamily="34" charset="0"/>
                <a:cs typeface="Arial" panose="020B0604020202020204" pitchFamily="34" charset="0"/>
              </a:rPr>
              <a:t>: Rules can evolve over time, often altered by the players to continue the play rather than to determine a winner.</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Changing Players</a:t>
            </a:r>
            <a:r>
              <a:rPr lang="en-US" dirty="0">
                <a:latin typeface="Arial" panose="020B0604020202020204" pitchFamily="34" charset="0"/>
                <a:cs typeface="Arial" panose="020B0604020202020204" pitchFamily="34" charset="0"/>
              </a:rPr>
              <a:t>: Participants may come and go, and the number of players is often open-ended.</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No Clear Objective of Winning</a:t>
            </a:r>
            <a:r>
              <a:rPr lang="en-US" dirty="0">
                <a:latin typeface="Arial" panose="020B0604020202020204" pitchFamily="34" charset="0"/>
                <a:cs typeface="Arial" panose="020B0604020202020204" pitchFamily="34" charset="0"/>
              </a:rPr>
              <a:t>: The goal isn’t to win in a conventional sense but to </a:t>
            </a:r>
            <a:r>
              <a:rPr lang="en-US" b="1" dirty="0">
                <a:latin typeface="Arial" panose="020B0604020202020204" pitchFamily="34" charset="0"/>
                <a:cs typeface="Arial" panose="020B0604020202020204" pitchFamily="34" charset="0"/>
              </a:rPr>
              <a:t>keep the game going</a:t>
            </a:r>
            <a:r>
              <a:rPr lang="en-US" dirty="0">
                <a:latin typeface="Arial" panose="020B0604020202020204" pitchFamily="34" charset="0"/>
                <a:cs typeface="Arial" panose="020B0604020202020204" pitchFamily="34" charset="0"/>
              </a:rPr>
              <a:t> and sustain the play.</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Endless Duration</a:t>
            </a:r>
            <a:r>
              <a:rPr lang="en-US" dirty="0">
                <a:latin typeface="Arial" panose="020B0604020202020204" pitchFamily="34" charset="0"/>
                <a:cs typeface="Arial" panose="020B0604020202020204" pitchFamily="34" charset="0"/>
              </a:rPr>
              <a:t>: Infinite games don’t have a defined end; they continue indefinitely, with players focused on sustaining the game rather than achieving a final victory.</a:t>
            </a:r>
          </a:p>
        </p:txBody>
      </p:sp>
      <p:sp>
        <p:nvSpPr>
          <p:cNvPr id="4" name="TextBox 3">
            <a:extLst>
              <a:ext uri="{FF2B5EF4-FFF2-40B4-BE49-F238E27FC236}">
                <a16:creationId xmlns:a16="http://schemas.microsoft.com/office/drawing/2014/main" id="{6741C66C-70F4-FDB3-4F9E-896F39926193}"/>
              </a:ext>
            </a:extLst>
          </p:cNvPr>
          <p:cNvSpPr txBox="1"/>
          <p:nvPr/>
        </p:nvSpPr>
        <p:spPr>
          <a:xfrm>
            <a:off x="3460954" y="393291"/>
            <a:ext cx="4871847" cy="584775"/>
          </a:xfrm>
          <a:prstGeom prst="rect">
            <a:avLst/>
          </a:prstGeom>
          <a:noFill/>
        </p:spPr>
        <p:txBody>
          <a:bodyPr wrap="none" rtlCol="0">
            <a:spAutoFit/>
          </a:bodyPr>
          <a:lstStyle/>
          <a:p>
            <a:r>
              <a:rPr lang="en-IN" sz="3200" b="1" dirty="0">
                <a:latin typeface="Arial" panose="020B0604020202020204" pitchFamily="34" charset="0"/>
                <a:cs typeface="Arial" panose="020B0604020202020204" pitchFamily="34" charset="0"/>
              </a:rPr>
              <a:t>Finite and </a:t>
            </a:r>
            <a:r>
              <a:rPr lang="en-IN" sz="3200" b="1" dirty="0" err="1">
                <a:latin typeface="Arial" panose="020B0604020202020204" pitchFamily="34" charset="0"/>
                <a:cs typeface="Arial" panose="020B0604020202020204" pitchFamily="34" charset="0"/>
              </a:rPr>
              <a:t>infinte</a:t>
            </a:r>
            <a:r>
              <a:rPr lang="en-IN" sz="3200" b="1" dirty="0">
                <a:latin typeface="Arial" panose="020B0604020202020204" pitchFamily="34" charset="0"/>
                <a:cs typeface="Arial" panose="020B0604020202020204" pitchFamily="34" charset="0"/>
              </a:rPr>
              <a:t> games</a:t>
            </a:r>
          </a:p>
        </p:txBody>
      </p:sp>
    </p:spTree>
    <p:extLst>
      <p:ext uri="{BB962C8B-B14F-4D97-AF65-F5344CB8AC3E}">
        <p14:creationId xmlns:p14="http://schemas.microsoft.com/office/powerpoint/2010/main" val="3391136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CE60FD-A654-1D48-93F5-E9E2E4616FC0}"/>
              </a:ext>
            </a:extLst>
          </p:cNvPr>
          <p:cNvSpPr txBox="1"/>
          <p:nvPr/>
        </p:nvSpPr>
        <p:spPr>
          <a:xfrm>
            <a:off x="678426" y="403629"/>
            <a:ext cx="10835148" cy="1354217"/>
          </a:xfrm>
          <a:prstGeom prst="rect">
            <a:avLst/>
          </a:prstGeom>
          <a:noFill/>
        </p:spPr>
        <p:txBody>
          <a:bodyPr wrap="square">
            <a:spAutoFit/>
          </a:bodyPr>
          <a:lstStyle/>
          <a:p>
            <a:r>
              <a:rPr lang="en-US" sz="3200" b="1" dirty="0"/>
              <a:t>Applications</a:t>
            </a:r>
          </a:p>
          <a:p>
            <a:endParaRPr lang="en-US" sz="3200" b="1" dirty="0"/>
          </a:p>
          <a:p>
            <a:endParaRPr lang="en-US" dirty="0"/>
          </a:p>
        </p:txBody>
      </p:sp>
      <p:sp>
        <p:nvSpPr>
          <p:cNvPr id="5" name="Rectangle 2">
            <a:extLst>
              <a:ext uri="{FF2B5EF4-FFF2-40B4-BE49-F238E27FC236}">
                <a16:creationId xmlns:a16="http://schemas.microsoft.com/office/drawing/2014/main" id="{16B78297-7A5F-E402-3098-74F673A2E143}"/>
              </a:ext>
            </a:extLst>
          </p:cNvPr>
          <p:cNvSpPr>
            <a:spLocks noChangeArrowheads="1"/>
          </p:cNvSpPr>
          <p:nvPr/>
        </p:nvSpPr>
        <p:spPr bwMode="auto">
          <a:xfrm>
            <a:off x="678426" y="1287216"/>
            <a:ext cx="11110452"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000" b="1" dirty="0">
                <a:latin typeface="Arial" panose="020B0604020202020204" pitchFamily="34" charset="0"/>
              </a:rPr>
              <a:t>B</a:t>
            </a:r>
            <a:r>
              <a:rPr kumimoji="0" lang="en-US" altLang="en-US" sz="2000" b="1" i="0" u="none" strike="noStrike" cap="none" normalizeH="0" baseline="0" dirty="0">
                <a:ln>
                  <a:noFill/>
                </a:ln>
                <a:solidFill>
                  <a:schemeClr val="tx1"/>
                </a:solidFill>
                <a:effectLst/>
                <a:latin typeface="Arial" panose="020B0604020202020204" pitchFamily="34" charset="0"/>
              </a:rPr>
              <a:t>usiness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Finite</a:t>
            </a:r>
            <a:r>
              <a:rPr kumimoji="0" lang="en-US" altLang="en-US" sz="2000" b="0" i="0" u="none" strike="noStrike" cap="none" normalizeH="0" baseline="0" dirty="0">
                <a:ln>
                  <a:noFill/>
                </a:ln>
                <a:solidFill>
                  <a:schemeClr val="tx1"/>
                </a:solidFill>
                <a:effectLst/>
                <a:latin typeface="Arial" panose="020B0604020202020204" pitchFamily="34" charset="0"/>
              </a:rPr>
              <a:t>: Competing to beat a rival or hit a quarterly profit target.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Infinite</a:t>
            </a:r>
            <a:r>
              <a:rPr kumimoji="0" lang="en-US" altLang="en-US" sz="2000" b="0" i="0" u="none" strike="noStrike" cap="none" normalizeH="0" baseline="0" dirty="0">
                <a:ln>
                  <a:noFill/>
                </a:ln>
                <a:solidFill>
                  <a:schemeClr val="tx1"/>
                </a:solidFill>
                <a:effectLst/>
                <a:latin typeface="Arial" panose="020B0604020202020204" pitchFamily="34" charset="0"/>
              </a:rPr>
              <a:t>: Focusing on long-term sustainability, customer loyalty, and innovation.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Personal Development</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Finite</a:t>
            </a:r>
            <a:r>
              <a:rPr kumimoji="0" lang="en-US" altLang="en-US" sz="2000" b="0" i="0" u="none" strike="noStrike" cap="none" normalizeH="0" baseline="0" dirty="0">
                <a:ln>
                  <a:noFill/>
                </a:ln>
                <a:solidFill>
                  <a:schemeClr val="tx1"/>
                </a:solidFill>
                <a:effectLst/>
                <a:latin typeface="Arial" panose="020B0604020202020204" pitchFamily="34" charset="0"/>
              </a:rPr>
              <a:t>: Achieving specific goals, like a promotion or fitness milestone.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Infinite</a:t>
            </a:r>
            <a:r>
              <a:rPr kumimoji="0" lang="en-US" altLang="en-US" sz="2000" b="0" i="0" u="none" strike="noStrike" cap="none" normalizeH="0" baseline="0" dirty="0">
                <a:ln>
                  <a:noFill/>
                </a:ln>
                <a:solidFill>
                  <a:schemeClr val="tx1"/>
                </a:solidFill>
                <a:effectLst/>
                <a:latin typeface="Arial" panose="020B0604020202020204" pitchFamily="34" charset="0"/>
              </a:rPr>
              <a:t>: Embracing continuous self-improvement and lifelong learning.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Education</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Finite</a:t>
            </a:r>
            <a:r>
              <a:rPr kumimoji="0" lang="en-US" altLang="en-US" sz="2000" b="0" i="0" u="none" strike="noStrike" cap="none" normalizeH="0" baseline="0" dirty="0">
                <a:ln>
                  <a:noFill/>
                </a:ln>
                <a:solidFill>
                  <a:schemeClr val="tx1"/>
                </a:solidFill>
                <a:effectLst/>
                <a:latin typeface="Arial" panose="020B0604020202020204" pitchFamily="34" charset="0"/>
              </a:rPr>
              <a:t>: Passing exams or getting a degree.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Infinite</a:t>
            </a:r>
            <a:r>
              <a:rPr kumimoji="0" lang="en-US" altLang="en-US" sz="2000" b="0" i="0" u="none" strike="noStrike" cap="none" normalizeH="0" baseline="0" dirty="0">
                <a:ln>
                  <a:noFill/>
                </a:ln>
                <a:solidFill>
                  <a:schemeClr val="tx1"/>
                </a:solidFill>
                <a:effectLst/>
                <a:latin typeface="Arial" panose="020B0604020202020204" pitchFamily="34" charset="0"/>
              </a:rPr>
              <a:t>: Cultivating a love for learning and critical thinking.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Politics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Finite</a:t>
            </a:r>
            <a:r>
              <a:rPr kumimoji="0" lang="en-US" altLang="en-US" sz="2000" b="0" i="0" u="none" strike="noStrike" cap="none" normalizeH="0" baseline="0" dirty="0">
                <a:ln>
                  <a:noFill/>
                </a:ln>
                <a:solidFill>
                  <a:schemeClr val="tx1"/>
                </a:solidFill>
                <a:effectLst/>
                <a:latin typeface="Arial" panose="020B0604020202020204" pitchFamily="34" charset="0"/>
              </a:rPr>
              <a:t>: Winning an election or passing a particular policy.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Infinite</a:t>
            </a:r>
            <a:r>
              <a:rPr kumimoji="0" lang="en-US" altLang="en-US" sz="2000" b="0" i="0" u="none" strike="noStrike" cap="none" normalizeH="0" baseline="0" dirty="0">
                <a:ln>
                  <a:noFill/>
                </a:ln>
                <a:solidFill>
                  <a:schemeClr val="tx1"/>
                </a:solidFill>
                <a:effectLst/>
                <a:latin typeface="Arial" panose="020B0604020202020204" pitchFamily="34" charset="0"/>
              </a:rPr>
              <a:t>: Supporting long-term social change, like civil rights or environmental justice.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5382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9ED460DA-7EC6-4C79-19D4-7B6FDF143AFC}"/>
              </a:ext>
            </a:extLst>
          </p:cNvPr>
          <p:cNvSpPr>
            <a:spLocks noGrp="1"/>
          </p:cNvSpPr>
          <p:nvPr>
            <p:ph type="title"/>
          </p:nvPr>
        </p:nvSpPr>
        <p:spPr>
          <a:xfrm>
            <a:off x="2133600" y="422981"/>
            <a:ext cx="10058400" cy="1371600"/>
          </a:xfrm>
        </p:spPr>
        <p:txBody>
          <a:bodyPr>
            <a:normAutofit/>
          </a:bodyPr>
          <a:lstStyle/>
          <a:p>
            <a:r>
              <a:rPr lang="en-IN" sz="4000" b="1" dirty="0">
                <a:latin typeface="Aharoni" panose="02010803020104030203" pitchFamily="2" charset="-79"/>
                <a:cs typeface="Aharoni" panose="02010803020104030203" pitchFamily="2" charset="-79"/>
              </a:rPr>
              <a:t>Two person zero –sum game</a:t>
            </a:r>
          </a:p>
        </p:txBody>
      </p:sp>
      <p:sp>
        <p:nvSpPr>
          <p:cNvPr id="8" name="TextBox 7">
            <a:extLst>
              <a:ext uri="{FF2B5EF4-FFF2-40B4-BE49-F238E27FC236}">
                <a16:creationId xmlns:a16="http://schemas.microsoft.com/office/drawing/2014/main" id="{DD5968B4-CD58-4811-2573-A3BE2866F5C9}"/>
              </a:ext>
            </a:extLst>
          </p:cNvPr>
          <p:cNvSpPr txBox="1"/>
          <p:nvPr/>
        </p:nvSpPr>
        <p:spPr>
          <a:xfrm>
            <a:off x="629265" y="2128878"/>
            <a:ext cx="10933470" cy="2862322"/>
          </a:xfrm>
          <a:prstGeom prst="rect">
            <a:avLst/>
          </a:prstGeom>
          <a:noFill/>
        </p:spPr>
        <p:txBody>
          <a:bodyPr wrap="square">
            <a:spAutoFit/>
          </a:bodyPr>
          <a:lstStyle/>
          <a:p>
            <a:r>
              <a:rPr lang="en-US" sz="2000" dirty="0"/>
              <a:t>A </a:t>
            </a:r>
            <a:r>
              <a:rPr lang="en-US" sz="2000" b="1" dirty="0"/>
              <a:t>two-person zero-sum game</a:t>
            </a:r>
            <a:r>
              <a:rPr lang="en-US" sz="2000" dirty="0"/>
              <a:t> is a type of mathematical model in game theory that represents a situation where two players are in direct competition, and one player's gain is exactly equal to the other player's loss. In these games:</a:t>
            </a:r>
          </a:p>
          <a:p>
            <a:endParaRPr lang="en-US" sz="2000" dirty="0"/>
          </a:p>
          <a:p>
            <a:pPr>
              <a:buFont typeface="Arial" panose="020B0604020202020204" pitchFamily="34" charset="0"/>
              <a:buChar char="•"/>
            </a:pPr>
            <a:r>
              <a:rPr lang="en-US" sz="2000" b="1" dirty="0"/>
              <a:t>Two Players</a:t>
            </a:r>
            <a:r>
              <a:rPr lang="en-US" sz="2000" dirty="0"/>
              <a:t>: Only two players are involved, often referred to as Player A and Player B.</a:t>
            </a:r>
          </a:p>
          <a:p>
            <a:pPr>
              <a:buFont typeface="Arial" panose="020B0604020202020204" pitchFamily="34" charset="0"/>
              <a:buChar char="•"/>
            </a:pPr>
            <a:endParaRPr lang="en-US" sz="2000" dirty="0"/>
          </a:p>
          <a:p>
            <a:pPr>
              <a:buFont typeface="Arial" panose="020B0604020202020204" pitchFamily="34" charset="0"/>
              <a:buChar char="•"/>
            </a:pPr>
            <a:r>
              <a:rPr lang="en-US" sz="2000" b="1" dirty="0"/>
              <a:t>Zero-Sum</a:t>
            </a:r>
            <a:r>
              <a:rPr lang="en-US" sz="2000" dirty="0"/>
              <a:t>: The sum of the payoffs for both players is always zero for any outcome. If one player wins (positive payoff), the other player loses by an equal amount (negative payoff). This makes it a pure competitive scenario.</a:t>
            </a:r>
          </a:p>
        </p:txBody>
      </p:sp>
    </p:spTree>
    <p:extLst>
      <p:ext uri="{BB962C8B-B14F-4D97-AF65-F5344CB8AC3E}">
        <p14:creationId xmlns:p14="http://schemas.microsoft.com/office/powerpoint/2010/main" val="3833773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97641A-F0CC-DE0C-FC4E-E48356B212F0}"/>
              </a:ext>
            </a:extLst>
          </p:cNvPr>
          <p:cNvSpPr txBox="1"/>
          <p:nvPr/>
        </p:nvSpPr>
        <p:spPr>
          <a:xfrm>
            <a:off x="540772" y="516639"/>
            <a:ext cx="10618839" cy="5816977"/>
          </a:xfrm>
          <a:prstGeom prst="rect">
            <a:avLst/>
          </a:prstGeom>
          <a:noFill/>
        </p:spPr>
        <p:txBody>
          <a:bodyPr wrap="square">
            <a:spAutoFit/>
          </a:bodyPr>
          <a:lstStyle/>
          <a:p>
            <a:r>
              <a:rPr lang="en-US" sz="2400" b="1" dirty="0"/>
              <a:t>Key Concepts</a:t>
            </a:r>
          </a:p>
          <a:p>
            <a:endParaRPr lang="en-US" sz="2400" b="1" dirty="0"/>
          </a:p>
          <a:p>
            <a:pPr>
              <a:buFont typeface="+mj-lt"/>
              <a:buAutoNum type="arabicPeriod"/>
            </a:pPr>
            <a:r>
              <a:rPr lang="en-US" b="1" dirty="0"/>
              <a:t>Payoff Matrix</a:t>
            </a:r>
            <a:r>
              <a:rPr lang="en-US" dirty="0"/>
              <a:t>:</a:t>
            </a:r>
          </a:p>
          <a:p>
            <a:pPr marL="742950" lvl="1" indent="-285750">
              <a:buFont typeface="+mj-lt"/>
              <a:buAutoNum type="arabicPeriod"/>
            </a:pPr>
            <a:r>
              <a:rPr lang="en-US" dirty="0"/>
              <a:t>A matrix is used to represent the outcomes (payoffs) of the game based on each player’s possible strategies.</a:t>
            </a:r>
          </a:p>
          <a:p>
            <a:pPr marL="742950" lvl="1" indent="-285750">
              <a:buFont typeface="+mj-lt"/>
              <a:buAutoNum type="arabicPeriod"/>
            </a:pPr>
            <a:r>
              <a:rPr lang="en-US" dirty="0"/>
              <a:t>If A is the payoff matrix for Player A, each element </a:t>
            </a:r>
            <a:r>
              <a:rPr lang="en-US" dirty="0" err="1"/>
              <a:t>aij</a:t>
            </a:r>
            <a:r>
              <a:rPr lang="en-US" dirty="0"/>
              <a:t> ​ represents the outcome for Player A when they choose strategy iii and Player B chooses strategy j.</a:t>
            </a:r>
          </a:p>
          <a:p>
            <a:pPr marL="742950" lvl="1" indent="-285750">
              <a:buFont typeface="+mj-lt"/>
              <a:buAutoNum type="arabicPeriod"/>
            </a:pPr>
            <a:r>
              <a:rPr lang="en-US" dirty="0"/>
              <a:t>Player B’s payoff would be −</a:t>
            </a:r>
            <a:r>
              <a:rPr lang="en-US" dirty="0" err="1"/>
              <a:t>aij</a:t>
            </a:r>
            <a:r>
              <a:rPr lang="en-US" dirty="0"/>
              <a:t> ​ for that same outcome, indicating the zero-sum nature.</a:t>
            </a:r>
          </a:p>
          <a:p>
            <a:pPr>
              <a:buFont typeface="+mj-lt"/>
              <a:buAutoNum type="arabicPeriod"/>
            </a:pPr>
            <a:r>
              <a:rPr lang="en-US" b="1" dirty="0"/>
              <a:t>Optimal Strategies</a:t>
            </a:r>
            <a:r>
              <a:rPr lang="en-US" dirty="0"/>
              <a:t>:</a:t>
            </a:r>
          </a:p>
          <a:p>
            <a:pPr marL="742950" lvl="1" indent="-285750">
              <a:buFont typeface="+mj-lt"/>
              <a:buAutoNum type="arabicPeriod"/>
            </a:pPr>
            <a:r>
              <a:rPr lang="en-US" b="1" dirty="0"/>
              <a:t>Pure Strategy</a:t>
            </a:r>
            <a:r>
              <a:rPr lang="en-US" dirty="0"/>
              <a:t>: A player consistently chooses one strategy every time the game is played.</a:t>
            </a:r>
          </a:p>
          <a:p>
            <a:pPr marL="742950" lvl="1" indent="-285750">
              <a:buFont typeface="+mj-lt"/>
              <a:buAutoNum type="arabicPeriod"/>
            </a:pPr>
            <a:r>
              <a:rPr lang="en-US" b="1" dirty="0"/>
              <a:t>Mixed Strategy</a:t>
            </a:r>
            <a:r>
              <a:rPr lang="en-US" dirty="0"/>
              <a:t>: A player uses a probabilistic approach, choosing among strategies according to certain probabilities to keep the opponent guessing.</a:t>
            </a:r>
          </a:p>
          <a:p>
            <a:pPr marL="742950" lvl="1" indent="-285750">
              <a:buFont typeface="+mj-lt"/>
              <a:buAutoNum type="arabicPeriod"/>
            </a:pPr>
            <a:r>
              <a:rPr lang="en-US" dirty="0"/>
              <a:t>Players aim to adopt optimal strategies to either maximize their minimum payoff (maximin) or minimize their maximum loss (minimax).</a:t>
            </a:r>
          </a:p>
          <a:p>
            <a:pPr>
              <a:buFont typeface="+mj-lt"/>
              <a:buAutoNum type="arabicPeriod"/>
            </a:pPr>
            <a:r>
              <a:rPr lang="en-US" b="1" dirty="0"/>
              <a:t>Saddle Point</a:t>
            </a:r>
            <a:r>
              <a:rPr lang="en-US" dirty="0"/>
              <a:t>:</a:t>
            </a:r>
          </a:p>
          <a:p>
            <a:pPr marL="742950" lvl="1" indent="-285750">
              <a:buFont typeface="+mj-lt"/>
              <a:buAutoNum type="arabicPeriod"/>
            </a:pPr>
            <a:r>
              <a:rPr lang="en-US" dirty="0"/>
              <a:t>A saddle point in the payoff matrix is a value where the optimal strategies intersect. If a saddle point exists, it represents an equilibrium where neither player can benefit from changing strategies, making it the game's solution.</a:t>
            </a:r>
          </a:p>
          <a:p>
            <a:pPr marL="742950" lvl="1" indent="-285750">
              <a:buFont typeface="+mj-lt"/>
              <a:buAutoNum type="arabicPeriod"/>
            </a:pPr>
            <a:r>
              <a:rPr lang="en-US" dirty="0"/>
              <a:t>The value of the game at a saddle point indicates the payoff for the player, with Player A aiming to maximize it and Player B to minimize it.</a:t>
            </a:r>
          </a:p>
        </p:txBody>
      </p:sp>
    </p:spTree>
    <p:extLst>
      <p:ext uri="{BB962C8B-B14F-4D97-AF65-F5344CB8AC3E}">
        <p14:creationId xmlns:p14="http://schemas.microsoft.com/office/powerpoint/2010/main" val="2558097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03AD254-BB4A-8DB1-9AE6-71D22055A5CA}"/>
              </a:ext>
            </a:extLst>
          </p:cNvPr>
          <p:cNvGraphicFramePr>
            <a:graphicFrameLocks noGrp="1"/>
          </p:cNvGraphicFramePr>
          <p:nvPr>
            <p:extLst>
              <p:ext uri="{D42A27DB-BD31-4B8C-83A1-F6EECF244321}">
                <p14:modId xmlns:p14="http://schemas.microsoft.com/office/powerpoint/2010/main" val="3900028043"/>
              </p:ext>
            </p:extLst>
          </p:nvPr>
        </p:nvGraphicFramePr>
        <p:xfrm>
          <a:off x="721374" y="1184244"/>
          <a:ext cx="3406187" cy="1584960"/>
        </p:xfrm>
        <a:graphic>
          <a:graphicData uri="http://schemas.openxmlformats.org/drawingml/2006/table">
            <a:tbl>
              <a:tblPr/>
              <a:tblGrid>
                <a:gridCol w="1125664">
                  <a:extLst>
                    <a:ext uri="{9D8B030D-6E8A-4147-A177-3AD203B41FA5}">
                      <a16:colId xmlns:a16="http://schemas.microsoft.com/office/drawing/2014/main" val="4160252952"/>
                    </a:ext>
                  </a:extLst>
                </a:gridCol>
                <a:gridCol w="944459">
                  <a:extLst>
                    <a:ext uri="{9D8B030D-6E8A-4147-A177-3AD203B41FA5}">
                      <a16:colId xmlns:a16="http://schemas.microsoft.com/office/drawing/2014/main" val="4166982107"/>
                    </a:ext>
                  </a:extLst>
                </a:gridCol>
                <a:gridCol w="668032">
                  <a:extLst>
                    <a:ext uri="{9D8B030D-6E8A-4147-A177-3AD203B41FA5}">
                      <a16:colId xmlns:a16="http://schemas.microsoft.com/office/drawing/2014/main" val="1625099305"/>
                    </a:ext>
                  </a:extLst>
                </a:gridCol>
                <a:gridCol w="668032">
                  <a:extLst>
                    <a:ext uri="{9D8B030D-6E8A-4147-A177-3AD203B41FA5}">
                      <a16:colId xmlns:a16="http://schemas.microsoft.com/office/drawing/2014/main" val="647574679"/>
                    </a:ext>
                  </a:extLst>
                </a:gridCol>
              </a:tblGrid>
              <a:tr h="0">
                <a:tc>
                  <a:txBody>
                    <a:bodyPr/>
                    <a:lstStyle/>
                    <a:p>
                      <a:pPr algn="ctr" fontAlgn="t"/>
                      <a:r>
                        <a:rPr lang="en-IN">
                          <a:effectLst/>
                        </a:rPr>
                        <a:t> </a:t>
                      </a:r>
                    </a:p>
                  </a:txBody>
                  <a:tcPr marL="121920" marR="60960" marT="60960" marB="60960">
                    <a:lnL>
                      <a:noFill/>
                    </a:lnL>
                    <a:lnR>
                      <a:noFill/>
                    </a:lnR>
                    <a:lnT>
                      <a:noFill/>
                    </a:lnT>
                    <a:lnB>
                      <a:noFill/>
                    </a:lnB>
                    <a:solidFill>
                      <a:srgbClr val="FFFFFF"/>
                    </a:solidFill>
                  </a:tcPr>
                </a:tc>
                <a:tc gridSpan="3">
                  <a:txBody>
                    <a:bodyPr/>
                    <a:lstStyle/>
                    <a:p>
                      <a:pPr algn="ctr" fontAlgn="t"/>
                      <a:r>
                        <a:rPr lang="en-IN">
                          <a:effectLst/>
                        </a:rPr>
                        <a:t>Player B</a:t>
                      </a:r>
                    </a:p>
                  </a:txBody>
                  <a:tcPr marL="60960" marR="60960" marT="60960" marB="60960">
                    <a:lnL>
                      <a:noFill/>
                    </a:lnL>
                    <a:lnR>
                      <a:noFill/>
                    </a:lnR>
                    <a:lnT>
                      <a:noFill/>
                    </a:lnT>
                    <a:lnB>
                      <a:noFill/>
                    </a:lnB>
                    <a:solidFill>
                      <a:srgbClr val="FFFFFF"/>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00388677"/>
                  </a:ext>
                </a:extLst>
              </a:tr>
              <a:tr h="0">
                <a:tc rowSpan="3">
                  <a:txBody>
                    <a:bodyPr/>
                    <a:lstStyle/>
                    <a:p>
                      <a:pPr algn="ctr" fontAlgn="ctr"/>
                      <a:r>
                        <a:rPr lang="en-IN" dirty="0">
                          <a:effectLst/>
                        </a:rPr>
                        <a:t>Player A</a:t>
                      </a:r>
                    </a:p>
                  </a:txBody>
                  <a:tcPr marL="121920" marR="60960" marT="60960" marB="60960" anchor="ctr">
                    <a:lnL>
                      <a:noFill/>
                    </a:lnL>
                    <a:lnR>
                      <a:noFill/>
                    </a:lnR>
                    <a:lnT>
                      <a:noFill/>
                    </a:lnT>
                    <a:lnB>
                      <a:noFill/>
                    </a:lnB>
                    <a:solidFill>
                      <a:srgbClr val="FFFFFF"/>
                    </a:solidFill>
                  </a:tcPr>
                </a:tc>
                <a:tc>
                  <a:txBody>
                    <a:bodyPr/>
                    <a:lstStyle/>
                    <a:p>
                      <a:pPr algn="ctr" fontAlgn="t"/>
                      <a:r>
                        <a:rPr lang="en-IN">
                          <a:effectLst/>
                        </a:rPr>
                        <a:t> </a:t>
                      </a:r>
                    </a:p>
                  </a:txBody>
                  <a:tcPr marL="60960" marR="60960" marT="60960" marB="60960">
                    <a:lnL>
                      <a:noFill/>
                    </a:lnL>
                    <a:lnR>
                      <a:noFill/>
                    </a:lnR>
                    <a:lnT>
                      <a:noFill/>
                    </a:lnT>
                    <a:lnB>
                      <a:noFill/>
                    </a:lnB>
                    <a:solidFill>
                      <a:srgbClr val="FFFFFF"/>
                    </a:solidFill>
                  </a:tcPr>
                </a:tc>
                <a:tc>
                  <a:txBody>
                    <a:bodyPr/>
                    <a:lstStyle/>
                    <a:p>
                      <a:pPr algn="ctr" fontAlgn="t"/>
                      <a:r>
                        <a:rPr lang="en-IN">
                          <a:effectLst/>
                        </a:rPr>
                        <a:t>I</a:t>
                      </a:r>
                    </a:p>
                  </a:txBody>
                  <a:tcPr marL="60960" marR="60960" marT="60960" marB="60960">
                    <a:lnL>
                      <a:noFill/>
                    </a:lnL>
                    <a:lnR>
                      <a:noFill/>
                    </a:lnR>
                    <a:lnT>
                      <a:noFill/>
                    </a:lnT>
                    <a:lnB>
                      <a:noFill/>
                    </a:lnB>
                    <a:solidFill>
                      <a:srgbClr val="FFFFFF"/>
                    </a:solidFill>
                  </a:tcPr>
                </a:tc>
                <a:tc>
                  <a:txBody>
                    <a:bodyPr/>
                    <a:lstStyle/>
                    <a:p>
                      <a:pPr algn="ctr" fontAlgn="t"/>
                      <a:r>
                        <a:rPr lang="en-IN">
                          <a:effectLst/>
                        </a:rPr>
                        <a:t>II</a:t>
                      </a:r>
                    </a:p>
                  </a:txBody>
                  <a:tcPr marL="60960" marR="60960" marT="60960" marB="60960">
                    <a:lnL>
                      <a:noFill/>
                    </a:lnL>
                    <a:lnR>
                      <a:noFill/>
                    </a:lnR>
                    <a:lnT>
                      <a:noFill/>
                    </a:lnT>
                    <a:lnB>
                      <a:noFill/>
                    </a:lnB>
                    <a:solidFill>
                      <a:srgbClr val="FFFFFF"/>
                    </a:solidFill>
                  </a:tcPr>
                </a:tc>
                <a:extLst>
                  <a:ext uri="{0D108BD9-81ED-4DB2-BD59-A6C34878D82A}">
                    <a16:rowId xmlns:a16="http://schemas.microsoft.com/office/drawing/2014/main" val="1816118495"/>
                  </a:ext>
                </a:extLst>
              </a:tr>
              <a:tr h="0">
                <a:tc vMerge="1">
                  <a:txBody>
                    <a:bodyPr/>
                    <a:lstStyle/>
                    <a:p>
                      <a:endParaRPr lang="en-IN"/>
                    </a:p>
                  </a:txBody>
                  <a:tcPr/>
                </a:tc>
                <a:tc>
                  <a:txBody>
                    <a:bodyPr/>
                    <a:lstStyle/>
                    <a:p>
                      <a:pPr algn="ctr" fontAlgn="t"/>
                      <a:r>
                        <a:rPr lang="en-IN">
                          <a:effectLst/>
                        </a:rPr>
                        <a:t>I</a:t>
                      </a:r>
                    </a:p>
                  </a:txBody>
                  <a:tcPr marL="121920" marR="60960" marT="60960" marB="60960">
                    <a:lnL>
                      <a:noFill/>
                    </a:lnL>
                    <a:lnR>
                      <a:noFill/>
                    </a:lnR>
                    <a:lnT>
                      <a:noFill/>
                    </a:lnT>
                    <a:lnB>
                      <a:noFill/>
                    </a:lnB>
                    <a:solidFill>
                      <a:srgbClr val="FFFFFF"/>
                    </a:solidFill>
                  </a:tcPr>
                </a:tc>
                <a:tc>
                  <a:txBody>
                    <a:bodyPr/>
                    <a:lstStyle/>
                    <a:p>
                      <a:pPr algn="ctr" fontAlgn="t"/>
                      <a:r>
                        <a:rPr lang="en-IN">
                          <a:effectLst/>
                        </a:rPr>
                        <a:t>2</a:t>
                      </a:r>
                    </a:p>
                  </a:txBody>
                  <a:tcPr marL="60960" marR="60960" marT="60960" marB="60960">
                    <a:lnL>
                      <a:noFill/>
                    </a:lnL>
                    <a:lnR>
                      <a:noFill/>
                    </a:lnR>
                    <a:lnT>
                      <a:noFill/>
                    </a:lnT>
                    <a:lnB>
                      <a:noFill/>
                    </a:lnB>
                    <a:solidFill>
                      <a:srgbClr val="FFFFFF"/>
                    </a:solidFill>
                  </a:tcPr>
                </a:tc>
                <a:tc>
                  <a:txBody>
                    <a:bodyPr/>
                    <a:lstStyle/>
                    <a:p>
                      <a:pPr algn="ctr" fontAlgn="t"/>
                      <a:r>
                        <a:rPr lang="en-IN">
                          <a:effectLst/>
                        </a:rPr>
                        <a:t>-1</a:t>
                      </a:r>
                    </a:p>
                  </a:txBody>
                  <a:tcPr marL="60960" marR="60960" marT="60960" marB="60960">
                    <a:lnL>
                      <a:noFill/>
                    </a:lnL>
                    <a:lnR>
                      <a:noFill/>
                    </a:lnR>
                    <a:lnT>
                      <a:noFill/>
                    </a:lnT>
                    <a:lnB>
                      <a:noFill/>
                    </a:lnB>
                    <a:solidFill>
                      <a:srgbClr val="FFFFFF"/>
                    </a:solidFill>
                  </a:tcPr>
                </a:tc>
                <a:extLst>
                  <a:ext uri="{0D108BD9-81ED-4DB2-BD59-A6C34878D82A}">
                    <a16:rowId xmlns:a16="http://schemas.microsoft.com/office/drawing/2014/main" val="3341196174"/>
                  </a:ext>
                </a:extLst>
              </a:tr>
              <a:tr h="0">
                <a:tc vMerge="1">
                  <a:txBody>
                    <a:bodyPr/>
                    <a:lstStyle/>
                    <a:p>
                      <a:endParaRPr lang="en-IN"/>
                    </a:p>
                  </a:txBody>
                  <a:tcPr/>
                </a:tc>
                <a:tc>
                  <a:txBody>
                    <a:bodyPr/>
                    <a:lstStyle/>
                    <a:p>
                      <a:pPr algn="ctr" fontAlgn="t"/>
                      <a:r>
                        <a:rPr lang="en-IN">
                          <a:effectLst/>
                        </a:rPr>
                        <a:t>II</a:t>
                      </a:r>
                    </a:p>
                  </a:txBody>
                  <a:tcPr marL="121920" marR="60960" marT="60960" marB="60960">
                    <a:lnL>
                      <a:noFill/>
                    </a:lnL>
                    <a:lnR>
                      <a:noFill/>
                    </a:lnR>
                    <a:lnT>
                      <a:noFill/>
                    </a:lnT>
                    <a:lnB>
                      <a:noFill/>
                    </a:lnB>
                    <a:solidFill>
                      <a:srgbClr val="FFFFFF"/>
                    </a:solidFill>
                  </a:tcPr>
                </a:tc>
                <a:tc>
                  <a:txBody>
                    <a:bodyPr/>
                    <a:lstStyle/>
                    <a:p>
                      <a:pPr algn="ctr" fontAlgn="t"/>
                      <a:r>
                        <a:rPr lang="en-IN">
                          <a:effectLst/>
                        </a:rPr>
                        <a:t>-1</a:t>
                      </a:r>
                    </a:p>
                  </a:txBody>
                  <a:tcPr marL="60960" marR="60960" marT="60960" marB="60960">
                    <a:lnL>
                      <a:noFill/>
                    </a:lnL>
                    <a:lnR>
                      <a:noFill/>
                    </a:lnR>
                    <a:lnT>
                      <a:noFill/>
                    </a:lnT>
                    <a:lnB>
                      <a:noFill/>
                    </a:lnB>
                    <a:solidFill>
                      <a:srgbClr val="FFFFFF"/>
                    </a:solidFill>
                  </a:tcPr>
                </a:tc>
                <a:tc>
                  <a:txBody>
                    <a:bodyPr/>
                    <a:lstStyle/>
                    <a:p>
                      <a:pPr algn="ctr" fontAlgn="t"/>
                      <a:r>
                        <a:rPr lang="en-IN" dirty="0">
                          <a:effectLst/>
                        </a:rPr>
                        <a:t>1</a:t>
                      </a:r>
                    </a:p>
                  </a:txBody>
                  <a:tcPr marL="60960" marR="60960" marT="60960" marB="60960">
                    <a:lnL>
                      <a:noFill/>
                    </a:lnL>
                    <a:lnR>
                      <a:noFill/>
                    </a:lnR>
                    <a:lnT>
                      <a:noFill/>
                    </a:lnT>
                    <a:lnB>
                      <a:noFill/>
                    </a:lnB>
                    <a:solidFill>
                      <a:srgbClr val="FFFFFF"/>
                    </a:solidFill>
                  </a:tcPr>
                </a:tc>
                <a:extLst>
                  <a:ext uri="{0D108BD9-81ED-4DB2-BD59-A6C34878D82A}">
                    <a16:rowId xmlns:a16="http://schemas.microsoft.com/office/drawing/2014/main" val="1360853381"/>
                  </a:ext>
                </a:extLst>
              </a:tr>
            </a:tbl>
          </a:graphicData>
        </a:graphic>
      </p:graphicFrame>
      <p:sp>
        <p:nvSpPr>
          <p:cNvPr id="8" name="TextBox 7">
            <a:extLst>
              <a:ext uri="{FF2B5EF4-FFF2-40B4-BE49-F238E27FC236}">
                <a16:creationId xmlns:a16="http://schemas.microsoft.com/office/drawing/2014/main" id="{7D0D933F-0F08-661E-7D68-7DB44EC7881D}"/>
              </a:ext>
            </a:extLst>
          </p:cNvPr>
          <p:cNvSpPr txBox="1"/>
          <p:nvPr/>
        </p:nvSpPr>
        <p:spPr>
          <a:xfrm>
            <a:off x="4265646" y="1184244"/>
            <a:ext cx="7384026" cy="5601533"/>
          </a:xfrm>
          <a:prstGeom prst="rect">
            <a:avLst/>
          </a:prstGeom>
          <a:noFill/>
        </p:spPr>
        <p:txBody>
          <a:bodyPr wrap="square">
            <a:spAutoFit/>
          </a:bodyPr>
          <a:lstStyle/>
          <a:p>
            <a:r>
              <a:rPr lang="en-US" dirty="0"/>
              <a:t>This game has no saddle point.</a:t>
            </a:r>
          </a:p>
          <a:p>
            <a:endParaRPr lang="en-US" dirty="0"/>
          </a:p>
          <a:p>
            <a:r>
              <a:rPr lang="en-US" dirty="0"/>
              <a:t>p =	1 - (-1)                                             2</a:t>
            </a:r>
          </a:p>
          <a:p>
            <a:r>
              <a:rPr lang="en-US" dirty="0"/>
              <a:t>             ----------------------       =       -------</a:t>
            </a:r>
          </a:p>
          <a:p>
            <a:r>
              <a:rPr lang="en-US" dirty="0"/>
              <a:t>                  (2 + 1) - (-1 - 1)                                 5  		</a:t>
            </a:r>
          </a:p>
          <a:p>
            <a:endParaRPr lang="en-US" dirty="0"/>
          </a:p>
          <a:p>
            <a:endParaRPr lang="en-US" dirty="0"/>
          </a:p>
          <a:p>
            <a:r>
              <a:rPr lang="en-US" dirty="0"/>
              <a:t>1 – p = 3/5</a:t>
            </a:r>
          </a:p>
          <a:p>
            <a:endParaRPr lang="en-US" dirty="0"/>
          </a:p>
          <a:p>
            <a:r>
              <a:rPr lang="en-US" dirty="0"/>
              <a:t>q =	1 - (-1)                                           2</a:t>
            </a:r>
          </a:p>
          <a:p>
            <a:r>
              <a:rPr lang="en-US" dirty="0"/>
              <a:t>              ----------------------          =     --------</a:t>
            </a:r>
          </a:p>
          <a:p>
            <a:r>
              <a:rPr lang="en-US" dirty="0"/>
              <a:t>                     (2 + 1) - (-1 - 1)	          5	</a:t>
            </a:r>
          </a:p>
          <a:p>
            <a:endParaRPr lang="en-US" dirty="0"/>
          </a:p>
          <a:p>
            <a:endParaRPr lang="en-US" dirty="0"/>
          </a:p>
          <a:p>
            <a:r>
              <a:rPr lang="en-US" dirty="0"/>
              <a:t>1 – q = 3/5</a:t>
            </a:r>
          </a:p>
          <a:p>
            <a:endParaRPr lang="en-US" dirty="0"/>
          </a:p>
          <a:p>
            <a:r>
              <a:rPr lang="en-US" dirty="0"/>
              <a:t>V =	2 X 1 - (-1) X (-1)                                1</a:t>
            </a:r>
          </a:p>
          <a:p>
            <a:r>
              <a:rPr lang="en-US" dirty="0"/>
              <a:t>                   --------------------------       =     --------</a:t>
            </a:r>
          </a:p>
          <a:p>
            <a:r>
              <a:rPr lang="en-US" dirty="0"/>
              <a:t>                             (2 + 1) - (-1 - 1)                                 5</a:t>
            </a:r>
          </a:p>
          <a:p>
            <a:endParaRPr lang="en-US" sz="1600" dirty="0"/>
          </a:p>
        </p:txBody>
      </p:sp>
      <p:sp>
        <p:nvSpPr>
          <p:cNvPr id="9" name="TextBox 8">
            <a:extLst>
              <a:ext uri="{FF2B5EF4-FFF2-40B4-BE49-F238E27FC236}">
                <a16:creationId xmlns:a16="http://schemas.microsoft.com/office/drawing/2014/main" id="{75888E23-3C55-178B-E8B2-7CBF02A63C47}"/>
              </a:ext>
            </a:extLst>
          </p:cNvPr>
          <p:cNvSpPr txBox="1"/>
          <p:nvPr/>
        </p:nvSpPr>
        <p:spPr>
          <a:xfrm>
            <a:off x="614516" y="545691"/>
            <a:ext cx="2571136" cy="461665"/>
          </a:xfrm>
          <a:prstGeom prst="rect">
            <a:avLst/>
          </a:prstGeom>
          <a:noFill/>
        </p:spPr>
        <p:txBody>
          <a:bodyPr wrap="square" rtlCol="0">
            <a:spAutoFit/>
          </a:bodyPr>
          <a:lstStyle/>
          <a:p>
            <a:r>
              <a:rPr lang="en-IN" sz="2400" dirty="0">
                <a:latin typeface="Aharoni" panose="02010803020104030203" pitchFamily="2" charset="-79"/>
                <a:cs typeface="Aharoni" panose="02010803020104030203" pitchFamily="2" charset="-79"/>
              </a:rPr>
              <a:t>EXAMPLE:</a:t>
            </a:r>
          </a:p>
        </p:txBody>
      </p:sp>
    </p:spTree>
    <p:extLst>
      <p:ext uri="{BB962C8B-B14F-4D97-AF65-F5344CB8AC3E}">
        <p14:creationId xmlns:p14="http://schemas.microsoft.com/office/powerpoint/2010/main" val="3364962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E2713E1-6312-427E-BFCB-C5A5DA3013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{846240FA-219A-42D6-A628-1BC5D3EEFCD9}tf78829772_win32</Template>
  <TotalTime>253</TotalTime>
  <Words>1532</Words>
  <Application>Microsoft Office PowerPoint</Application>
  <PresentationFormat>Widescreen</PresentationFormat>
  <Paragraphs>137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SavonVTI</vt:lpstr>
      <vt:lpstr>MADHAV INSTITUTE OF TECHNOLOGY AND SCIENCE Deemed University (Declared under Distinct Category by Ministry of Education, Government of India) NAAC ACCREDITED WITH A++ GRADE  </vt:lpstr>
      <vt:lpstr>Introduction to game theory, competitive games, finite and infinte games, two persons zero sum game, pure and mixed strategies , saddle point</vt:lpstr>
      <vt:lpstr>Introduction to Game Theory</vt:lpstr>
      <vt:lpstr>Example of Game theory and Competitive game</vt:lpstr>
      <vt:lpstr>PowerPoint Presentation</vt:lpstr>
      <vt:lpstr>PowerPoint Presentation</vt:lpstr>
      <vt:lpstr>Two person zero –sum game</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jaygovind kushwaha</dc:creator>
  <cp:lastModifiedBy>sanjana neware</cp:lastModifiedBy>
  <cp:revision>5</cp:revision>
  <dcterms:created xsi:type="dcterms:W3CDTF">2024-11-11T17:12:46Z</dcterms:created>
  <dcterms:modified xsi:type="dcterms:W3CDTF">2024-11-12T07:34:36Z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