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8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4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8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3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8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29EF-BBE7-48E3-9C38-C335B287E38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D708-34A3-4B60-90FD-292AC001E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1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9" y="2549235"/>
            <a:ext cx="10529455" cy="8683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Exploring Bluetooth 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0509" y="3417598"/>
            <a:ext cx="6271491" cy="433964"/>
          </a:xfrm>
        </p:spPr>
        <p:txBody>
          <a:bodyPr>
            <a:noAutofit/>
          </a:bodyPr>
          <a:lstStyle/>
          <a:p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BLE-profiles</a:t>
            </a:r>
            <a:endParaRPr lang="en-IN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Bluetooth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83879"/>
            <a:ext cx="10515600" cy="5046230"/>
          </a:xfrm>
        </p:spPr>
        <p:txBody>
          <a:bodyPr>
            <a:normAutofit fontScale="55000" lnSpcReduction="20000"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300" dirty="0">
                <a:latin typeface="Arial" panose="020B0604020202020204" pitchFamily="34" charset="0"/>
              </a:rPr>
              <a:t>Wireless technology standard for short-range communication.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300" dirty="0">
                <a:latin typeface="Arial" panose="020B0604020202020204" pitchFamily="34" charset="0"/>
              </a:rPr>
              <a:t>Operates over the 2.4 GHz ISM band for exchanging data wirelessly.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300" dirty="0">
                <a:latin typeface="Arial" panose="020B0604020202020204" pitchFamily="34" charset="0"/>
              </a:rPr>
              <a:t>Commonly used in </a:t>
            </a:r>
            <a:r>
              <a:rPr lang="en-US" altLang="en-US" sz="3300" dirty="0" err="1">
                <a:latin typeface="Arial" panose="020B0604020202020204" pitchFamily="34" charset="0"/>
              </a:rPr>
              <a:t>IoT</a:t>
            </a:r>
            <a:r>
              <a:rPr lang="en-US" altLang="en-US" sz="3300" dirty="0">
                <a:latin typeface="Arial" panose="020B0604020202020204" pitchFamily="34" charset="0"/>
              </a:rPr>
              <a:t> devices, wearables, mobile phones, and more</a:t>
            </a:r>
            <a:r>
              <a:rPr lang="en-US" altLang="en-US" sz="3300" dirty="0" smtClean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 dirty="0">
                <a:latin typeface="Arial" panose="020B0604020202020204" pitchFamily="34" charset="0"/>
              </a:rPr>
              <a:t>Types-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300" dirty="0">
                <a:latin typeface="Arial" panose="020B0604020202020204" pitchFamily="34" charset="0"/>
              </a:rPr>
              <a:t/>
            </a:r>
            <a:br>
              <a:rPr lang="en-US" altLang="en-US" sz="3300" dirty="0">
                <a:latin typeface="Arial" panose="020B0604020202020204" pitchFamily="34" charset="0"/>
              </a:rPr>
            </a:br>
            <a:r>
              <a:rPr lang="en-US" altLang="en-US" sz="3600" b="1" dirty="0">
                <a:latin typeface="Arial" panose="020B0604020202020204" pitchFamily="34" charset="0"/>
              </a:rPr>
              <a:t>Bluetooth Classic: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300" dirty="0">
                <a:latin typeface="Arial" panose="020B0604020202020204" pitchFamily="34" charset="0"/>
              </a:rPr>
              <a:t>Suited for higher data rates and more continuous connections.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300" dirty="0">
                <a:latin typeface="Arial" panose="020B0604020202020204" pitchFamily="34" charset="0"/>
              </a:rPr>
              <a:t>Used in applications like file transfer, audio streaming, and other high-bandwidth tasks.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 dirty="0">
                <a:latin typeface="Arial" panose="020B0604020202020204" pitchFamily="34" charset="0"/>
              </a:rPr>
              <a:t>Bluetooth Low Energy (BLE):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300" dirty="0">
                <a:latin typeface="Arial" panose="020B0604020202020204" pitchFamily="34" charset="0"/>
              </a:rPr>
              <a:t>Optimized for low-power consumption and intermittent data transmission.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300" dirty="0">
                <a:latin typeface="Arial" panose="020B0604020202020204" pitchFamily="34" charset="0"/>
              </a:rPr>
              <a:t>Primarily used in sensor data, health devices, and other low-bandwidth, battery-sensitive applications</a:t>
            </a:r>
            <a:r>
              <a:rPr lang="en-US" altLang="en-US" sz="3300" dirty="0" smtClean="0">
                <a:latin typeface="Arial" panose="020B0604020202020204" pitchFamily="34" charset="0"/>
              </a:rPr>
              <a:t>.</a:t>
            </a:r>
            <a:r>
              <a:rPr lang="en-US" altLang="en-US" dirty="0">
                <a:latin typeface="Arial" panose="020B0604020202020204" pitchFamily="34" charset="0"/>
              </a:rPr>
              <a:t>	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5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8" y="0"/>
            <a:ext cx="7548418" cy="101460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Classic vs BLE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90295"/>
              </p:ext>
            </p:extLst>
          </p:nvPr>
        </p:nvGraphicFramePr>
        <p:xfrm>
          <a:off x="1397231" y="1014606"/>
          <a:ext cx="9391071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57">
                  <a:extLst>
                    <a:ext uri="{9D8B030D-6E8A-4147-A177-3AD203B41FA5}">
                      <a16:colId xmlns:a16="http://schemas.microsoft.com/office/drawing/2014/main" val="657681051"/>
                    </a:ext>
                  </a:extLst>
                </a:gridCol>
                <a:gridCol w="3130357">
                  <a:extLst>
                    <a:ext uri="{9D8B030D-6E8A-4147-A177-3AD203B41FA5}">
                      <a16:colId xmlns:a16="http://schemas.microsoft.com/office/drawing/2014/main" val="3491922666"/>
                    </a:ext>
                  </a:extLst>
                </a:gridCol>
                <a:gridCol w="3130357">
                  <a:extLst>
                    <a:ext uri="{9D8B030D-6E8A-4147-A177-3AD203B41FA5}">
                      <a16:colId xmlns:a16="http://schemas.microsoft.com/office/drawing/2014/main" val="120759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Bluetooth Classic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Bluetooth Low Energy (BLE)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69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Rate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3 Mbps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 Kbps to 2 Mbps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83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Consumption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(continuous connection required)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(designed for intermittent communication)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95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Latency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(due to continuous connection)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(optimized for quick, short bursts of data)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7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Typically up to 100 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Typically up to 100 meters, can be extended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92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transfer, Audio streaming, Headsets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data, Health monitors, Wearables,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25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 Time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Longer (due to handshakes and setup 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 (quick connection and disconnection)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5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Optimization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optimized for low-power devices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Specifically designed for low-power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8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Devices Supported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Mostly used in high-data-rate devices like speakers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Mostly used in low-power, battery-sensitive devices like fitness trackers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44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Profiles Supported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many legacy profiles like A2DP, HFP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Focuses on GATT-based profiles (e.g., HRP, IAS)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25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-47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 Protocol Stack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rchitecture of the Bluetooth stack. The architecture shows single mode BR/EDR, single mode LE, and dual mode BR/EDR and LE protocol stack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58" y="1108363"/>
            <a:ext cx="7091992" cy="45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1819560" y="5860955"/>
            <a:ext cx="913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the basic architecture of Bluetooth Classic and Low Energy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Worked on GATT, GAP profiles and ATT protocol.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10" y="-96250"/>
            <a:ext cx="10515600" cy="1325563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95905"/>
              </p:ext>
            </p:extLst>
          </p:nvPr>
        </p:nvGraphicFramePr>
        <p:xfrm>
          <a:off x="1280160" y="1021080"/>
          <a:ext cx="9606011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34">
                  <a:extLst>
                    <a:ext uri="{9D8B030D-6E8A-4147-A177-3AD203B41FA5}">
                      <a16:colId xmlns:a16="http://schemas.microsoft.com/office/drawing/2014/main" val="3222307448"/>
                    </a:ext>
                  </a:extLst>
                </a:gridCol>
                <a:gridCol w="2986258">
                  <a:extLst>
                    <a:ext uri="{9D8B030D-6E8A-4147-A177-3AD203B41FA5}">
                      <a16:colId xmlns:a16="http://schemas.microsoft.com/office/drawing/2014/main" val="3504657255"/>
                    </a:ext>
                  </a:extLst>
                </a:gridCol>
                <a:gridCol w="2260350">
                  <a:extLst>
                    <a:ext uri="{9D8B030D-6E8A-4147-A177-3AD203B41FA5}">
                      <a16:colId xmlns:a16="http://schemas.microsoft.com/office/drawing/2014/main" val="3106339125"/>
                    </a:ext>
                  </a:extLst>
                </a:gridCol>
                <a:gridCol w="2511169">
                  <a:extLst>
                    <a:ext uri="{9D8B030D-6E8A-4147-A177-3AD203B41FA5}">
                      <a16:colId xmlns:a16="http://schemas.microsoft.com/office/drawing/2014/main" val="2289740529"/>
                    </a:ext>
                  </a:extLst>
                </a:gridCol>
              </a:tblGrid>
              <a:tr h="62914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PROFILES</a:t>
                      </a:r>
                      <a:endParaRPr lang="en-IN" sz="1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 Rate Profile (HRP) </a:t>
                      </a:r>
                      <a:endParaRPr lang="en-IN" sz="1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Immediate Alert Profile (IAS)</a:t>
                      </a:r>
                      <a:endParaRPr lang="en-IN" sz="1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 Loss Profile (LLP)</a:t>
                      </a:r>
                      <a:endParaRPr lang="en-IN" sz="1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36958"/>
                  </a:ext>
                </a:extLst>
              </a:tr>
              <a:tr h="136313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en-IN" sz="1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Monitors real-time heart rate data.</a:t>
                      </a:r>
                    </a:p>
                    <a:p>
                      <a:pPr algn="ctr"/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Triggers alerts based on immediate conditions (e.g., proximity).</a:t>
                      </a:r>
                    </a:p>
                    <a:p>
                      <a:pPr algn="ctr"/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Notifies loss of connection between devices.</a:t>
                      </a:r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098033"/>
                  </a:ext>
                </a:extLst>
              </a:tr>
              <a:tr h="853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UUID</a:t>
                      </a:r>
                      <a:endParaRPr lang="en-IN" sz="1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0000180d-0000-1000-8000-00805f9b34fb'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‘1802’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‘1803’</a:t>
                      </a:r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94601"/>
                  </a:ext>
                </a:extLst>
              </a:tr>
              <a:tr h="29338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 UUID/s</a:t>
                      </a:r>
                      <a:endParaRPr lang="en-IN" sz="1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HeartRateControlPoint</a:t>
                      </a:r>
                      <a: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b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'00002a39-0000-1000-8000-00805f9b34fb'</a:t>
                      </a:r>
                    </a:p>
                    <a:p>
                      <a:pPr algn="ctr"/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BodySensorLocation</a:t>
                      </a:r>
                      <a: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</a:p>
                    <a:p>
                      <a:pPr algn="ctr"/>
                      <a: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'00002a38-0000-1000-8000-00805f9b34fb‘</a:t>
                      </a:r>
                      <a:b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HeartRateMeasurement</a:t>
                      </a:r>
                      <a: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b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IN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'00002a37-0000-1000-8000-00805f9b34fb'</a:t>
                      </a:r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‘2A06’</a:t>
                      </a:r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‘2A06’</a:t>
                      </a:r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8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Achievements (Contd...)</a:t>
            </a:r>
            <a:endParaRPr lang="en-IN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767873"/>
            <a:ext cx="10515600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 for the mentioned Profiles: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Raspberry Pi functions as a server, advertising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profiles. Monitoring and control are done via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nRF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Connect app (client), which uses read, write, and notify properties,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integrated LED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indications for the same.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data transfer, two Raspberry Pi devices are utilized: One acts as the server, advertising services, and the other acts as the client, handling scanning, discovery, and connection.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0034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Throughput Calculation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953"/>
            <a:ext cx="10515600" cy="489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“Throughput</a:t>
            </a:r>
            <a:r>
              <a:rPr lang="en-US" sz="2000" dirty="0" smtClean="0"/>
              <a:t> </a:t>
            </a:r>
            <a:r>
              <a:rPr lang="en-US" sz="2000" dirty="0"/>
              <a:t>is the amount of data transmitted between two devices over a set </a:t>
            </a:r>
            <a:r>
              <a:rPr lang="en-US" sz="2000" dirty="0" smtClean="0"/>
              <a:t>period".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Throughput </a:t>
            </a:r>
            <a:r>
              <a:rPr lang="en-US" sz="2000" dirty="0"/>
              <a:t>Calculation in </a:t>
            </a:r>
            <a:r>
              <a:rPr lang="en-US" sz="2000" dirty="0" smtClean="0"/>
              <a:t>BLE-</a:t>
            </a:r>
            <a:endParaRPr lang="en-US" sz="2000" dirty="0"/>
          </a:p>
          <a:p>
            <a:pPr marL="895350" indent="0"/>
            <a:r>
              <a:rPr lang="en-US" sz="2000" dirty="0" smtClean="0"/>
              <a:t> </a:t>
            </a:r>
            <a:r>
              <a:rPr lang="en-US" sz="2000" i="1" dirty="0" smtClean="0"/>
              <a:t>Factors</a:t>
            </a:r>
            <a:r>
              <a:rPr lang="en-US" sz="2000" i="1" dirty="0"/>
              <a:t>: </a:t>
            </a:r>
            <a:r>
              <a:rPr lang="en-US" sz="2000" dirty="0"/>
              <a:t>connection interval, packet size (MTU), PHY layer speed (e.g., 1M, 2M PHY).</a:t>
            </a:r>
          </a:p>
          <a:p>
            <a:pPr marL="89535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 </a:t>
            </a:r>
            <a:r>
              <a:rPr lang="en-US" sz="2000" i="1" dirty="0" smtClean="0"/>
              <a:t>Methods</a:t>
            </a:r>
            <a:r>
              <a:rPr lang="en-US" sz="2000" i="1" dirty="0"/>
              <a:t>:</a:t>
            </a:r>
            <a:r>
              <a:rPr lang="en-US" sz="2000" dirty="0"/>
              <a:t> Monitored and logged data transfer time for a large </a:t>
            </a:r>
            <a:r>
              <a:rPr lang="en-US" sz="2000" dirty="0" smtClean="0"/>
              <a:t>file and c</a:t>
            </a:r>
            <a:r>
              <a:rPr lang="en-US" altLang="en-US" sz="1800" dirty="0" smtClean="0">
                <a:latin typeface="Arial" panose="020B0604020202020204" pitchFamily="34" charset="0"/>
              </a:rPr>
              <a:t>alculated   </a:t>
            </a:r>
          </a:p>
          <a:p>
            <a:pPr marL="89535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                   throughput based on packet exchange and connection interval settings.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	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i="1" dirty="0" smtClean="0"/>
              <a:t>Throughput=(Total File Size) / (Total Time taken for Reception)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Custom </a:t>
            </a:r>
            <a:r>
              <a:rPr lang="en-US" sz="2000" dirty="0"/>
              <a:t>Services and Characteristics</a:t>
            </a:r>
          </a:p>
          <a:p>
            <a:pPr marL="895350" indent="0"/>
            <a:r>
              <a:rPr lang="en-US" sz="2000" dirty="0" smtClean="0"/>
              <a:t> Custom </a:t>
            </a:r>
            <a:r>
              <a:rPr lang="en-US" sz="2000" dirty="0"/>
              <a:t>UUIDs for GATT services and characteristics.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1800" dirty="0" smtClean="0"/>
              <a:t>SERVICE_UUID </a:t>
            </a:r>
            <a:r>
              <a:rPr lang="en-US" sz="1800" dirty="0"/>
              <a:t>= '12345678-1234-1234-1234-1234567890ab‘</a:t>
            </a:r>
            <a:br>
              <a:rPr lang="en-US" sz="1800" dirty="0"/>
            </a:br>
            <a:r>
              <a:rPr lang="en-US" sz="1800" dirty="0" smtClean="0"/>
              <a:t> </a:t>
            </a:r>
            <a:r>
              <a:rPr lang="en-US" sz="1800" dirty="0"/>
              <a:t>	</a:t>
            </a:r>
            <a:r>
              <a:rPr lang="en-US" sz="1800" dirty="0" smtClean="0"/>
              <a:t>CHRC_UUID </a:t>
            </a:r>
            <a:r>
              <a:rPr lang="en-US" sz="1800" dirty="0"/>
              <a:t>= 'abcd1234-ab12-cd34-ef56-abcdef123456</a:t>
            </a:r>
            <a:r>
              <a:rPr lang="en-US" sz="2000" dirty="0"/>
              <a:t>'</a:t>
            </a:r>
          </a:p>
          <a:p>
            <a:pPr marL="895350" indent="0"/>
            <a:r>
              <a:rPr lang="en-US" sz="2000" dirty="0" smtClean="0"/>
              <a:t> Implemented </a:t>
            </a:r>
            <a:r>
              <a:rPr lang="en-US" sz="2000" dirty="0"/>
              <a:t>GATT client-server communication to exchange </a:t>
            </a:r>
            <a:r>
              <a:rPr lang="en-US" sz="2000" dirty="0" smtClean="0"/>
              <a:t>text messages/ large file</a:t>
            </a:r>
            <a:endParaRPr lang="en-US" sz="2000" dirty="0"/>
          </a:p>
          <a:p>
            <a:pPr marL="895350" indent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t="5510" b="9525"/>
          <a:stretch/>
        </p:blipFill>
        <p:spPr>
          <a:xfrm>
            <a:off x="73572" y="1819547"/>
            <a:ext cx="5985486" cy="3519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20666" b="3165"/>
          <a:stretch/>
        </p:blipFill>
        <p:spPr>
          <a:xfrm>
            <a:off x="6268975" y="1819548"/>
            <a:ext cx="5839901" cy="3519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5041" y="880707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Server_RPI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37382" y="880707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Client_RPI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10317</TotalTime>
  <Words>375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Exploring Bluetooth Technology</vt:lpstr>
      <vt:lpstr>What is Bluetooth</vt:lpstr>
      <vt:lpstr>Classic vs BLE</vt:lpstr>
      <vt:lpstr>Bluetooth Protocol Stack</vt:lpstr>
      <vt:lpstr>Achievements</vt:lpstr>
      <vt:lpstr>Achievements (Contd...)</vt:lpstr>
      <vt:lpstr>Throughput Calculation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Admin</dc:creator>
  <cp:lastModifiedBy>Admin</cp:lastModifiedBy>
  <cp:revision>24</cp:revision>
  <dcterms:created xsi:type="dcterms:W3CDTF">2024-08-06T07:06:02Z</dcterms:created>
  <dcterms:modified xsi:type="dcterms:W3CDTF">2024-09-12T09:14:43Z</dcterms:modified>
</cp:coreProperties>
</file>