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1FF0-858D-457A-8C05-CF4085AB4DF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D9B-517C-4CFD-8962-0A667ACA1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50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1FF0-858D-457A-8C05-CF4085AB4DF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D9B-517C-4CFD-8962-0A667ACA1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41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1FF0-858D-457A-8C05-CF4085AB4DF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D9B-517C-4CFD-8962-0A667ACA1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727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1FF0-858D-457A-8C05-CF4085AB4DF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D9B-517C-4CFD-8962-0A667ACA1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053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1FF0-858D-457A-8C05-CF4085AB4DF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D9B-517C-4CFD-8962-0A667ACA1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521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1FF0-858D-457A-8C05-CF4085AB4DF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D9B-517C-4CFD-8962-0A667ACA1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041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1FF0-858D-457A-8C05-CF4085AB4DF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D9B-517C-4CFD-8962-0A667ACA1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744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1FF0-858D-457A-8C05-CF4085AB4DF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D9B-517C-4CFD-8962-0A667ACA1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037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1FF0-858D-457A-8C05-CF4085AB4DF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D9B-517C-4CFD-8962-0A667ACA1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98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1FF0-858D-457A-8C05-CF4085AB4DF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85D4D9B-517C-4CFD-8962-0A667ACA1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64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1FF0-858D-457A-8C05-CF4085AB4DF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D9B-517C-4CFD-8962-0A667ACA1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96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1FF0-858D-457A-8C05-CF4085AB4DF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D9B-517C-4CFD-8962-0A667ACA1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3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1FF0-858D-457A-8C05-CF4085AB4DF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D9B-517C-4CFD-8962-0A667ACA1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1FF0-858D-457A-8C05-CF4085AB4DF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D9B-517C-4CFD-8962-0A667ACA1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55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1FF0-858D-457A-8C05-CF4085AB4DF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D9B-517C-4CFD-8962-0A667ACA1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5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1FF0-858D-457A-8C05-CF4085AB4DF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D9B-517C-4CFD-8962-0A667ACA1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9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1FF0-858D-457A-8C05-CF4085AB4DF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D4D9B-517C-4CFD-8962-0A667ACA1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9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511FF0-858D-457A-8C05-CF4085AB4DF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5D4D9B-517C-4CFD-8962-0A667ACA1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293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DBA3-B782-4EB2-827F-4B65B8BB9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Battle of </a:t>
            </a:r>
            <a:r>
              <a:rPr lang="en-US" dirty="0" err="1"/>
              <a:t>Neighbourhood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C6283-7CA0-4A4F-B893-4C23F840B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XYZ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94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D50B1-2EB4-46B1-AA83-3A844E32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2E2B8-0B7C-4EE8-BD5D-7E1B48006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York is optimum location for this restaurant</a:t>
            </a:r>
          </a:p>
          <a:p>
            <a:r>
              <a:rPr lang="en-US" dirty="0"/>
              <a:t>Business problem: </a:t>
            </a:r>
          </a:p>
          <a:p>
            <a:pPr lvl="1"/>
            <a:r>
              <a:rPr lang="en-US" dirty="0"/>
              <a:t>The entry barrier is high</a:t>
            </a:r>
          </a:p>
          <a:p>
            <a:pPr lvl="1"/>
            <a:r>
              <a:rPr lang="en-US" dirty="0"/>
              <a:t>Demand is high</a:t>
            </a:r>
          </a:p>
          <a:p>
            <a:pPr lvl="1"/>
            <a:r>
              <a:rPr lang="en-US" dirty="0"/>
              <a:t>The variety of food</a:t>
            </a:r>
          </a:p>
          <a:p>
            <a:pPr lvl="1"/>
            <a:r>
              <a:rPr lang="en-US" dirty="0"/>
              <a:t>The business is easy to replicate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7607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F9534-FBD3-4F58-B899-8CCC9310B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business location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35A30-E504-4E87-9D33-EFB0D23D1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Population, Demographics</a:t>
            </a:r>
          </a:p>
          <a:p>
            <a:r>
              <a:rPr lang="en-US" dirty="0"/>
              <a:t>Customer segmentation</a:t>
            </a:r>
          </a:p>
          <a:p>
            <a:r>
              <a:rPr lang="en-US" dirty="0"/>
              <a:t>Positioning</a:t>
            </a:r>
          </a:p>
          <a:p>
            <a:r>
              <a:rPr lang="en-US" dirty="0"/>
              <a:t>Market research</a:t>
            </a:r>
          </a:p>
          <a:p>
            <a:r>
              <a:rPr lang="en-US" dirty="0"/>
              <a:t>Saturated market</a:t>
            </a:r>
          </a:p>
          <a:p>
            <a:r>
              <a:rPr lang="en-US" dirty="0"/>
              <a:t>Competition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31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6F45-1A3F-4B66-9CD2-926E0FDC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Cuisine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12055-3CDF-4551-8C04-F255374AA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Italian</a:t>
            </a:r>
          </a:p>
          <a:p>
            <a:r>
              <a:rPr lang="en-US" dirty="0"/>
              <a:t>German</a:t>
            </a:r>
          </a:p>
          <a:p>
            <a:r>
              <a:rPr lang="en-US" dirty="0"/>
              <a:t>Irish</a:t>
            </a:r>
          </a:p>
          <a:p>
            <a:r>
              <a:rPr lang="en-US" dirty="0"/>
              <a:t>Middle eastern</a:t>
            </a:r>
          </a:p>
          <a:p>
            <a:r>
              <a:rPr lang="en-US" dirty="0"/>
              <a:t>East and Central European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071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7D9AE-9EC3-4351-B2E9-85673D03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D8F853-CD65-46F0-9009-F0B3EE1845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84313" y="3116580"/>
          <a:ext cx="10018712" cy="2225040"/>
        </p:xfrm>
        <a:graphic>
          <a:graphicData uri="http://schemas.openxmlformats.org/drawingml/2006/table">
            <a:tbl>
              <a:tblPr/>
              <a:tblGrid>
                <a:gridCol w="1747450">
                  <a:extLst>
                    <a:ext uri="{9D8B030D-6E8A-4147-A177-3AD203B41FA5}">
                      <a16:colId xmlns:a16="http://schemas.microsoft.com/office/drawing/2014/main" val="4063562146"/>
                    </a:ext>
                  </a:extLst>
                </a:gridCol>
                <a:gridCol w="1747450">
                  <a:extLst>
                    <a:ext uri="{9D8B030D-6E8A-4147-A177-3AD203B41FA5}">
                      <a16:colId xmlns:a16="http://schemas.microsoft.com/office/drawing/2014/main" val="2156864698"/>
                    </a:ext>
                  </a:extLst>
                </a:gridCol>
                <a:gridCol w="1747450">
                  <a:extLst>
                    <a:ext uri="{9D8B030D-6E8A-4147-A177-3AD203B41FA5}">
                      <a16:colId xmlns:a16="http://schemas.microsoft.com/office/drawing/2014/main" val="488997590"/>
                    </a:ext>
                  </a:extLst>
                </a:gridCol>
                <a:gridCol w="4776362">
                  <a:extLst>
                    <a:ext uri="{9D8B030D-6E8A-4147-A177-3AD203B41FA5}">
                      <a16:colId xmlns:a16="http://schemas.microsoft.com/office/drawing/2014/main" val="3525111097"/>
                    </a:ext>
                  </a:extLst>
                </a:gridCol>
              </a:tblGrid>
              <a:tr h="599440">
                <a:tc>
                  <a:txBody>
                    <a:bodyPr/>
                    <a:lstStyle/>
                    <a:p>
                      <a:pPr algn="l" fontAlgn="ctr"/>
                      <a:br>
                        <a:rPr lang="en-IN" sz="1800" b="1">
                          <a:effectLst/>
                        </a:rPr>
                      </a:br>
                      <a:r>
                        <a:rPr lang="en-IN" sz="1800" b="1">
                          <a:effectLst/>
                        </a:rPr>
                        <a:t>Postal Code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Borough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Neighborhood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632724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0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>
                          <a:effectLst/>
                        </a:rPr>
                        <a:t>M1B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>
                          <a:effectLst/>
                        </a:rPr>
                        <a:t>Scarborough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>
                          <a:effectLst/>
                        </a:rPr>
                        <a:t>Malvern, Rouge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47765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1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>
                          <a:effectLst/>
                        </a:rPr>
                        <a:t>M1C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>
                          <a:effectLst/>
                        </a:rPr>
                        <a:t>Scarborough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Rouge Hill, Port Union, Highland Creek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0072026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2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>
                          <a:effectLst/>
                        </a:rPr>
                        <a:t>M1E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>
                          <a:effectLst/>
                        </a:rPr>
                        <a:t>Scarborough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>
                          <a:effectLst/>
                        </a:rPr>
                        <a:t>Guildwood, Morningside, West Hill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36412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3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>
                          <a:effectLst/>
                        </a:rPr>
                        <a:t>M1G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>
                          <a:effectLst/>
                        </a:rPr>
                        <a:t>Scarborough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>
                          <a:effectLst/>
                        </a:rPr>
                        <a:t>Woburn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06852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4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>
                          <a:effectLst/>
                        </a:rPr>
                        <a:t>M1H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>
                          <a:effectLst/>
                        </a:rPr>
                        <a:t>Scarborough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dirty="0" err="1">
                          <a:effectLst/>
                        </a:rPr>
                        <a:t>Cedarbrae</a:t>
                      </a:r>
                      <a:endParaRPr lang="en-IN" sz="1800" dirty="0">
                        <a:effectLst/>
                      </a:endParaRP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973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2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F02CD-88FE-4787-A94F-C4B8033D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Location description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E7ACD3-FBC1-42AF-8375-5B919410CA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84313" y="3116580"/>
          <a:ext cx="10018712" cy="2225040"/>
        </p:xfrm>
        <a:graphic>
          <a:graphicData uri="http://schemas.openxmlformats.org/drawingml/2006/table">
            <a:tbl>
              <a:tblPr/>
              <a:tblGrid>
                <a:gridCol w="1747450">
                  <a:extLst>
                    <a:ext uri="{9D8B030D-6E8A-4147-A177-3AD203B41FA5}">
                      <a16:colId xmlns:a16="http://schemas.microsoft.com/office/drawing/2014/main" val="1707815494"/>
                    </a:ext>
                  </a:extLst>
                </a:gridCol>
                <a:gridCol w="1747450">
                  <a:extLst>
                    <a:ext uri="{9D8B030D-6E8A-4147-A177-3AD203B41FA5}">
                      <a16:colId xmlns:a16="http://schemas.microsoft.com/office/drawing/2014/main" val="3293360473"/>
                    </a:ext>
                  </a:extLst>
                </a:gridCol>
                <a:gridCol w="1747450">
                  <a:extLst>
                    <a:ext uri="{9D8B030D-6E8A-4147-A177-3AD203B41FA5}">
                      <a16:colId xmlns:a16="http://schemas.microsoft.com/office/drawing/2014/main" val="3745461366"/>
                    </a:ext>
                  </a:extLst>
                </a:gridCol>
                <a:gridCol w="4776362">
                  <a:extLst>
                    <a:ext uri="{9D8B030D-6E8A-4147-A177-3AD203B41FA5}">
                      <a16:colId xmlns:a16="http://schemas.microsoft.com/office/drawing/2014/main" val="2829181726"/>
                    </a:ext>
                  </a:extLst>
                </a:gridCol>
              </a:tblGrid>
              <a:tr h="599440">
                <a:tc>
                  <a:txBody>
                    <a:bodyPr/>
                    <a:lstStyle/>
                    <a:p>
                      <a:pPr algn="l" fontAlgn="ctr"/>
                      <a:br>
                        <a:rPr lang="en-IN" sz="1800" b="1">
                          <a:effectLst/>
                        </a:rPr>
                      </a:br>
                      <a:r>
                        <a:rPr lang="en-IN" sz="1800" b="1">
                          <a:effectLst/>
                        </a:rPr>
                        <a:t>Postal Code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Latitude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Longitude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85855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0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>
                          <a:effectLst/>
                        </a:rPr>
                        <a:t>M1B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>
                          <a:effectLst/>
                        </a:rPr>
                        <a:t>43.806686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>
                          <a:effectLst/>
                        </a:rPr>
                        <a:t>-79.194353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06497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1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>
                          <a:effectLst/>
                        </a:rPr>
                        <a:t>M1C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>
                          <a:effectLst/>
                        </a:rPr>
                        <a:t>43.784535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>
                          <a:effectLst/>
                        </a:rPr>
                        <a:t>-79.160497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8694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2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>
                          <a:effectLst/>
                        </a:rPr>
                        <a:t>M1E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>
                          <a:effectLst/>
                        </a:rPr>
                        <a:t>43.763573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>
                          <a:effectLst/>
                        </a:rPr>
                        <a:t>-79.188711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520869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3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>
                          <a:effectLst/>
                        </a:rPr>
                        <a:t>M1G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>
                          <a:effectLst/>
                        </a:rPr>
                        <a:t>43.770992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>
                          <a:effectLst/>
                        </a:rPr>
                        <a:t>-79.216917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724427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>
                          <a:effectLst/>
                        </a:rPr>
                        <a:t>4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>
                          <a:effectLst/>
                        </a:rPr>
                        <a:t>M1H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>
                          <a:effectLst/>
                        </a:rPr>
                        <a:t>43.773136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dirty="0">
                          <a:effectLst/>
                        </a:rPr>
                        <a:t>-79.239476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628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8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CA96-3615-4AB6-A9F8-3D0103AF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51302-CAE7-4764-A3A2-44F9DF4A9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scope to explore unexplored market</a:t>
            </a:r>
          </a:p>
          <a:p>
            <a:r>
              <a:rPr lang="en-US" dirty="0"/>
              <a:t>Variety of menu can make the business competitive </a:t>
            </a:r>
          </a:p>
          <a:p>
            <a:r>
              <a:rPr lang="en-US" dirty="0"/>
              <a:t>There is a scope to improve market for farm produce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9705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58028-9C30-4B2D-BD36-D7EF5C72E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917C2-E440-481A-A7AB-2ACEEC88B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analysis has been performed on limited set of data</a:t>
            </a:r>
          </a:p>
          <a:p>
            <a:r>
              <a:rPr lang="en-US" dirty="0"/>
              <a:t>The market is very competitive</a:t>
            </a:r>
          </a:p>
          <a:p>
            <a:r>
              <a:rPr lang="en-US" dirty="0"/>
              <a:t>Other places with less competition can be explored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3749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30</TotalTime>
  <Words>187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The Battle of Neighbourhood</vt:lpstr>
      <vt:lpstr>Introduction</vt:lpstr>
      <vt:lpstr>How to choose business location</vt:lpstr>
      <vt:lpstr>Cuisine</vt:lpstr>
      <vt:lpstr>Data description</vt:lpstr>
      <vt:lpstr>Location description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Neighbourhood</dc:title>
  <dc:creator>Sanjana Reddy</dc:creator>
  <cp:lastModifiedBy>Sanjana Reddy</cp:lastModifiedBy>
  <cp:revision>4</cp:revision>
  <dcterms:created xsi:type="dcterms:W3CDTF">2020-07-15T16:28:12Z</dcterms:created>
  <dcterms:modified xsi:type="dcterms:W3CDTF">2020-07-15T18:18:22Z</dcterms:modified>
</cp:coreProperties>
</file>