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2"/>
  </p:notesMasterIdLst>
  <p:sldIdLst>
    <p:sldId id="256" r:id="rId2"/>
    <p:sldId id="257" r:id="rId3"/>
    <p:sldId id="271" r:id="rId4"/>
    <p:sldId id="275" r:id="rId5"/>
    <p:sldId id="276" r:id="rId6"/>
    <p:sldId id="272" r:id="rId7"/>
    <p:sldId id="273" r:id="rId8"/>
    <p:sldId id="274" r:id="rId9"/>
    <p:sldId id="258" r:id="rId10"/>
    <p:sldId id="259" r:id="rId11"/>
    <p:sldId id="260" r:id="rId12"/>
    <p:sldId id="261" r:id="rId13"/>
    <p:sldId id="262" r:id="rId14"/>
    <p:sldId id="264" r:id="rId15"/>
    <p:sldId id="265" r:id="rId16"/>
    <p:sldId id="267" r:id="rId17"/>
    <p:sldId id="268" r:id="rId18"/>
    <p:sldId id="26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 SANJANA" initials="KS" lastIdx="1" clrIdx="0">
    <p:extLst>
      <p:ext uri="{19B8F6BF-5375-455C-9EA6-DF929625EA0E}">
        <p15:presenceInfo xmlns:p15="http://schemas.microsoft.com/office/powerpoint/2012/main" userId="dba2964d1a7b91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1" autoAdjust="0"/>
    <p:restoredTop sz="95256" autoAdjust="0"/>
  </p:normalViewPr>
  <p:slideViewPr>
    <p:cSldViewPr snapToGrid="0">
      <p:cViewPr varScale="1">
        <p:scale>
          <a:sx n="82" d="100"/>
          <a:sy n="82" d="100"/>
        </p:scale>
        <p:origin x="76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E6ECC-4E54-4E51-B9F5-C1B7AC29FAF7}" type="datetimeFigureOut">
              <a:rPr lang="en-IN" smtClean="0"/>
              <a:t>17-10-2021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F6071-975B-4669-A017-2547296BE742}" type="slidenum">
              <a:rPr lang="en-IN" smtClean="0"/>
              <a:t>‹#›</a:t>
            </a:fld>
            <a:endParaRPr lang="en-IN" dirty="0"/>
          </a:p>
        </p:txBody>
      </p:sp>
    </p:spTree>
    <p:extLst>
      <p:ext uri="{BB962C8B-B14F-4D97-AF65-F5344CB8AC3E}">
        <p14:creationId xmlns:p14="http://schemas.microsoft.com/office/powerpoint/2010/main" val="380223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8F6071-975B-4669-A017-2547296BE742}" type="slidenum">
              <a:rPr lang="en-IN" smtClean="0"/>
              <a:t>1</a:t>
            </a:fld>
            <a:endParaRPr lang="en-IN" dirty="0"/>
          </a:p>
        </p:txBody>
      </p:sp>
    </p:spTree>
    <p:extLst>
      <p:ext uri="{BB962C8B-B14F-4D97-AF65-F5344CB8AC3E}">
        <p14:creationId xmlns:p14="http://schemas.microsoft.com/office/powerpoint/2010/main" val="124698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8FCC5D-95ED-492D-88F3-E989FB478EF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958846"/>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325555542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342814928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204764088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A8FCC5D-95ED-492D-88F3-E989FB478EF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5269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173680206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35966314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184302825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69203575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C0B87E-2639-4F01-B458-6742F0CB797C}" type="datetimeFigureOut">
              <a:rPr lang="en-IN" smtClean="0"/>
              <a:t>17-10-2021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8FCC5D-95ED-492D-88F3-E989FB478EFB}" type="slidenum">
              <a:rPr lang="en-IN" smtClean="0"/>
              <a:t>‹#›</a:t>
            </a:fld>
            <a:endParaRPr lang="en-IN" dirty="0"/>
          </a:p>
        </p:txBody>
      </p:sp>
    </p:spTree>
    <p:extLst>
      <p:ext uri="{BB962C8B-B14F-4D97-AF65-F5344CB8AC3E}">
        <p14:creationId xmlns:p14="http://schemas.microsoft.com/office/powerpoint/2010/main" val="56205848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0B87E-2639-4F01-B458-6742F0CB797C}" type="datetimeFigureOut">
              <a:rPr lang="en-IN" smtClean="0"/>
              <a:t>17-10-2021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A8FCC5D-95ED-492D-88F3-E989FB478EFB}" type="slidenum">
              <a:rPr lang="en-IN" smtClean="0"/>
              <a:t>‹#›</a:t>
            </a:fld>
            <a:endParaRPr lang="en-IN" dirty="0"/>
          </a:p>
        </p:txBody>
      </p:sp>
    </p:spTree>
    <p:extLst>
      <p:ext uri="{BB962C8B-B14F-4D97-AF65-F5344CB8AC3E}">
        <p14:creationId xmlns:p14="http://schemas.microsoft.com/office/powerpoint/2010/main" val="29003557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C0B87E-2639-4F01-B458-6742F0CB797C}" type="datetimeFigureOut">
              <a:rPr lang="en-IN" smtClean="0"/>
              <a:t>17-10-2021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8FCC5D-95ED-492D-88F3-E989FB478EFB}"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0117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med">
    <p:pull/>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Online_shopping#Paymen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hopping_cart_software" TargetMode="External"/><Relationship Id="rId2" Type="http://schemas.openxmlformats.org/officeDocument/2006/relationships/hyperlink" Target="https://en.wikipedia.org/wiki/Shopping_search_engine" TargetMode="External"/><Relationship Id="rId1" Type="http://schemas.openxmlformats.org/officeDocument/2006/relationships/slideLayout" Target="../slideLayouts/slideLayout7.xml"/><Relationship Id="rId4" Type="http://schemas.openxmlformats.org/officeDocument/2006/relationships/hyperlink" Target="https://en.wikipedia.org/wiki/Card_security_cod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heque" TargetMode="External"/><Relationship Id="rId13" Type="http://schemas.openxmlformats.org/officeDocument/2006/relationships/hyperlink" Target="https://en.wikipedia.org/wiki/Invoice" TargetMode="External"/><Relationship Id="rId3" Type="http://schemas.openxmlformats.org/officeDocument/2006/relationships/hyperlink" Target="https://en.wikipedia.org/wiki/PayPal" TargetMode="External"/><Relationship Id="rId7" Type="http://schemas.openxmlformats.org/officeDocument/2006/relationships/hyperlink" Target="https://en.wikipedia.org/wiki/Cash_on_delivery" TargetMode="External"/><Relationship Id="rId12" Type="http://schemas.openxmlformats.org/officeDocument/2006/relationships/hyperlink" Target="https://en.wikipedia.org/wiki/Gift_card" TargetMode="External"/><Relationship Id="rId2" Type="http://schemas.openxmlformats.org/officeDocument/2006/relationships/hyperlink" Target="https://en.wikipedia.org/wiki/Credit_card" TargetMode="External"/><Relationship Id="rId1" Type="http://schemas.openxmlformats.org/officeDocument/2006/relationships/slideLayout" Target="../slideLayouts/slideLayout7.xml"/><Relationship Id="rId6" Type="http://schemas.openxmlformats.org/officeDocument/2006/relationships/hyperlink" Target="https://en.wikipedia.org/wiki/Cryptocurrencies" TargetMode="External"/><Relationship Id="rId11" Type="http://schemas.openxmlformats.org/officeDocument/2006/relationships/hyperlink" Target="https://en.wikipedia.org/wiki/Electronic_money" TargetMode="External"/><Relationship Id="rId5" Type="http://schemas.openxmlformats.org/officeDocument/2006/relationships/hyperlink" Target="https://en.wikipedia.org/wiki/Bitcoin" TargetMode="External"/><Relationship Id="rId15" Type="http://schemas.openxmlformats.org/officeDocument/2006/relationships/hyperlink" Target="https://en.wikipedia.org/wiki/Wire_transfer" TargetMode="External"/><Relationship Id="rId10" Type="http://schemas.openxmlformats.org/officeDocument/2006/relationships/hyperlink" Target="https://en.wikipedia.org/wiki/Direct_debit" TargetMode="External"/><Relationship Id="rId4" Type="http://schemas.openxmlformats.org/officeDocument/2006/relationships/hyperlink" Target="https://en.wikipedia.org/wiki/Mobile_phones" TargetMode="External"/><Relationship Id="rId9" Type="http://schemas.openxmlformats.org/officeDocument/2006/relationships/hyperlink" Target="https://en.wikipedia.org/wiki/Debit_card" TargetMode="External"/><Relationship Id="rId14" Type="http://schemas.openxmlformats.org/officeDocument/2006/relationships/hyperlink" Target="https://en.wikipedia.org/wiki/Money_ord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92D1-2A4D-488C-B517-4501A1967DD8}"/>
              </a:ext>
            </a:extLst>
          </p:cNvPr>
          <p:cNvSpPr>
            <a:spLocks noGrp="1"/>
          </p:cNvSpPr>
          <p:nvPr>
            <p:ph type="ctrTitle"/>
          </p:nvPr>
        </p:nvSpPr>
        <p:spPr/>
        <p:txBody>
          <a:bodyPr>
            <a:normAutofit/>
          </a:bodyPr>
          <a:lstStyle/>
          <a:p>
            <a:r>
              <a:rPr lang="en-US" dirty="0">
                <a:solidFill>
                  <a:schemeClr val="accent2">
                    <a:lumMod val="60000"/>
                    <a:lumOff val="40000"/>
                  </a:schemeClr>
                </a:solidFill>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SAMOO</a:t>
            </a:r>
            <a:r>
              <a:rPr lang="en-US" dirty="0">
                <a:solidFill>
                  <a:schemeClr val="accent2">
                    <a:lumMod val="60000"/>
                    <a:lumOff val="40000"/>
                  </a:schemeClr>
                </a:solidFill>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STORE</a:t>
            </a:r>
            <a:endParaRPr lang="en-IN"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0E6D902F-C824-4082-892C-60D4CC4D9159}"/>
              </a:ext>
            </a:extLst>
          </p:cNvPr>
          <p:cNvSpPr>
            <a:spLocks noGrp="1"/>
          </p:cNvSpPr>
          <p:nvPr>
            <p:ph type="subTitle" idx="1"/>
          </p:nvPr>
        </p:nvSpPr>
        <p:spPr/>
        <p:txBody>
          <a:bodyPr/>
          <a:lstStyle/>
          <a:p>
            <a:r>
              <a:rPr lang="en-US" dirty="0"/>
              <a:t>ONLINE SHOPPING CART</a:t>
            </a:r>
            <a:endParaRPr lang="en-IN" dirty="0"/>
          </a:p>
        </p:txBody>
      </p:sp>
      <p:pic>
        <p:nvPicPr>
          <p:cNvPr id="5" name="Picture 4">
            <a:extLst>
              <a:ext uri="{FF2B5EF4-FFF2-40B4-BE49-F238E27FC236}">
                <a16:creationId xmlns:a16="http://schemas.microsoft.com/office/drawing/2014/main" id="{E76FFF0A-7A40-4651-A83A-4C216066A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849" y="628444"/>
            <a:ext cx="2265655" cy="2265655"/>
          </a:xfrm>
          <a:prstGeom prst="rect">
            <a:avLst/>
          </a:prstGeom>
        </p:spPr>
      </p:pic>
    </p:spTree>
    <p:extLst>
      <p:ext uri="{BB962C8B-B14F-4D97-AF65-F5344CB8AC3E}">
        <p14:creationId xmlns:p14="http://schemas.microsoft.com/office/powerpoint/2010/main" val="2871968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923FC5-1827-4AFF-B537-04B420392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708" y="833075"/>
            <a:ext cx="2924583" cy="5191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E6260AF-900E-4E7C-9A93-2010650EC969}"/>
              </a:ext>
            </a:extLst>
          </p:cNvPr>
          <p:cNvSpPr txBox="1"/>
          <p:nvPr/>
        </p:nvSpPr>
        <p:spPr>
          <a:xfrm>
            <a:off x="5159829" y="167952"/>
            <a:ext cx="3937518"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rPr>
              <a:t>  PANELS:</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90342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9A12A-3EA8-43D1-9930-5C6B44230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761" y="1133154"/>
            <a:ext cx="2886478" cy="45916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5CF8E792-97D4-40BF-85C0-FBE8C2A1918C}"/>
              </a:ext>
            </a:extLst>
          </p:cNvPr>
          <p:cNvSpPr/>
          <p:nvPr/>
        </p:nvSpPr>
        <p:spPr>
          <a:xfrm>
            <a:off x="3694922" y="102637"/>
            <a:ext cx="4637315" cy="92333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  ADMIN</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2800" dirty="0">
                <a:ln w="0"/>
                <a:effectLst>
                  <a:outerShdw blurRad="38100" dist="19050" dir="2700000" algn="tl" rotWithShape="0">
                    <a:schemeClr val="dk1">
                      <a:alpha val="40000"/>
                    </a:schemeClr>
                  </a:outerShdw>
                </a:effectLst>
              </a:rPr>
              <a:t>PANEL</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418099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05ED3-3F40-4D62-92A3-E1F6A370A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287" y="856891"/>
            <a:ext cx="2867425" cy="5144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C0B9CBDE-07CC-49E3-B8A3-1C393A97E1F3}"/>
              </a:ext>
            </a:extLst>
          </p:cNvPr>
          <p:cNvSpPr txBox="1"/>
          <p:nvPr/>
        </p:nvSpPr>
        <p:spPr>
          <a:xfrm>
            <a:off x="5640355" y="2971800"/>
            <a:ext cx="914400" cy="523220"/>
          </a:xfrm>
          <a:prstGeom prst="rect">
            <a:avLst/>
          </a:prstGeom>
          <a:noFill/>
        </p:spPr>
        <p:txBody>
          <a:bodyPr wrap="square" rtlCol="0">
            <a:spAutoFit/>
          </a:bodyPr>
          <a:lstStyle/>
          <a:p>
            <a:endParaRPr lang="en-IN" sz="2800" dirty="0"/>
          </a:p>
        </p:txBody>
      </p:sp>
      <p:sp>
        <p:nvSpPr>
          <p:cNvPr id="5" name="TextBox 4">
            <a:extLst>
              <a:ext uri="{FF2B5EF4-FFF2-40B4-BE49-F238E27FC236}">
                <a16:creationId xmlns:a16="http://schemas.microsoft.com/office/drawing/2014/main" id="{D7D26006-1C53-4D87-96FE-57AA9B4A104A}"/>
              </a:ext>
            </a:extLst>
          </p:cNvPr>
          <p:cNvSpPr txBox="1"/>
          <p:nvPr/>
        </p:nvSpPr>
        <p:spPr>
          <a:xfrm>
            <a:off x="2864498" y="333671"/>
            <a:ext cx="6111551" cy="523220"/>
          </a:xfrm>
          <a:prstGeom prst="rect">
            <a:avLst/>
          </a:prstGeom>
          <a:noFill/>
        </p:spPr>
        <p:txBody>
          <a:bodyPr wrap="square" rtlCol="0">
            <a:spAutoFit/>
          </a:bodyPr>
          <a:lstStyle/>
          <a:p>
            <a:r>
              <a:rPr lang="en-US" sz="2800" dirty="0"/>
              <a:t>               </a:t>
            </a:r>
            <a:r>
              <a:rPr lang="en-US" sz="2800" dirty="0">
                <a:ln w="0"/>
                <a:effectLst>
                  <a:outerShdw blurRad="38100" dist="19050" dir="2700000" algn="tl" rotWithShape="0">
                    <a:schemeClr val="dk1">
                      <a:alpha val="40000"/>
                    </a:schemeClr>
                  </a:outerShdw>
                </a:effectLst>
              </a:rPr>
              <a:t>EMPLOYEE</a:t>
            </a:r>
            <a:r>
              <a:rPr lang="en-US" sz="2800" dirty="0"/>
              <a:t> </a:t>
            </a:r>
            <a:r>
              <a:rPr lang="en-US" sz="2800" dirty="0">
                <a:ln w="0"/>
                <a:effectLst>
                  <a:outerShdw blurRad="38100" dist="19050" dir="2700000" algn="tl" rotWithShape="0">
                    <a:schemeClr val="dk1">
                      <a:alpha val="40000"/>
                    </a:schemeClr>
                  </a:outerShdw>
                </a:effectLst>
              </a:rPr>
              <a:t>PANEL</a:t>
            </a:r>
            <a:r>
              <a:rPr lang="en-US" sz="2800" dirty="0"/>
              <a:t>:</a:t>
            </a:r>
            <a:r>
              <a:rPr lang="en-US" sz="2800" dirty="0">
                <a:ln w="0"/>
                <a:effectLst>
                  <a:outerShdw blurRad="38100" dist="19050" dir="2700000" algn="tl" rotWithShape="0">
                    <a:schemeClr val="dk1">
                      <a:alpha val="40000"/>
                    </a:schemeClr>
                  </a:outerShdw>
                </a:effectLst>
              </a:rPr>
              <a:t>SIGN</a:t>
            </a:r>
            <a:r>
              <a:rPr lang="en-US" sz="2800" dirty="0"/>
              <a:t> </a:t>
            </a:r>
            <a:r>
              <a:rPr lang="en-US" sz="2800" dirty="0">
                <a:ln w="0"/>
                <a:effectLst>
                  <a:outerShdw blurRad="38100" dist="19050" dir="2700000" algn="tl" rotWithShape="0">
                    <a:schemeClr val="dk1">
                      <a:alpha val="40000"/>
                    </a:schemeClr>
                  </a:outerShdw>
                </a:effectLst>
              </a:rPr>
              <a:t>UP</a:t>
            </a:r>
            <a:r>
              <a:rPr lang="en-US" sz="2800" dirty="0"/>
              <a:t> </a:t>
            </a:r>
            <a:endParaRPr lang="en-IN" sz="2800" dirty="0"/>
          </a:p>
        </p:txBody>
      </p:sp>
    </p:spTree>
    <p:extLst>
      <p:ext uri="{BB962C8B-B14F-4D97-AF65-F5344CB8AC3E}">
        <p14:creationId xmlns:p14="http://schemas.microsoft.com/office/powerpoint/2010/main" val="311808919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F349F-B4EA-44BA-90A3-9B7049768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235" y="856891"/>
            <a:ext cx="2905530" cy="5144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5F123542-34F1-47DD-B2C8-898909F88464}"/>
              </a:ext>
            </a:extLst>
          </p:cNvPr>
          <p:cNvSpPr txBox="1"/>
          <p:nvPr/>
        </p:nvSpPr>
        <p:spPr>
          <a:xfrm>
            <a:off x="3694923" y="298580"/>
            <a:ext cx="4516016" cy="523220"/>
          </a:xfrm>
          <a:prstGeom prst="rect">
            <a:avLst/>
          </a:prstGeom>
          <a:noFill/>
        </p:spPr>
        <p:txBody>
          <a:bodyPr wrap="square" rtlCol="0">
            <a:spAutoFit/>
          </a:bodyPr>
          <a:lstStyle/>
          <a:p>
            <a:r>
              <a:rPr lang="en-US" sz="1800" dirty="0">
                <a:ln w="0"/>
                <a:effectLst>
                  <a:outerShdw blurRad="38100" dist="19050" dir="2700000" algn="tl" rotWithShape="0">
                    <a:schemeClr val="dk1">
                      <a:alpha val="40000"/>
                    </a:schemeClr>
                  </a:outerShdw>
                </a:effectLst>
              </a:rPr>
              <a:t>       </a:t>
            </a:r>
            <a:r>
              <a:rPr lang="en-US" sz="2800" dirty="0">
                <a:ln w="0"/>
                <a:effectLst>
                  <a:outerShdw blurRad="38100" dist="19050" dir="2700000" algn="tl" rotWithShape="0">
                    <a:schemeClr val="dk1">
                      <a:alpha val="40000"/>
                    </a:schemeClr>
                  </a:outerShdw>
                </a:effectLst>
              </a:rPr>
              <a:t>EMPLOYEE</a:t>
            </a:r>
            <a:r>
              <a:rPr lang="en-US" sz="2800" dirty="0"/>
              <a:t> </a:t>
            </a:r>
            <a:r>
              <a:rPr lang="en-US" sz="2800" dirty="0">
                <a:ln w="0"/>
                <a:effectLst>
                  <a:outerShdw blurRad="38100" dist="19050" dir="2700000" algn="tl" rotWithShape="0">
                    <a:schemeClr val="dk1">
                      <a:alpha val="40000"/>
                    </a:schemeClr>
                  </a:outerShdw>
                </a:effectLst>
              </a:rPr>
              <a:t>PANEL:LOGIN</a:t>
            </a:r>
            <a:endParaRPr lang="en-IN" sz="2800" dirty="0"/>
          </a:p>
        </p:txBody>
      </p:sp>
    </p:spTree>
    <p:extLst>
      <p:ext uri="{BB962C8B-B14F-4D97-AF65-F5344CB8AC3E}">
        <p14:creationId xmlns:p14="http://schemas.microsoft.com/office/powerpoint/2010/main" val="13721821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935CF1-7A58-4293-8220-EF56832C4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20" y="709127"/>
            <a:ext cx="3925453" cy="53557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1D995356-8C0C-41F8-9F09-06A98A40A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709127"/>
            <a:ext cx="4341440" cy="5421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C8F76F1-5907-42D0-ADD2-4FED637D6F9B}"/>
              </a:ext>
            </a:extLst>
          </p:cNvPr>
          <p:cNvSpPr txBox="1"/>
          <p:nvPr/>
        </p:nvSpPr>
        <p:spPr>
          <a:xfrm>
            <a:off x="2911151" y="102637"/>
            <a:ext cx="5253135"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rPr>
              <a:t>                 HOME</a:t>
            </a:r>
            <a:r>
              <a:rPr lang="en-US" sz="2800" dirty="0"/>
              <a:t> </a:t>
            </a:r>
            <a:r>
              <a:rPr lang="en-US" sz="2800" dirty="0">
                <a:ln w="0"/>
                <a:effectLst>
                  <a:outerShdw blurRad="38100" dist="19050" dir="2700000" algn="tl" rotWithShape="0">
                    <a:schemeClr val="dk1">
                      <a:alpha val="40000"/>
                    </a:schemeClr>
                  </a:outerShdw>
                </a:effectLst>
              </a:rPr>
              <a:t>PAGE</a:t>
            </a:r>
            <a:r>
              <a:rPr lang="en-US" sz="2800" dirty="0"/>
              <a:t>:</a:t>
            </a:r>
            <a:endParaRPr lang="en-IN" sz="2800" dirty="0"/>
          </a:p>
        </p:txBody>
      </p:sp>
    </p:spTree>
    <p:extLst>
      <p:ext uri="{BB962C8B-B14F-4D97-AF65-F5344CB8AC3E}">
        <p14:creationId xmlns:p14="http://schemas.microsoft.com/office/powerpoint/2010/main" val="155985254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C8C2AC-D9BF-4F39-825D-43605D58B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96" y="837838"/>
            <a:ext cx="2905530" cy="5182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30FF31C4-932C-4762-8CC5-FF87FA881FD6}"/>
              </a:ext>
            </a:extLst>
          </p:cNvPr>
          <p:cNvSpPr txBox="1"/>
          <p:nvPr/>
        </p:nvSpPr>
        <p:spPr>
          <a:xfrm flipH="1">
            <a:off x="979711" y="121298"/>
            <a:ext cx="3704255" cy="584775"/>
          </a:xfrm>
          <a:prstGeom prst="rect">
            <a:avLst/>
          </a:prstGeom>
          <a:noFill/>
        </p:spPr>
        <p:txBody>
          <a:bodyPr wrap="square" rtlCol="0">
            <a:spAutoFit/>
          </a:bodyPr>
          <a:lstStyle/>
          <a:p>
            <a:r>
              <a:rPr lang="en-US" sz="2800" dirty="0"/>
              <a:t>         </a:t>
            </a:r>
            <a:r>
              <a:rPr lang="en-US" sz="3200" dirty="0">
                <a:ln w="0"/>
                <a:effectLst>
                  <a:outerShdw blurRad="38100" dist="19050" dir="2700000" algn="tl" rotWithShape="0">
                    <a:schemeClr val="dk1">
                      <a:alpha val="40000"/>
                    </a:schemeClr>
                  </a:outerShdw>
                </a:effectLst>
              </a:rPr>
              <a:t>PRODUCTS</a:t>
            </a:r>
            <a:r>
              <a:rPr lang="en-US" sz="2800" dirty="0"/>
              <a:t>:</a:t>
            </a:r>
            <a:endParaRPr lang="en-IN" sz="2800" dirty="0"/>
          </a:p>
        </p:txBody>
      </p:sp>
      <p:pic>
        <p:nvPicPr>
          <p:cNvPr id="7" name="Picture 6">
            <a:extLst>
              <a:ext uri="{FF2B5EF4-FFF2-40B4-BE49-F238E27FC236}">
                <a16:creationId xmlns:a16="http://schemas.microsoft.com/office/drawing/2014/main" id="{7A1C6557-DD50-4152-B59D-C258F9AC3976}"/>
              </a:ext>
            </a:extLst>
          </p:cNvPr>
          <p:cNvPicPr>
            <a:picLocks noChangeAspect="1"/>
          </p:cNvPicPr>
          <p:nvPr/>
        </p:nvPicPr>
        <p:blipFill rotWithShape="1">
          <a:blip r:embed="rId3">
            <a:extLst>
              <a:ext uri="{28A0092B-C50C-407E-A947-70E740481C1C}">
                <a14:useLocalDpi xmlns:a14="http://schemas.microsoft.com/office/drawing/2010/main" val="0"/>
              </a:ext>
            </a:extLst>
          </a:blip>
          <a:srcRect l="29012" t="17280" r="30514" b="16461"/>
          <a:stretch/>
        </p:blipFill>
        <p:spPr>
          <a:xfrm>
            <a:off x="6096000" y="1017738"/>
            <a:ext cx="4777273" cy="45440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CC4E67B-F5D2-4684-BC0E-A6143C10CE90}"/>
              </a:ext>
            </a:extLst>
          </p:cNvPr>
          <p:cNvSpPr txBox="1"/>
          <p:nvPr/>
        </p:nvSpPr>
        <p:spPr>
          <a:xfrm flipH="1">
            <a:off x="6784288" y="214604"/>
            <a:ext cx="3704254" cy="584775"/>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Details</a:t>
            </a:r>
            <a:r>
              <a:rPr lang="en-US" sz="3200" dirty="0"/>
              <a:t> </a:t>
            </a:r>
            <a:r>
              <a:rPr lang="en-US" sz="3200" dirty="0">
                <a:ln w="0"/>
                <a:effectLst>
                  <a:outerShdw blurRad="38100" dist="19050" dir="2700000" algn="tl" rotWithShape="0">
                    <a:schemeClr val="dk1">
                      <a:alpha val="40000"/>
                    </a:schemeClr>
                  </a:outerShdw>
                </a:effectLst>
              </a:rPr>
              <a:t>of</a:t>
            </a:r>
            <a:r>
              <a:rPr lang="en-US" sz="3200" dirty="0"/>
              <a:t> </a:t>
            </a:r>
            <a:r>
              <a:rPr lang="en-US" sz="3200" dirty="0">
                <a:ln w="0"/>
                <a:effectLst>
                  <a:outerShdw blurRad="38100" dist="19050" dir="2700000" algn="tl" rotWithShape="0">
                    <a:schemeClr val="dk1">
                      <a:alpha val="40000"/>
                    </a:schemeClr>
                  </a:outerShdw>
                </a:effectLst>
              </a:rPr>
              <a:t>Product</a:t>
            </a:r>
            <a:r>
              <a:rPr lang="en-US" sz="3200" dirty="0"/>
              <a:t>:</a:t>
            </a:r>
            <a:endParaRPr lang="en-IN" sz="3200" dirty="0"/>
          </a:p>
        </p:txBody>
      </p:sp>
    </p:spTree>
    <p:extLst>
      <p:ext uri="{BB962C8B-B14F-4D97-AF65-F5344CB8AC3E}">
        <p14:creationId xmlns:p14="http://schemas.microsoft.com/office/powerpoint/2010/main" val="22158522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02B48-C475-4746-9080-0C10D6873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5" y="833075"/>
            <a:ext cx="3610946" cy="5191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FEE21D9-C164-40B7-9D7D-21765FCD9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148" y="847364"/>
            <a:ext cx="3610946" cy="5163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0FB9DEEA-797E-430E-85D4-737E2DC444CA}"/>
              </a:ext>
            </a:extLst>
          </p:cNvPr>
          <p:cNvSpPr/>
          <p:nvPr/>
        </p:nvSpPr>
        <p:spPr>
          <a:xfrm>
            <a:off x="2268365" y="168149"/>
            <a:ext cx="271003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Selling a product: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38DC11D5-54DB-4762-A769-82F2541F6A85}"/>
              </a:ext>
            </a:extLst>
          </p:cNvPr>
          <p:cNvSpPr/>
          <p:nvPr/>
        </p:nvSpPr>
        <p:spPr>
          <a:xfrm>
            <a:off x="6930201" y="196692"/>
            <a:ext cx="2132956"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Product Sold:</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6437160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412E1-F95F-43D8-92B9-D121DD13C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88" y="954373"/>
            <a:ext cx="2787164" cy="5163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8562D13-65E3-41EF-A13E-239136248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417" y="963900"/>
            <a:ext cx="2924583" cy="5153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135DE5E-1E31-483B-84B8-3BF2CEE0D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033" y="935320"/>
            <a:ext cx="2896004" cy="5172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1A428F79-AC33-4EC6-9FC3-B4A9668BB9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8070" y="944847"/>
            <a:ext cx="2815742" cy="5172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3F2AA541-EDAA-4513-AFC3-6091BD88ABCA}"/>
              </a:ext>
            </a:extLst>
          </p:cNvPr>
          <p:cNvSpPr txBox="1"/>
          <p:nvPr/>
        </p:nvSpPr>
        <p:spPr>
          <a:xfrm>
            <a:off x="3834883" y="359229"/>
            <a:ext cx="4422711" cy="584775"/>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Adding</a:t>
            </a:r>
            <a:r>
              <a:rPr lang="en-US" sz="3200" dirty="0"/>
              <a:t> </a:t>
            </a:r>
            <a:r>
              <a:rPr lang="en-US" sz="3200" dirty="0">
                <a:ln w="0"/>
                <a:effectLst>
                  <a:outerShdw blurRad="38100" dist="19050" dir="2700000" algn="tl" rotWithShape="0">
                    <a:schemeClr val="dk1">
                      <a:alpha val="40000"/>
                    </a:schemeClr>
                  </a:outerShdw>
                </a:effectLst>
              </a:rPr>
              <a:t>a</a:t>
            </a:r>
            <a:r>
              <a:rPr lang="en-US" sz="3200" dirty="0"/>
              <a:t> </a:t>
            </a:r>
            <a:r>
              <a:rPr lang="en-US" sz="3200" dirty="0">
                <a:ln w="0"/>
                <a:effectLst>
                  <a:outerShdw blurRad="38100" dist="19050" dir="2700000" algn="tl" rotWithShape="0">
                    <a:schemeClr val="dk1">
                      <a:alpha val="40000"/>
                    </a:schemeClr>
                  </a:outerShdw>
                </a:effectLst>
              </a:rPr>
              <a:t>product</a:t>
            </a:r>
            <a:r>
              <a:rPr lang="en-US" sz="3200" dirty="0"/>
              <a:t> </a:t>
            </a:r>
            <a:r>
              <a:rPr lang="en-US" sz="3200" dirty="0">
                <a:ln w="0"/>
                <a:effectLst>
                  <a:outerShdw blurRad="38100" dist="19050" dir="2700000" algn="tl" rotWithShape="0">
                    <a:schemeClr val="dk1">
                      <a:alpha val="40000"/>
                    </a:schemeClr>
                  </a:outerShdw>
                </a:effectLst>
              </a:rPr>
              <a:t>to</a:t>
            </a:r>
            <a:r>
              <a:rPr lang="en-US" sz="3200" dirty="0"/>
              <a:t> </a:t>
            </a:r>
            <a:r>
              <a:rPr lang="en-US" sz="3200" dirty="0">
                <a:ln w="0"/>
                <a:effectLst>
                  <a:outerShdw blurRad="38100" dist="19050" dir="2700000" algn="tl" rotWithShape="0">
                    <a:schemeClr val="dk1">
                      <a:alpha val="40000"/>
                    </a:schemeClr>
                  </a:outerShdw>
                </a:effectLst>
              </a:rPr>
              <a:t>list</a:t>
            </a:r>
            <a:r>
              <a:rPr lang="en-US" sz="3200" dirty="0"/>
              <a:t>:</a:t>
            </a:r>
            <a:endParaRPr lang="en-IN" sz="3200" dirty="0"/>
          </a:p>
        </p:txBody>
      </p:sp>
    </p:spTree>
    <p:extLst>
      <p:ext uri="{BB962C8B-B14F-4D97-AF65-F5344CB8AC3E}">
        <p14:creationId xmlns:p14="http://schemas.microsoft.com/office/powerpoint/2010/main" val="325754603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BF23B-7093-414C-AED9-A3A30EB3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828312"/>
            <a:ext cx="3292352" cy="5182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EEC6A43-B891-47AF-BBEB-73863019B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650" y="842600"/>
            <a:ext cx="3292352" cy="5172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7F918AC-7887-420A-B1D0-5340E5994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0351" y="828507"/>
            <a:ext cx="3387012" cy="5182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D9170E8F-FAD6-4557-9CEA-FD0279B1C768}"/>
              </a:ext>
            </a:extLst>
          </p:cNvPr>
          <p:cNvSpPr/>
          <p:nvPr/>
        </p:nvSpPr>
        <p:spPr>
          <a:xfrm>
            <a:off x="1512121" y="102637"/>
            <a:ext cx="10057838"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Deleting a product from the list:</a:t>
            </a:r>
            <a:endParaRPr lang="en-IN"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208786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F46154-056D-4741-85CF-0EB5B32A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413" y="852128"/>
            <a:ext cx="2715004" cy="5153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2B4F59E9-AB50-4871-9BFC-B18449F0A51B}"/>
              </a:ext>
            </a:extLst>
          </p:cNvPr>
          <p:cNvSpPr/>
          <p:nvPr/>
        </p:nvSpPr>
        <p:spPr>
          <a:xfrm>
            <a:off x="1315617" y="186612"/>
            <a:ext cx="7595118"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  	DASHBOARD:</a:t>
            </a:r>
            <a:endParaRPr lang="en-IN"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E6D5065F-D5DD-4988-8714-4DF1617F0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783" y="1585655"/>
            <a:ext cx="2724530" cy="3686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010046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86BDE-7508-40EE-8383-D1E0E8D2E1FC}"/>
              </a:ext>
            </a:extLst>
          </p:cNvPr>
          <p:cNvSpPr txBox="1"/>
          <p:nvPr/>
        </p:nvSpPr>
        <p:spPr>
          <a:xfrm>
            <a:off x="606491" y="2118932"/>
            <a:ext cx="10879494" cy="2523768"/>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just"/>
            <a:r>
              <a:rPr kumimoji="0" lang="en-US" sz="2800" b="0" i="0" u="none" strike="noStrike" kern="1200" cap="none" spc="-5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rPr>
              <a:t>Shopping is one of the essential part of our daily life. We’re using different types of shops to buy different kind of things everyday.</a:t>
            </a:r>
          </a:p>
          <a:p>
            <a:pPr algn="just"/>
            <a:r>
              <a:rPr kumimoji="0" lang="en-US" sz="2800" b="0" i="0" u="none" strike="noStrike" kern="1200" cap="none" spc="-5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rPr>
              <a:t>Today our life is divided into two parts:</a:t>
            </a:r>
          </a:p>
          <a:p>
            <a:pPr marL="457200" indent="-457200" algn="just">
              <a:buFont typeface="Arial" panose="020B0604020202020204" pitchFamily="34" charset="0"/>
              <a:buChar char="•"/>
            </a:pPr>
            <a:r>
              <a:rPr lang="en-US" sz="2800" spc="-50" dirty="0">
                <a:solidFill>
                  <a:srgbClr val="000000">
                    <a:lumMod val="75000"/>
                    <a:lumOff val="25000"/>
                  </a:srgbClr>
                </a:solidFill>
                <a:latin typeface="Arial" panose="020B0604020202020204" pitchFamily="34" charset="0"/>
                <a:ea typeface="+mj-ea"/>
                <a:cs typeface="Arial" panose="020B0604020202020204" pitchFamily="34" charset="0"/>
              </a:rPr>
              <a:t>Physical Life: We meet everyone personally.</a:t>
            </a:r>
          </a:p>
          <a:p>
            <a:pPr marL="457200" indent="-457200" algn="just">
              <a:buFont typeface="Arial" panose="020B0604020202020204" pitchFamily="34" charset="0"/>
              <a:buChar char="•"/>
            </a:pPr>
            <a:r>
              <a:rPr kumimoji="0" lang="en-US" sz="2800" b="0" i="0" u="none" strike="noStrike" kern="1200" cap="none" spc="-5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rPr>
              <a:t>Virtual Life: We meet people on virtual a world called “INTERNET”.</a:t>
            </a:r>
            <a:br>
              <a:rPr kumimoji="0" lang="en-US" sz="2800" b="0" i="0" u="none" strike="noStrike" kern="1200" cap="none" spc="-5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3C2DCF8-D0A8-42F8-9699-B4E8F7D7EC08}"/>
              </a:ext>
            </a:extLst>
          </p:cNvPr>
          <p:cNvSpPr txBox="1"/>
          <p:nvPr/>
        </p:nvSpPr>
        <p:spPr>
          <a:xfrm flipH="1">
            <a:off x="2883159" y="643812"/>
            <a:ext cx="4236098" cy="83099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sz="4800" b="1" dirty="0"/>
              <a:t>INTRODUCTION</a:t>
            </a:r>
            <a:endParaRPr lang="en-IN" sz="4800" b="1" dirty="0"/>
          </a:p>
        </p:txBody>
      </p:sp>
    </p:spTree>
    <p:extLst>
      <p:ext uri="{BB962C8B-B14F-4D97-AF65-F5344CB8AC3E}">
        <p14:creationId xmlns:p14="http://schemas.microsoft.com/office/powerpoint/2010/main" val="289931369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3FB3C3-C369-4289-9282-F9DB8A684E21}"/>
              </a:ext>
            </a:extLst>
          </p:cNvPr>
          <p:cNvSpPr/>
          <p:nvPr/>
        </p:nvSpPr>
        <p:spPr>
          <a:xfrm>
            <a:off x="3085210" y="2006282"/>
            <a:ext cx="6021585"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9600" dirty="0">
                <a:ln w="0"/>
                <a:solidFill>
                  <a:schemeClr val="accent1"/>
                </a:solidFill>
                <a:effectLst>
                  <a:outerShdw blurRad="38100" dist="25400" dir="5400000" algn="ctr" rotWithShape="0">
                    <a:srgbClr val="6E747A">
                      <a:alpha val="43000"/>
                    </a:srgbClr>
                  </a:outerShdw>
                </a:effectLst>
              </a:rPr>
              <a:t>YOU</a:t>
            </a:r>
            <a:endPar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4706696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36DC6-04FC-4421-9EFE-1F8B00957AE5}"/>
              </a:ext>
            </a:extLst>
          </p:cNvPr>
          <p:cNvSpPr txBox="1"/>
          <p:nvPr/>
        </p:nvSpPr>
        <p:spPr>
          <a:xfrm flipH="1">
            <a:off x="989042" y="1492901"/>
            <a:ext cx="97225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Online Shopping</a:t>
            </a:r>
            <a:r>
              <a:rPr lang="en-US" sz="2400" b="0" i="0" dirty="0">
                <a:solidFill>
                  <a:srgbClr val="202122"/>
                </a:solidFill>
                <a:effectLst/>
                <a:latin typeface="Arial" panose="020B0604020202020204" pitchFamily="34" charset="0"/>
                <a:cs typeface="Arial" panose="020B0604020202020204" pitchFamily="34" charset="0"/>
              </a:rPr>
              <a:t> is a form of electronic commerce which allows consumers to directly buy goods or services from a seller over the Internet using a web browser or a mobile app.</a:t>
            </a:r>
          </a:p>
          <a:p>
            <a:pPr marL="285750" indent="-285750">
              <a:buFont typeface="Arial" panose="020B0604020202020204" pitchFamily="34" charset="0"/>
              <a:buChar char="•"/>
            </a:pPr>
            <a:r>
              <a:rPr lang="en-US" sz="2400" b="0" i="0" dirty="0">
                <a:solidFill>
                  <a:srgbClr val="202122"/>
                </a:solidFill>
                <a:effectLst/>
                <a:latin typeface="Arial" panose="020B0604020202020204" pitchFamily="34" charset="0"/>
                <a:cs typeface="Arial" panose="020B0604020202020204" pitchFamily="34" charset="0"/>
              </a:rPr>
              <a:t>When an online store is set up to enable businesses to buy from another businesses, the process is called business to business (B2B) online shopping.</a:t>
            </a:r>
          </a:p>
          <a:p>
            <a:pPr marL="285750" indent="-285750">
              <a:buFont typeface="Arial" panose="020B0604020202020204" pitchFamily="34" charset="0"/>
              <a:buChar char="•"/>
            </a:pPr>
            <a:r>
              <a:rPr lang="en-US" sz="2400" b="0" i="0" dirty="0">
                <a:solidFill>
                  <a:srgbClr val="202122"/>
                </a:solidFill>
                <a:effectLst/>
                <a:latin typeface="Arial" panose="020B0604020202020204" pitchFamily="34" charset="0"/>
                <a:cs typeface="Arial" panose="020B0604020202020204" pitchFamily="34" charset="0"/>
              </a:rPr>
              <a:t> A typical online store enables the customer to browse the firm's range of products and services, view photos or images of the products, along with information about the product specifications, features and prices.</a:t>
            </a:r>
            <a:endParaRPr lang="en-IN"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EF6C70-C5B8-4118-ADF3-ACEC499E4680}"/>
              </a:ext>
            </a:extLst>
          </p:cNvPr>
          <p:cNvSpPr txBox="1"/>
          <p:nvPr/>
        </p:nvSpPr>
        <p:spPr>
          <a:xfrm flipH="1">
            <a:off x="3049229" y="335905"/>
            <a:ext cx="523635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b="1" dirty="0">
                <a:cs typeface="Arial" panose="020B0604020202020204" pitchFamily="34" charset="0"/>
              </a:rPr>
              <a:t>ONLINE </a:t>
            </a:r>
            <a:r>
              <a:rPr lang="en-US" b="1" dirty="0">
                <a:cs typeface="Arial" panose="020B0604020202020204" pitchFamily="34" charset="0"/>
              </a:rPr>
              <a:t> </a:t>
            </a:r>
            <a:r>
              <a:rPr lang="en-US" sz="4800" b="1" dirty="0">
                <a:cs typeface="Arial" panose="020B0604020202020204" pitchFamily="34" charset="0"/>
              </a:rPr>
              <a:t>SHOPPING</a:t>
            </a:r>
            <a:endParaRPr lang="en-IN" sz="4800" dirty="0"/>
          </a:p>
        </p:txBody>
      </p:sp>
    </p:spTree>
    <p:extLst>
      <p:ext uri="{BB962C8B-B14F-4D97-AF65-F5344CB8AC3E}">
        <p14:creationId xmlns:p14="http://schemas.microsoft.com/office/powerpoint/2010/main" val="231175230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EEF1A-30D5-44BC-A4F0-07E133CA312A}"/>
              </a:ext>
            </a:extLst>
          </p:cNvPr>
          <p:cNvSpPr txBox="1"/>
          <p:nvPr/>
        </p:nvSpPr>
        <p:spPr>
          <a:xfrm>
            <a:off x="494522" y="681135"/>
            <a:ext cx="11392678" cy="48628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i="0" dirty="0">
                <a:effectLst/>
                <a:latin typeface="Arial" panose="020B0604020202020204" pitchFamily="34" charset="0"/>
              </a:rPr>
              <a:t>The convenience of online shopping:</a:t>
            </a:r>
          </a:p>
          <a:p>
            <a:r>
              <a:rPr lang="en-US" sz="2400" b="0" i="0" dirty="0">
                <a:solidFill>
                  <a:srgbClr val="000000"/>
                </a:solidFill>
                <a:effectLst/>
                <a:latin typeface="Arial" panose="020B0604020202020204" pitchFamily="34" charset="0"/>
              </a:rPr>
              <a:t>Customers can purchase items from the comfort of their own homes or workplace. Shopping is made easier and convenient for the customer through the internet. It is also easy to cancel the transactions.</a:t>
            </a:r>
          </a:p>
          <a:p>
            <a:endParaRPr lang="en-US" sz="2400" b="0" i="0" dirty="0">
              <a:solidFill>
                <a:srgbClr val="000000"/>
              </a:solidFill>
              <a:effectLst/>
              <a:latin typeface="Arial" panose="020B0604020202020204" pitchFamily="34" charset="0"/>
            </a:endParaRPr>
          </a:p>
          <a:p>
            <a:r>
              <a:rPr lang="en-US" sz="2400" b="1" i="0" dirty="0">
                <a:solidFill>
                  <a:srgbClr val="000000"/>
                </a:solidFill>
                <a:effectLst/>
                <a:latin typeface="Arial" panose="020B0604020202020204" pitchFamily="34" charset="0"/>
              </a:rPr>
              <a:t>Why shop Online?</a:t>
            </a:r>
            <a:endParaRPr lang="en-US" sz="2400" b="0" i="0" dirty="0">
              <a:solidFill>
                <a:srgbClr val="000000"/>
              </a:solidFill>
              <a:effectLst/>
              <a:latin typeface="Arial" panose="020B0604020202020204" pitchFamily="34" charset="0"/>
            </a:endParaRPr>
          </a:p>
          <a:p>
            <a:pPr>
              <a:buFont typeface="Arial" panose="020B0604020202020204" pitchFamily="34" charset="0"/>
              <a:buChar char="•"/>
            </a:pPr>
            <a:r>
              <a:rPr lang="en-US" sz="2400" b="0" i="0" dirty="0">
                <a:solidFill>
                  <a:srgbClr val="000000"/>
                </a:solidFill>
                <a:effectLst/>
                <a:latin typeface="Arial" panose="020B0604020202020204" pitchFamily="34" charset="0"/>
              </a:rPr>
              <a:t>Saves time and efforts.</a:t>
            </a:r>
          </a:p>
          <a:p>
            <a:pPr>
              <a:buFont typeface="Arial" panose="020B0604020202020204" pitchFamily="34" charset="0"/>
              <a:buChar char="•"/>
            </a:pPr>
            <a:r>
              <a:rPr lang="en-US" sz="2400" b="0" i="0" dirty="0">
                <a:solidFill>
                  <a:srgbClr val="000000"/>
                </a:solidFill>
                <a:effectLst/>
                <a:latin typeface="Arial" panose="020B0604020202020204" pitchFamily="34" charset="0"/>
              </a:rPr>
              <a:t>The convenience of shopping at home.</a:t>
            </a:r>
          </a:p>
          <a:p>
            <a:pPr>
              <a:buFont typeface="Arial" panose="020B0604020202020204" pitchFamily="34" charset="0"/>
              <a:buChar char="•"/>
            </a:pPr>
            <a:r>
              <a:rPr lang="en-US" sz="2400" b="0" i="0" dirty="0">
                <a:solidFill>
                  <a:srgbClr val="000000"/>
                </a:solidFill>
                <a:effectLst/>
                <a:latin typeface="Arial" panose="020B0604020202020204" pitchFamily="34" charset="0"/>
              </a:rPr>
              <a:t>Wide variety/range of products are available.</a:t>
            </a:r>
          </a:p>
          <a:p>
            <a:pPr>
              <a:buFont typeface="Arial" panose="020B0604020202020204" pitchFamily="34" charset="0"/>
              <a:buChar char="•"/>
            </a:pPr>
            <a:r>
              <a:rPr lang="en-US" sz="2400" b="0" i="0" dirty="0">
                <a:solidFill>
                  <a:srgbClr val="000000"/>
                </a:solidFill>
                <a:effectLst/>
                <a:latin typeface="Arial" panose="020B0604020202020204" pitchFamily="34" charset="0"/>
              </a:rPr>
              <a:t>Good discounts / lower prices.</a:t>
            </a:r>
          </a:p>
          <a:p>
            <a:pPr>
              <a:buFont typeface="Arial" panose="020B0604020202020204" pitchFamily="34" charset="0"/>
              <a:buChar char="•"/>
            </a:pPr>
            <a:r>
              <a:rPr lang="en-US" sz="2400" b="0" i="0" dirty="0">
                <a:solidFill>
                  <a:srgbClr val="000000"/>
                </a:solidFill>
                <a:effectLst/>
                <a:latin typeface="Arial" panose="020B0604020202020204" pitchFamily="34" charset="0"/>
              </a:rPr>
              <a:t>Get detailed information about the product.</a:t>
            </a:r>
          </a:p>
          <a:p>
            <a:pPr>
              <a:buFont typeface="Arial" panose="020B0604020202020204" pitchFamily="34" charset="0"/>
              <a:buChar char="•"/>
            </a:pPr>
            <a:r>
              <a:rPr lang="en-US" sz="2400" b="0" i="0" dirty="0">
                <a:solidFill>
                  <a:srgbClr val="000000"/>
                </a:solidFill>
                <a:effectLst/>
                <a:latin typeface="Arial" panose="020B0604020202020204" pitchFamily="34" charset="0"/>
              </a:rPr>
              <a:t>We can compare various models/brands</a:t>
            </a:r>
            <a:r>
              <a:rPr lang="en-US" sz="2800" b="0" i="0" dirty="0">
                <a:solidFill>
                  <a:srgbClr val="000000"/>
                </a:solidFill>
                <a:effectLst/>
                <a:latin typeface="Arial" panose="020B0604020202020204" pitchFamily="34" charset="0"/>
              </a:rPr>
              <a:t>.</a:t>
            </a:r>
          </a:p>
          <a:p>
            <a:pPr algn="just"/>
            <a:endParaRPr lang="en-IN" dirty="0"/>
          </a:p>
        </p:txBody>
      </p:sp>
    </p:spTree>
    <p:extLst>
      <p:ext uri="{BB962C8B-B14F-4D97-AF65-F5344CB8AC3E}">
        <p14:creationId xmlns:p14="http://schemas.microsoft.com/office/powerpoint/2010/main" val="422371956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3CDF2-13A8-43C5-A681-464D6B3B55FE}"/>
              </a:ext>
            </a:extLst>
          </p:cNvPr>
          <p:cNvSpPr txBox="1"/>
          <p:nvPr/>
        </p:nvSpPr>
        <p:spPr>
          <a:xfrm flipH="1">
            <a:off x="631985" y="621258"/>
            <a:ext cx="10928029"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u="sng" dirty="0">
                <a:latin typeface="Arial" panose="020B0604020202020204" pitchFamily="34" charset="0"/>
                <a:cs typeface="Arial" panose="020B0604020202020204" pitchFamily="34" charset="0"/>
              </a:rPr>
              <a:t>Advantages: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Online shopping saves time.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Comparisons.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Availability</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No pressure shopping</a:t>
            </a:r>
          </a:p>
          <a:p>
            <a:endParaRPr lang="en-US" sz="2400" dirty="0">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Disadvantages: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Delay in delivery</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Lack of significant discounts in online shops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Missing the shopping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Frauds in online shopping</a:t>
            </a:r>
          </a:p>
        </p:txBody>
      </p:sp>
    </p:spTree>
    <p:extLst>
      <p:ext uri="{BB962C8B-B14F-4D97-AF65-F5344CB8AC3E}">
        <p14:creationId xmlns:p14="http://schemas.microsoft.com/office/powerpoint/2010/main" val="135467954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B0576D-EB1A-4DF1-A154-BF4F03E10E8C}"/>
              </a:ext>
            </a:extLst>
          </p:cNvPr>
          <p:cNvSpPr txBox="1"/>
          <p:nvPr/>
        </p:nvSpPr>
        <p:spPr>
          <a:xfrm>
            <a:off x="335902" y="1017037"/>
            <a:ext cx="11588619"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i="0" dirty="0">
                <a:solidFill>
                  <a:srgbClr val="202122"/>
                </a:solidFill>
                <a:effectLst/>
                <a:latin typeface="Arial" panose="020B0604020202020204" pitchFamily="34" charset="0"/>
                <a:cs typeface="Arial" panose="020B0604020202020204" pitchFamily="34" charset="0"/>
              </a:rPr>
              <a:t>How can a customer buy a product online?                                                  </a:t>
            </a:r>
            <a:endParaRPr lang="en-US" sz="2400" b="1" i="0" u="sng" dirty="0">
              <a:solidFill>
                <a:srgbClr val="202122"/>
              </a:solidFill>
              <a:effectLst/>
              <a:latin typeface="Arial" panose="020B0604020202020204" pitchFamily="34" charset="0"/>
              <a:cs typeface="Arial" panose="020B0604020202020204" pitchFamily="34" charset="0"/>
            </a:endParaRPr>
          </a:p>
          <a:p>
            <a:r>
              <a:rPr lang="en-US" sz="2400" b="0" i="0" dirty="0">
                <a:solidFill>
                  <a:srgbClr val="202122"/>
                </a:solidFill>
                <a:effectLst/>
                <a:latin typeface="Arial" panose="020B0604020202020204" pitchFamily="34" charset="0"/>
                <a:cs typeface="Arial" panose="020B0604020202020204" pitchFamily="34" charset="0"/>
              </a:rPr>
              <a:t>Online customers must have access to the Internet and a valid </a:t>
            </a:r>
            <a:r>
              <a:rPr lang="en-US" sz="2400" b="0" i="0"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method of payment</a:t>
            </a:r>
            <a:r>
              <a:rPr lang="en-US" sz="2400" b="0" i="0" dirty="0">
                <a:solidFill>
                  <a:schemeClr val="tx1"/>
                </a:solidFill>
                <a:effectLst/>
                <a:latin typeface="Arial" panose="020B0604020202020204" pitchFamily="34" charset="0"/>
                <a:cs typeface="Arial" panose="020B0604020202020204" pitchFamily="34" charset="0"/>
              </a:rPr>
              <a:t> </a:t>
            </a:r>
            <a:r>
              <a:rPr lang="en-US" sz="2400" b="0" i="0" dirty="0">
                <a:solidFill>
                  <a:srgbClr val="202122"/>
                </a:solidFill>
                <a:effectLst/>
                <a:latin typeface="Arial" panose="020B0604020202020204" pitchFamily="34" charset="0"/>
                <a:cs typeface="Arial" panose="020B0604020202020204" pitchFamily="34" charset="0"/>
              </a:rPr>
              <a:t>in order to complete a transaction. Generally, higher levels of education and personal income correspond to more favorable perceptions of shopping online. Increased exposure to technology also increases the probability of developing favorable attitudes towards new shopping channels.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70219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96E03-7087-4962-9040-6E44D9F6FAAE}"/>
              </a:ext>
            </a:extLst>
          </p:cNvPr>
          <p:cNvSpPr txBox="1"/>
          <p:nvPr/>
        </p:nvSpPr>
        <p:spPr>
          <a:xfrm flipH="1">
            <a:off x="370891" y="1012439"/>
            <a:ext cx="11450217" cy="4401205"/>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just"/>
            <a:r>
              <a:rPr lang="en-US" sz="2000" b="1" u="sng" dirty="0">
                <a:solidFill>
                  <a:srgbClr val="202122"/>
                </a:solidFill>
                <a:latin typeface="Arial" panose="020B0604020202020204" pitchFamily="34" charset="0"/>
              </a:rPr>
              <a:t>How can customer do </a:t>
            </a:r>
            <a:r>
              <a:rPr lang="en-US" sz="2000" b="1" u="sng">
                <a:solidFill>
                  <a:srgbClr val="202122"/>
                </a:solidFill>
                <a:latin typeface="Arial" panose="020B0604020202020204" pitchFamily="34" charset="0"/>
              </a:rPr>
              <a:t>a product </a:t>
            </a:r>
            <a:r>
              <a:rPr lang="en-US" sz="2000" b="1" u="sng" dirty="0">
                <a:solidFill>
                  <a:srgbClr val="202122"/>
                </a:solidFill>
                <a:latin typeface="Arial" panose="020B0604020202020204" pitchFamily="34" charset="0"/>
              </a:rPr>
              <a:t>selection? </a:t>
            </a:r>
            <a:endParaRPr lang="en-US" sz="2000" b="1" i="0" u="sng" dirty="0">
              <a:solidFill>
                <a:srgbClr val="202122"/>
              </a:solidFill>
              <a:effectLst/>
              <a:latin typeface="Arial" panose="020B0604020202020204" pitchFamily="34" charset="0"/>
            </a:endParaRPr>
          </a:p>
          <a:p>
            <a:pPr algn="just"/>
            <a:r>
              <a:rPr lang="en-US" sz="2000" b="0" i="0" dirty="0">
                <a:solidFill>
                  <a:srgbClr val="202122"/>
                </a:solidFill>
                <a:effectLst/>
                <a:latin typeface="Arial" panose="020B0604020202020204" pitchFamily="34" charset="0"/>
              </a:rPr>
              <a:t>Consumers find a product of interest by visiting the website of the retailer directly or by searching among alternative vendors using a </a:t>
            </a:r>
            <a:r>
              <a:rPr lang="en-US" sz="2000" b="0" i="0" u="none" strike="noStrike" dirty="0">
                <a:solidFill>
                  <a:schemeClr val="tx1"/>
                </a:solidFill>
                <a:effectLst/>
                <a:latin typeface="Arial" panose="020B0604020202020204" pitchFamily="34" charset="0"/>
                <a:hlinkClick r:id="rId2" tooltip="Shopping search engine">
                  <a:extLst>
                    <a:ext uri="{A12FA001-AC4F-418D-AE19-62706E023703}">
                      <ahyp:hlinkClr xmlns:ahyp="http://schemas.microsoft.com/office/drawing/2018/hyperlinkcolor" val="tx"/>
                    </a:ext>
                  </a:extLst>
                </a:hlinkClick>
              </a:rPr>
              <a:t>shopping search engine</a:t>
            </a:r>
            <a:r>
              <a:rPr lang="en-US" sz="2000" b="0" i="0" dirty="0">
                <a:solidFill>
                  <a:srgbClr val="202122"/>
                </a:solidFill>
                <a:effectLst/>
                <a:latin typeface="Arial" panose="020B0604020202020204" pitchFamily="34" charset="0"/>
              </a:rPr>
              <a:t>. Once a particular product has been found on the website of the seller, most online retailers use </a:t>
            </a:r>
            <a:r>
              <a:rPr lang="en-US" sz="2000" b="0" i="0" u="none" strike="noStrike" dirty="0">
                <a:solidFill>
                  <a:schemeClr val="tx1"/>
                </a:solidFill>
                <a:effectLst/>
                <a:latin typeface="Arial" panose="020B0604020202020204" pitchFamily="34" charset="0"/>
                <a:hlinkClick r:id="rId3" tooltip="Shopping cart software">
                  <a:extLst>
                    <a:ext uri="{A12FA001-AC4F-418D-AE19-62706E023703}">
                      <ahyp:hlinkClr xmlns:ahyp="http://schemas.microsoft.com/office/drawing/2018/hyperlinkcolor" val="tx"/>
                    </a:ext>
                  </a:extLst>
                </a:hlinkClick>
              </a:rPr>
              <a:t>shopping cart software</a:t>
            </a:r>
            <a:r>
              <a:rPr lang="en-US" sz="2000" b="0" i="0" dirty="0">
                <a:solidFill>
                  <a:srgbClr val="202122"/>
                </a:solidFill>
                <a:effectLst/>
                <a:latin typeface="Arial" panose="020B0604020202020204" pitchFamily="34" charset="0"/>
              </a:rPr>
              <a:t> to allow the consumer to accumulate multiple items and to adjust quantities, like filling a physical shopping cart or basket in a conventional store. A "checkout" process follows (continuing the physical-store analogy) in which payment and delivery information is collected, if necessary. Some stores allow consumers to sign up for a permanent online account so that some or all of this information only needs to be entered once. The consumer often receives an e-mail confirmation once the transaction is complete. Less sophisticated stores may rely on consumers to phone or e-mail their orders (although full credit card numbers, expiry date, and </a:t>
            </a:r>
            <a:r>
              <a:rPr lang="en-US" sz="2000" b="0" i="0" u="none" strike="noStrike" dirty="0">
                <a:solidFill>
                  <a:schemeClr val="tx1"/>
                </a:solidFill>
                <a:effectLst/>
                <a:latin typeface="Arial" panose="020B0604020202020204" pitchFamily="34" charset="0"/>
                <a:hlinkClick r:id="rId4" tooltip="Card security code">
                  <a:extLst>
                    <a:ext uri="{A12FA001-AC4F-418D-AE19-62706E023703}">
                      <ahyp:hlinkClr xmlns:ahyp="http://schemas.microsoft.com/office/drawing/2018/hyperlinkcolor" val="tx"/>
                    </a:ext>
                  </a:extLst>
                </a:hlinkClick>
              </a:rPr>
              <a:t>Card Security </a:t>
            </a:r>
            <a:r>
              <a:rPr lang="en-US" sz="2000" b="0" i="0" u="none" strike="noStrike" dirty="0" err="1">
                <a:solidFill>
                  <a:schemeClr val="tx1"/>
                </a:solidFill>
                <a:effectLst/>
                <a:latin typeface="Arial" panose="020B0604020202020204" pitchFamily="34" charset="0"/>
                <a:hlinkClick r:id="rId4" tooltip="Card security code">
                  <a:extLst>
                    <a:ext uri="{A12FA001-AC4F-418D-AE19-62706E023703}">
                      <ahyp:hlinkClr xmlns:ahyp="http://schemas.microsoft.com/office/drawing/2018/hyperlinkcolor" val="tx"/>
                    </a:ext>
                  </a:extLst>
                </a:hlinkClick>
              </a:rPr>
              <a:t>Code</a:t>
            </a:r>
            <a:r>
              <a:rPr lang="en-US" sz="2000" b="0" i="0" dirty="0" err="1">
                <a:solidFill>
                  <a:schemeClr val="tx1"/>
                </a:solidFill>
                <a:effectLst/>
                <a:latin typeface="Arial" panose="020B0604020202020204" pitchFamily="34" charset="0"/>
              </a:rPr>
              <a:t>,</a:t>
            </a:r>
            <a:r>
              <a:rPr lang="en-US" sz="2000" b="0" i="0" dirty="0" err="1">
                <a:solidFill>
                  <a:srgbClr val="202122"/>
                </a:solidFill>
                <a:effectLst/>
                <a:latin typeface="Arial" panose="020B0604020202020204" pitchFamily="34" charset="0"/>
              </a:rPr>
              <a:t>or</a:t>
            </a:r>
            <a:r>
              <a:rPr lang="en-US" sz="2000" b="0" i="0" dirty="0">
                <a:solidFill>
                  <a:srgbClr val="202122"/>
                </a:solidFill>
                <a:effectLst/>
                <a:latin typeface="Arial" panose="020B0604020202020204" pitchFamily="34" charset="0"/>
              </a:rPr>
              <a:t> bank account and routing number should not be accepted by e-mail, for reasons of security).</a:t>
            </a:r>
          </a:p>
          <a:p>
            <a:pPr algn="just"/>
            <a:br>
              <a:rPr lang="en-US" sz="2000" dirty="0"/>
            </a:br>
            <a:endParaRPr lang="en-IN" sz="2000" dirty="0"/>
          </a:p>
        </p:txBody>
      </p:sp>
    </p:spTree>
    <p:extLst>
      <p:ext uri="{BB962C8B-B14F-4D97-AF65-F5344CB8AC3E}">
        <p14:creationId xmlns:p14="http://schemas.microsoft.com/office/powerpoint/2010/main" val="72514956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B7624-75B1-4BFE-8C5E-F1672008B96E}"/>
              </a:ext>
            </a:extLst>
          </p:cNvPr>
          <p:cNvSpPr txBox="1"/>
          <p:nvPr/>
        </p:nvSpPr>
        <p:spPr>
          <a:xfrm flipH="1">
            <a:off x="317239" y="606490"/>
            <a:ext cx="11737911"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b="1" dirty="0">
                <a:latin typeface="Arial" panose="020B0604020202020204" pitchFamily="34" charset="0"/>
              </a:rPr>
              <a:t>How can a customer do the payments?</a:t>
            </a:r>
            <a:endParaRPr lang="en-US" sz="2000" b="1" i="0" dirty="0">
              <a:effectLst/>
              <a:latin typeface="Arial" panose="020B0604020202020204" pitchFamily="34" charset="0"/>
            </a:endParaRPr>
          </a:p>
          <a:p>
            <a:pPr algn="l"/>
            <a:r>
              <a:rPr lang="en-US" sz="2000" b="0" i="0" dirty="0">
                <a:effectLst/>
                <a:latin typeface="Arial" panose="020B0604020202020204" pitchFamily="34" charset="0"/>
              </a:rPr>
              <a:t>Online shoppers commonly use a </a:t>
            </a:r>
            <a:r>
              <a:rPr lang="en-US" sz="2000" b="0" i="0" strike="noStrike" dirty="0">
                <a:effectLst/>
                <a:latin typeface="Arial" panose="020B0604020202020204" pitchFamily="34" charset="0"/>
                <a:hlinkClick r:id="rId2" tooltip="Credit card">
                  <a:extLst>
                    <a:ext uri="{A12FA001-AC4F-418D-AE19-62706E023703}">
                      <ahyp:hlinkClr xmlns:ahyp="http://schemas.microsoft.com/office/drawing/2018/hyperlinkcolor" val="tx"/>
                    </a:ext>
                  </a:extLst>
                </a:hlinkClick>
              </a:rPr>
              <a:t>credit card</a:t>
            </a:r>
            <a:r>
              <a:rPr lang="en-US" sz="2000" b="0" i="0" dirty="0">
                <a:effectLst/>
                <a:latin typeface="Arial" panose="020B0604020202020204" pitchFamily="34" charset="0"/>
              </a:rPr>
              <a:t> or a </a:t>
            </a:r>
            <a:r>
              <a:rPr lang="en-US" sz="2000" b="0" i="0" u="none" strike="noStrike" dirty="0">
                <a:effectLst/>
                <a:latin typeface="Arial" panose="020B0604020202020204" pitchFamily="34" charset="0"/>
                <a:hlinkClick r:id="rId3" tooltip="PayPal">
                  <a:extLst>
                    <a:ext uri="{A12FA001-AC4F-418D-AE19-62706E023703}">
                      <ahyp:hlinkClr xmlns:ahyp="http://schemas.microsoft.com/office/drawing/2018/hyperlinkcolor" val="tx"/>
                    </a:ext>
                  </a:extLst>
                </a:hlinkClick>
              </a:rPr>
              <a:t>PayPal</a:t>
            </a:r>
            <a:r>
              <a:rPr lang="en-US" sz="2000" b="0" i="0" dirty="0">
                <a:effectLst/>
                <a:latin typeface="Arial" panose="020B0604020202020204" pitchFamily="34" charset="0"/>
              </a:rPr>
              <a:t> account in order to make payments. However, some systems enable users to create accounts and pay by alternative means, such as:</a:t>
            </a:r>
          </a:p>
          <a:p>
            <a:pPr algn="l">
              <a:buFont typeface="Arial" panose="020B0604020202020204" pitchFamily="34" charset="0"/>
              <a:buChar char="•"/>
            </a:pPr>
            <a:r>
              <a:rPr lang="en-US" sz="2000" b="0" i="0" dirty="0">
                <a:effectLst/>
                <a:latin typeface="Arial" panose="020B0604020202020204" pitchFamily="34" charset="0"/>
              </a:rPr>
              <a:t>Billing to </a:t>
            </a:r>
            <a:r>
              <a:rPr lang="en-US" sz="2000" b="0" i="0" u="none" strike="noStrike" dirty="0">
                <a:effectLst/>
                <a:latin typeface="Arial" panose="020B0604020202020204" pitchFamily="34" charset="0"/>
                <a:hlinkClick r:id="rId4" tooltip="Mobile phones">
                  <a:extLst>
                    <a:ext uri="{A12FA001-AC4F-418D-AE19-62706E023703}">
                      <ahyp:hlinkClr xmlns:ahyp="http://schemas.microsoft.com/office/drawing/2018/hyperlinkcolor" val="tx"/>
                    </a:ext>
                  </a:extLst>
                </a:hlinkClick>
              </a:rPr>
              <a:t>mobile phones</a:t>
            </a:r>
            <a:endParaRPr lang="en-US" sz="2000" b="0" i="0" dirty="0">
              <a:effectLst/>
              <a:latin typeface="Arial" panose="020B0604020202020204" pitchFamily="34" charset="0"/>
            </a:endParaRPr>
          </a:p>
          <a:p>
            <a:pPr algn="l">
              <a:buFont typeface="Arial" panose="020B0604020202020204" pitchFamily="34" charset="0"/>
              <a:buChar char="•"/>
            </a:pPr>
            <a:r>
              <a:rPr lang="en-US" sz="2000" b="0" i="0" u="none" strike="noStrike" dirty="0">
                <a:effectLst/>
                <a:latin typeface="Arial" panose="020B0604020202020204" pitchFamily="34" charset="0"/>
                <a:hlinkClick r:id="rId5" tooltip="Bitcoin">
                  <a:extLst>
                    <a:ext uri="{A12FA001-AC4F-418D-AE19-62706E023703}">
                      <ahyp:hlinkClr xmlns:ahyp="http://schemas.microsoft.com/office/drawing/2018/hyperlinkcolor" val="tx"/>
                    </a:ext>
                  </a:extLst>
                </a:hlinkClick>
              </a:rPr>
              <a:t>Bitcoin</a:t>
            </a:r>
            <a:r>
              <a:rPr lang="en-US" sz="2000" b="0" i="0" dirty="0">
                <a:effectLst/>
                <a:latin typeface="Arial" panose="020B0604020202020204" pitchFamily="34" charset="0"/>
              </a:rPr>
              <a:t> or other </a:t>
            </a:r>
            <a:r>
              <a:rPr lang="en-US" sz="2000" b="0" i="0" u="none" strike="noStrike" dirty="0">
                <a:effectLst/>
                <a:latin typeface="Arial" panose="020B0604020202020204" pitchFamily="34" charset="0"/>
                <a:hlinkClick r:id="rId6" tooltip="Cryptocurrencies">
                  <a:extLst>
                    <a:ext uri="{A12FA001-AC4F-418D-AE19-62706E023703}">
                      <ahyp:hlinkClr xmlns:ahyp="http://schemas.microsoft.com/office/drawing/2018/hyperlinkcolor" val="tx"/>
                    </a:ext>
                  </a:extLst>
                </a:hlinkClick>
              </a:rPr>
              <a:t>cryptocurrencies</a:t>
            </a:r>
            <a:endParaRPr lang="en-US" sz="2000" b="0" i="0" dirty="0">
              <a:effectLst/>
              <a:latin typeface="Arial" panose="020B0604020202020204" pitchFamily="34" charset="0"/>
            </a:endParaRPr>
          </a:p>
          <a:p>
            <a:pPr algn="l">
              <a:buFont typeface="Arial" panose="020B0604020202020204" pitchFamily="34" charset="0"/>
              <a:buChar char="•"/>
            </a:pPr>
            <a:r>
              <a:rPr lang="en-US" sz="2000" b="0" i="0" u="none" strike="noStrike" dirty="0">
                <a:effectLst/>
                <a:latin typeface="Arial" panose="020B0604020202020204" pitchFamily="34" charset="0"/>
                <a:hlinkClick r:id="rId7" tooltip="Cash on delivery">
                  <a:extLst>
                    <a:ext uri="{A12FA001-AC4F-418D-AE19-62706E023703}">
                      <ahyp:hlinkClr xmlns:ahyp="http://schemas.microsoft.com/office/drawing/2018/hyperlinkcolor" val="tx"/>
                    </a:ext>
                  </a:extLst>
                </a:hlinkClick>
              </a:rPr>
              <a:t>Cash on delivery</a:t>
            </a:r>
            <a:r>
              <a:rPr lang="en-US" sz="2000" b="0" i="0" dirty="0">
                <a:effectLst/>
                <a:latin typeface="Arial" panose="020B0604020202020204" pitchFamily="34" charset="0"/>
              </a:rPr>
              <a:t> (C.O.D.)</a:t>
            </a:r>
          </a:p>
          <a:p>
            <a:pPr algn="l">
              <a:buFont typeface="Arial" panose="020B0604020202020204" pitchFamily="34" charset="0"/>
              <a:buChar char="•"/>
            </a:pPr>
            <a:r>
              <a:rPr lang="en-US" sz="2000" b="0" i="0" u="none" strike="noStrike" dirty="0">
                <a:effectLst/>
                <a:latin typeface="Arial" panose="020B0604020202020204" pitchFamily="34" charset="0"/>
                <a:hlinkClick r:id="rId8" tooltip="Cheque">
                  <a:extLst>
                    <a:ext uri="{A12FA001-AC4F-418D-AE19-62706E023703}">
                      <ahyp:hlinkClr xmlns:ahyp="http://schemas.microsoft.com/office/drawing/2018/hyperlinkcolor" val="tx"/>
                    </a:ext>
                  </a:extLst>
                </a:hlinkClick>
              </a:rPr>
              <a:t>Cheque</a:t>
            </a:r>
            <a:r>
              <a:rPr lang="en-US" sz="2000" b="0" i="0" dirty="0">
                <a:effectLst/>
                <a:latin typeface="Arial" panose="020B0604020202020204" pitchFamily="34" charset="0"/>
              </a:rPr>
              <a:t>/ Check</a:t>
            </a:r>
          </a:p>
          <a:p>
            <a:pPr algn="l">
              <a:buFont typeface="Arial" panose="020B0604020202020204" pitchFamily="34" charset="0"/>
              <a:buChar char="•"/>
            </a:pPr>
            <a:r>
              <a:rPr lang="en-US" sz="2000" b="0" i="0" u="none" strike="noStrike" dirty="0">
                <a:effectLst/>
                <a:latin typeface="Arial" panose="020B0604020202020204" pitchFamily="34" charset="0"/>
                <a:hlinkClick r:id="rId9" tooltip="Debit card">
                  <a:extLst>
                    <a:ext uri="{A12FA001-AC4F-418D-AE19-62706E023703}">
                      <ahyp:hlinkClr xmlns:ahyp="http://schemas.microsoft.com/office/drawing/2018/hyperlinkcolor" val="tx"/>
                    </a:ext>
                  </a:extLst>
                </a:hlinkClick>
              </a:rPr>
              <a:t>Debit card</a:t>
            </a:r>
            <a:endParaRPr lang="en-US" sz="2000" b="0" i="0" dirty="0">
              <a:effectLst/>
              <a:latin typeface="Arial" panose="020B0604020202020204" pitchFamily="34" charset="0"/>
            </a:endParaRPr>
          </a:p>
          <a:p>
            <a:pPr algn="l">
              <a:buFont typeface="Arial" panose="020B0604020202020204" pitchFamily="34" charset="0"/>
              <a:buChar char="•"/>
            </a:pPr>
            <a:r>
              <a:rPr lang="en-US" sz="2000" b="0" i="0" u="none" strike="noStrike" dirty="0">
                <a:effectLst/>
                <a:latin typeface="Arial" panose="020B0604020202020204" pitchFamily="34" charset="0"/>
                <a:hlinkClick r:id="rId10" tooltip="Direct debit">
                  <a:extLst>
                    <a:ext uri="{A12FA001-AC4F-418D-AE19-62706E023703}">
                      <ahyp:hlinkClr xmlns:ahyp="http://schemas.microsoft.com/office/drawing/2018/hyperlinkcolor" val="tx"/>
                    </a:ext>
                  </a:extLst>
                </a:hlinkClick>
              </a:rPr>
              <a:t>Direct debit</a:t>
            </a:r>
            <a:r>
              <a:rPr lang="en-US" sz="2000" b="0" i="0" dirty="0">
                <a:effectLst/>
                <a:latin typeface="Arial" panose="020B0604020202020204" pitchFamily="34" charset="0"/>
              </a:rPr>
              <a:t> in some countries</a:t>
            </a:r>
          </a:p>
          <a:p>
            <a:pPr algn="l">
              <a:buFont typeface="Arial" panose="020B0604020202020204" pitchFamily="34" charset="0"/>
              <a:buChar char="•"/>
            </a:pPr>
            <a:r>
              <a:rPr lang="en-US" sz="2000" b="0" i="0" u="none" strike="noStrike" dirty="0">
                <a:effectLst/>
                <a:latin typeface="Arial" panose="020B0604020202020204" pitchFamily="34" charset="0"/>
                <a:hlinkClick r:id="rId11" tooltip="Electronic money">
                  <a:extLst>
                    <a:ext uri="{A12FA001-AC4F-418D-AE19-62706E023703}">
                      <ahyp:hlinkClr xmlns:ahyp="http://schemas.microsoft.com/office/drawing/2018/hyperlinkcolor" val="tx"/>
                    </a:ext>
                  </a:extLst>
                </a:hlinkClick>
              </a:rPr>
              <a:t>Electronic money</a:t>
            </a:r>
            <a:r>
              <a:rPr lang="en-US" sz="2000" b="0" i="0" dirty="0">
                <a:effectLst/>
                <a:latin typeface="Arial" panose="020B0604020202020204" pitchFamily="34" charset="0"/>
              </a:rPr>
              <a:t> of various types</a:t>
            </a:r>
          </a:p>
          <a:p>
            <a:pPr algn="l">
              <a:buFont typeface="Arial" panose="020B0604020202020204" pitchFamily="34" charset="0"/>
              <a:buChar char="•"/>
            </a:pPr>
            <a:r>
              <a:rPr lang="en-US" sz="2000" b="0" i="0" u="none" strike="noStrike" dirty="0">
                <a:effectLst/>
                <a:latin typeface="Arial" panose="020B0604020202020204" pitchFamily="34" charset="0"/>
                <a:hlinkClick r:id="rId12" tooltip="Gift card">
                  <a:extLst>
                    <a:ext uri="{A12FA001-AC4F-418D-AE19-62706E023703}">
                      <ahyp:hlinkClr xmlns:ahyp="http://schemas.microsoft.com/office/drawing/2018/hyperlinkcolor" val="tx"/>
                    </a:ext>
                  </a:extLst>
                </a:hlinkClick>
              </a:rPr>
              <a:t>Gift cards</a:t>
            </a:r>
            <a:endParaRPr lang="en-US" sz="2000" b="0" i="0" dirty="0">
              <a:effectLst/>
              <a:latin typeface="Arial" panose="020B0604020202020204" pitchFamily="34" charset="0"/>
            </a:endParaRPr>
          </a:p>
          <a:p>
            <a:pPr algn="l">
              <a:buFont typeface="Arial" panose="020B0604020202020204" pitchFamily="34" charset="0"/>
              <a:buChar char="•"/>
            </a:pPr>
            <a:r>
              <a:rPr lang="en-US" sz="2000" b="0" i="0" u="none" strike="noStrike" dirty="0">
                <a:effectLst/>
                <a:latin typeface="Arial" panose="020B0604020202020204" pitchFamily="34" charset="0"/>
                <a:hlinkClick r:id="rId13" tooltip="Invoice">
                  <a:extLst>
                    <a:ext uri="{A12FA001-AC4F-418D-AE19-62706E023703}">
                      <ahyp:hlinkClr xmlns:ahyp="http://schemas.microsoft.com/office/drawing/2018/hyperlinkcolor" val="tx"/>
                    </a:ext>
                  </a:extLst>
                </a:hlinkClick>
              </a:rPr>
              <a:t>Invoice</a:t>
            </a:r>
            <a:r>
              <a:rPr lang="en-US" sz="2000" b="0" i="0" dirty="0">
                <a:effectLst/>
                <a:latin typeface="Arial" panose="020B0604020202020204" pitchFamily="34" charset="0"/>
              </a:rPr>
              <a:t>, especially popular in some markets/countries, such as Switzerland</a:t>
            </a:r>
          </a:p>
          <a:p>
            <a:pPr algn="l">
              <a:buFont typeface="Arial" panose="020B0604020202020204" pitchFamily="34" charset="0"/>
              <a:buChar char="•"/>
            </a:pPr>
            <a:r>
              <a:rPr lang="en-US" sz="2000" b="0" i="0" u="none" strike="noStrike" dirty="0">
                <a:effectLst/>
                <a:latin typeface="Arial" panose="020B0604020202020204" pitchFamily="34" charset="0"/>
                <a:hlinkClick r:id="rId14" tooltip="Money order">
                  <a:extLst>
                    <a:ext uri="{A12FA001-AC4F-418D-AE19-62706E023703}">
                      <ahyp:hlinkClr xmlns:ahyp="http://schemas.microsoft.com/office/drawing/2018/hyperlinkcolor" val="tx"/>
                    </a:ext>
                  </a:extLst>
                </a:hlinkClick>
              </a:rPr>
              <a:t>Postal money order</a:t>
            </a:r>
            <a:endParaRPr lang="en-US" sz="2000" b="0" i="0" dirty="0">
              <a:effectLst/>
              <a:latin typeface="Arial" panose="020B0604020202020204" pitchFamily="34" charset="0"/>
            </a:endParaRPr>
          </a:p>
          <a:p>
            <a:pPr algn="l">
              <a:buFont typeface="Arial" panose="020B0604020202020204" pitchFamily="34" charset="0"/>
              <a:buChar char="•"/>
            </a:pPr>
            <a:r>
              <a:rPr lang="en-US" sz="2000" b="0" i="0" u="none" strike="noStrike" dirty="0">
                <a:effectLst/>
                <a:latin typeface="Arial" panose="020B0604020202020204" pitchFamily="34" charset="0"/>
                <a:hlinkClick r:id="rId15" tooltip="Wire transfer">
                  <a:extLst>
                    <a:ext uri="{A12FA001-AC4F-418D-AE19-62706E023703}">
                      <ahyp:hlinkClr xmlns:ahyp="http://schemas.microsoft.com/office/drawing/2018/hyperlinkcolor" val="tx"/>
                    </a:ext>
                  </a:extLst>
                </a:hlinkClick>
              </a:rPr>
              <a:t>Wire transfer</a:t>
            </a:r>
            <a:r>
              <a:rPr lang="en-US" sz="2000" b="0" i="0" dirty="0">
                <a:effectLst/>
                <a:latin typeface="Arial" panose="020B0604020202020204" pitchFamily="34" charset="0"/>
              </a:rPr>
              <a:t>/delivery on payment</a:t>
            </a:r>
          </a:p>
        </p:txBody>
      </p:sp>
    </p:spTree>
    <p:extLst>
      <p:ext uri="{BB962C8B-B14F-4D97-AF65-F5344CB8AC3E}">
        <p14:creationId xmlns:p14="http://schemas.microsoft.com/office/powerpoint/2010/main" val="308524420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9E4A1-6B20-477B-9732-FD43912CCA2C}"/>
              </a:ext>
            </a:extLst>
          </p:cNvPr>
          <p:cNvSpPr txBox="1"/>
          <p:nvPr/>
        </p:nvSpPr>
        <p:spPr>
          <a:xfrm>
            <a:off x="5029200" y="363895"/>
            <a:ext cx="2603241"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rPr>
              <a:t> MAIN</a:t>
            </a:r>
            <a:r>
              <a:rPr lang="en-US" sz="2800" dirty="0"/>
              <a:t> </a:t>
            </a:r>
            <a:r>
              <a:rPr lang="en-US" sz="2800" dirty="0">
                <a:ln w="0"/>
                <a:effectLst>
                  <a:outerShdw blurRad="38100" dist="19050" dir="2700000" algn="tl" rotWithShape="0">
                    <a:schemeClr val="dk1">
                      <a:alpha val="40000"/>
                    </a:schemeClr>
                  </a:outerShdw>
                </a:effectLst>
              </a:rPr>
              <a:t>PAGE</a:t>
            </a:r>
            <a:r>
              <a:rPr lang="en-US" sz="2800" dirty="0"/>
              <a:t>:</a:t>
            </a:r>
          </a:p>
        </p:txBody>
      </p:sp>
      <p:pic>
        <p:nvPicPr>
          <p:cNvPr id="7" name="Picture 6">
            <a:extLst>
              <a:ext uri="{FF2B5EF4-FFF2-40B4-BE49-F238E27FC236}">
                <a16:creationId xmlns:a16="http://schemas.microsoft.com/office/drawing/2014/main" id="{D38DCA32-5A57-4C8D-8C02-9E09ED869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98" y="923575"/>
            <a:ext cx="2715004" cy="5010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9962255"/>
      </p:ext>
    </p:extLst>
  </p:cSld>
  <p:clrMapOvr>
    <a:masterClrMapping/>
  </p:clrMapOvr>
  <p:transition spd="med">
    <p:pull/>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TotalTime>
  <Words>703</Words>
  <Application>Microsoft Office PowerPoint</Application>
  <PresentationFormat>Widescreen</PresentationFormat>
  <Paragraphs>65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 SAMOO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STORE</dc:title>
  <dc:creator>K.N SANJANA</dc:creator>
  <cp:lastModifiedBy>K.N SANJANA</cp:lastModifiedBy>
  <cp:revision>18</cp:revision>
  <dcterms:created xsi:type="dcterms:W3CDTF">2021-10-16T10:23:46Z</dcterms:created>
  <dcterms:modified xsi:type="dcterms:W3CDTF">2021-10-17T11:49:13Z</dcterms:modified>
</cp:coreProperties>
</file>