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56" r:id="rId2"/>
    <p:sldId id="266" r:id="rId3"/>
    <p:sldId id="264" r:id="rId4"/>
    <p:sldId id="271" r:id="rId5"/>
    <p:sldId id="260" r:id="rId6"/>
    <p:sldId id="258" r:id="rId7"/>
    <p:sldId id="278" r:id="rId8"/>
    <p:sldId id="265" r:id="rId9"/>
    <p:sldId id="279" r:id="rId10"/>
    <p:sldId id="257" r:id="rId11"/>
    <p:sldId id="280" r:id="rId12"/>
    <p:sldId id="267" r:id="rId13"/>
    <p:sldId id="281" r:id="rId14"/>
    <p:sldId id="263" r:id="rId15"/>
    <p:sldId id="272" r:id="rId16"/>
    <p:sldId id="273" r:id="rId17"/>
    <p:sldId id="282" r:id="rId18"/>
    <p:sldId id="274" r:id="rId19"/>
    <p:sldId id="284" r:id="rId20"/>
    <p:sldId id="275" r:id="rId21"/>
    <p:sldId id="285" r:id="rId22"/>
    <p:sldId id="276" r:id="rId23"/>
    <p:sldId id="286" r:id="rId24"/>
    <p:sldId id="287" r:id="rId25"/>
    <p:sldId id="288" r:id="rId26"/>
    <p:sldId id="292" r:id="rId27"/>
    <p:sldId id="289" r:id="rId28"/>
    <p:sldId id="293" r:id="rId29"/>
    <p:sldId id="290" r:id="rId30"/>
    <p:sldId id="294" r:id="rId31"/>
    <p:sldId id="291" r:id="rId32"/>
    <p:sldId id="295" r:id="rId33"/>
    <p:sldId id="277"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autoAdjust="0"/>
    <p:restoredTop sz="94671"/>
  </p:normalViewPr>
  <p:slideViewPr>
    <p:cSldViewPr>
      <p:cViewPr varScale="1">
        <p:scale>
          <a:sx n="104" d="100"/>
          <a:sy n="104" d="100"/>
        </p:scale>
        <p:origin x="8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2" d="100"/>
          <a:sy n="122" d="100"/>
        </p:scale>
        <p:origin x="-36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3/29/24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Big Data Architecting Group Project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3/29/24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Big Data Architecting Group Project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1</a:t>
            </a:fld>
            <a:endParaRPr lang="en-US" sz="1200"/>
          </a:p>
        </p:txBody>
      </p:sp>
      <p:sp>
        <p:nvSpPr>
          <p:cNvPr id="2" name="Footer Placeholder 1">
            <a:extLst>
              <a:ext uri="{FF2B5EF4-FFF2-40B4-BE49-F238E27FC236}">
                <a16:creationId xmlns:a16="http://schemas.microsoft.com/office/drawing/2014/main" id="{37BDDC03-D16C-6437-2076-BC16862E3D1E}"/>
              </a:ext>
            </a:extLst>
          </p:cNvPr>
          <p:cNvSpPr>
            <a:spLocks noGrp="1"/>
          </p:cNvSpPr>
          <p:nvPr>
            <p:ph type="ftr" sz="quarter" idx="4"/>
          </p:nvPr>
        </p:nvSpPr>
        <p:spPr/>
        <p:txBody>
          <a:bodyPr/>
          <a:lstStyle/>
          <a:p>
            <a:pPr>
              <a:defRPr/>
            </a:pPr>
            <a:r>
              <a:rPr lang="en-US"/>
              <a:t>Big Data Architecting Group Project</a:t>
            </a:r>
          </a:p>
        </p:txBody>
      </p:sp>
      <p:sp>
        <p:nvSpPr>
          <p:cNvPr id="3" name="Header Placeholder 2">
            <a:extLst>
              <a:ext uri="{FF2B5EF4-FFF2-40B4-BE49-F238E27FC236}">
                <a16:creationId xmlns:a16="http://schemas.microsoft.com/office/drawing/2014/main" id="{97145AAE-530A-35B8-92B9-9DDF96F60238}"/>
              </a:ext>
            </a:extLst>
          </p:cNvPr>
          <p:cNvSpPr>
            <a:spLocks noGrp="1"/>
          </p:cNvSpPr>
          <p:nvPr>
            <p:ph type="hdr" sz="quarter"/>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4CA4-F0AD-CCE1-3CD3-236F182FC68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DEFC715-F53B-14BF-B3D8-00679EB881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E7F570-23F8-0024-A7E6-7F9BBF17D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6E4DB1C-E3ED-D74C-A97C-6B8AACC53DDE}"/>
              </a:ext>
            </a:extLst>
          </p:cNvPr>
          <p:cNvSpPr>
            <a:spLocks noGrp="1"/>
          </p:cNvSpPr>
          <p:nvPr>
            <p:ph type="ftr" sz="quarter" idx="11"/>
          </p:nvPr>
        </p:nvSpPr>
        <p:spPr/>
        <p:txBody>
          <a:body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9E3E65BF-DBF3-15D5-FE3E-4592D346D889}"/>
              </a:ext>
            </a:extLst>
          </p:cNvPr>
          <p:cNvSpPr>
            <a:spLocks noGrp="1"/>
          </p:cNvSpPr>
          <p:nvPr>
            <p:ph type="sldNum" sz="quarter" idx="12"/>
          </p:nvPr>
        </p:nvSpPr>
        <p:spPr/>
        <p:txBody>
          <a:bodyPr/>
          <a:lstStyle/>
          <a:p>
            <a:pPr>
              <a:defRPr/>
            </a:pPr>
            <a:fld id="{DB83AC21-DC8C-D544-8151-A8A54CA91663}" type="slidenum">
              <a:rPr lang="en-US" smtClean="0"/>
              <a:pPr>
                <a:defRPr/>
              </a:pPr>
              <a:t>‹#›</a:t>
            </a:fld>
            <a:endParaRPr lang="en-US"/>
          </a:p>
        </p:txBody>
      </p:sp>
    </p:spTree>
    <p:extLst>
      <p:ext uri="{BB962C8B-B14F-4D97-AF65-F5344CB8AC3E}">
        <p14:creationId xmlns:p14="http://schemas.microsoft.com/office/powerpoint/2010/main" val="290781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A241-2475-C5A9-8D52-97C67C6D79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003FE-7084-5472-31BB-D0F7C146ED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79B63-ACCB-A6EF-B940-681D72C0A22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83C0BA6-909A-605D-651B-61AB8AFE2914}"/>
              </a:ext>
            </a:extLst>
          </p:cNvPr>
          <p:cNvSpPr>
            <a:spLocks noGrp="1"/>
          </p:cNvSpPr>
          <p:nvPr>
            <p:ph type="ftr" sz="quarter" idx="11"/>
          </p:nvPr>
        </p:nvSpPr>
        <p:spPr/>
        <p:txBody>
          <a:body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59125790-588A-05D2-1C99-2E57455E2F7C}"/>
              </a:ext>
            </a:extLst>
          </p:cNvPr>
          <p:cNvSpPr>
            <a:spLocks noGrp="1"/>
          </p:cNvSpPr>
          <p:nvPr>
            <p:ph type="sldNum" sz="quarter" idx="12"/>
          </p:nvPr>
        </p:nvSpPr>
        <p:spPr/>
        <p:txBody>
          <a:bodyPr/>
          <a:lstStyle/>
          <a:p>
            <a:pPr>
              <a:defRPr/>
            </a:pPr>
            <a:fld id="{0805DCEA-89E6-5D4E-B2EB-1D46D51BD13C}" type="slidenum">
              <a:rPr lang="en-US" smtClean="0"/>
              <a:pPr>
                <a:defRPr/>
              </a:pPr>
              <a:t>‹#›</a:t>
            </a:fld>
            <a:endParaRPr lang="en-US"/>
          </a:p>
        </p:txBody>
      </p:sp>
    </p:spTree>
    <p:extLst>
      <p:ext uri="{BB962C8B-B14F-4D97-AF65-F5344CB8AC3E}">
        <p14:creationId xmlns:p14="http://schemas.microsoft.com/office/powerpoint/2010/main" val="56011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CF0626-27B2-5DCE-B228-AD1776C1AC7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797C6-F8C0-CA32-44EF-AA41AD6E2EF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8A79A-7D37-3DAA-51E1-99671C99D80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162ED2E-FBEA-7893-64DF-FA0445D05C39}"/>
              </a:ext>
            </a:extLst>
          </p:cNvPr>
          <p:cNvSpPr>
            <a:spLocks noGrp="1"/>
          </p:cNvSpPr>
          <p:nvPr>
            <p:ph type="ftr" sz="quarter" idx="11"/>
          </p:nvPr>
        </p:nvSpPr>
        <p:spPr/>
        <p:txBody>
          <a:body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6E6311CA-F261-3E3C-81FD-92F323C90C77}"/>
              </a:ext>
            </a:extLst>
          </p:cNvPr>
          <p:cNvSpPr>
            <a:spLocks noGrp="1"/>
          </p:cNvSpPr>
          <p:nvPr>
            <p:ph type="sldNum" sz="quarter" idx="12"/>
          </p:nvPr>
        </p:nvSpPr>
        <p:spPr/>
        <p:txBody>
          <a:bodyPr/>
          <a:lstStyle/>
          <a:p>
            <a:pPr>
              <a:defRPr/>
            </a:pPr>
            <a:fld id="{89C11497-AEC7-B74D-A138-1D7D8415C9B4}" type="slidenum">
              <a:rPr lang="en-US" smtClean="0"/>
              <a:pPr>
                <a:defRPr/>
              </a:pPr>
              <a:t>‹#›</a:t>
            </a:fld>
            <a:endParaRPr lang="en-US"/>
          </a:p>
        </p:txBody>
      </p:sp>
    </p:spTree>
    <p:extLst>
      <p:ext uri="{BB962C8B-B14F-4D97-AF65-F5344CB8AC3E}">
        <p14:creationId xmlns:p14="http://schemas.microsoft.com/office/powerpoint/2010/main" val="136207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3D77-89D0-B857-5899-C0FF7988FE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042B3-A507-2ADC-B07F-E18FAA484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9C1AF-6213-3581-7359-65B4A6AF1F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FA0B203-68ED-5FB7-3128-8EFAF667704F}"/>
              </a:ext>
            </a:extLst>
          </p:cNvPr>
          <p:cNvSpPr>
            <a:spLocks noGrp="1"/>
          </p:cNvSpPr>
          <p:nvPr>
            <p:ph type="ftr" sz="quarter" idx="11"/>
          </p:nvPr>
        </p:nvSpPr>
        <p:spPr/>
        <p:txBody>
          <a:body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51D993A7-0E83-7E5E-CA61-9F9242605967}"/>
              </a:ext>
            </a:extLst>
          </p:cNvPr>
          <p:cNvSpPr>
            <a:spLocks noGrp="1"/>
          </p:cNvSpPr>
          <p:nvPr>
            <p:ph type="sldNum" sz="quarter" idx="12"/>
          </p:nvPr>
        </p:nvSpPr>
        <p:spPr/>
        <p:txBody>
          <a:bodyPr/>
          <a:lstStyle/>
          <a:p>
            <a:pPr>
              <a:defRPr/>
            </a:pPr>
            <a:fld id="{3FA85722-278C-6244-8172-0EC582E36E92}" type="slidenum">
              <a:rPr lang="en-US" smtClean="0"/>
              <a:pPr>
                <a:defRPr/>
              </a:pPr>
              <a:t>‹#›</a:t>
            </a:fld>
            <a:endParaRPr lang="en-US"/>
          </a:p>
        </p:txBody>
      </p:sp>
    </p:spTree>
    <p:extLst>
      <p:ext uri="{BB962C8B-B14F-4D97-AF65-F5344CB8AC3E}">
        <p14:creationId xmlns:p14="http://schemas.microsoft.com/office/powerpoint/2010/main" val="185144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1D61-07C4-402A-81A7-5D688F0D52E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772683-177D-9433-AF34-7241E785B0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3DE4E2-0C34-45BE-D646-1AA5F0399F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AE95638-7CA6-8367-DDB3-2E1DEF5A6256}"/>
              </a:ext>
            </a:extLst>
          </p:cNvPr>
          <p:cNvSpPr>
            <a:spLocks noGrp="1"/>
          </p:cNvSpPr>
          <p:nvPr>
            <p:ph type="ftr" sz="quarter" idx="11"/>
          </p:nvPr>
        </p:nvSpPr>
        <p:spPr/>
        <p:txBody>
          <a:body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5267CFE4-4918-6D4B-98C1-5FCABA056A49}"/>
              </a:ext>
            </a:extLst>
          </p:cNvPr>
          <p:cNvSpPr>
            <a:spLocks noGrp="1"/>
          </p:cNvSpPr>
          <p:nvPr>
            <p:ph type="sldNum" sz="quarter" idx="12"/>
          </p:nvPr>
        </p:nvSpPr>
        <p:spPr/>
        <p:txBody>
          <a:bodyPr/>
          <a:lstStyle/>
          <a:p>
            <a:pPr>
              <a:defRPr/>
            </a:pPr>
            <a:fld id="{FA0EB7D0-BAC9-1F4A-B64F-5DF60C4EE3C9}" type="slidenum">
              <a:rPr lang="en-US" smtClean="0"/>
              <a:pPr>
                <a:defRPr/>
              </a:pPr>
              <a:t>‹#›</a:t>
            </a:fld>
            <a:endParaRPr lang="en-US"/>
          </a:p>
        </p:txBody>
      </p:sp>
    </p:spTree>
    <p:extLst>
      <p:ext uri="{BB962C8B-B14F-4D97-AF65-F5344CB8AC3E}">
        <p14:creationId xmlns:p14="http://schemas.microsoft.com/office/powerpoint/2010/main" val="249950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21C3-63FD-F587-23B2-52AB70166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424A5D-7F9F-2DDC-335A-BF5E8460A2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837C90-95F0-AC68-0D01-A6BAE1693EB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D28B9B-E481-22AE-E8D3-17819C9BBA5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8F0F294-62E5-DDB9-CAAA-A75407C178BF}"/>
              </a:ext>
            </a:extLst>
          </p:cNvPr>
          <p:cNvSpPr>
            <a:spLocks noGrp="1"/>
          </p:cNvSpPr>
          <p:nvPr>
            <p:ph type="ftr" sz="quarter" idx="11"/>
          </p:nvPr>
        </p:nvSpPr>
        <p:spPr/>
        <p:txBody>
          <a:bodyPr/>
          <a:lstStyle/>
          <a:p>
            <a:pPr>
              <a:defRPr/>
            </a:pPr>
            <a:r>
              <a:rPr lang="en-US"/>
              <a:t>Big Data Architecting Group Project</a:t>
            </a:r>
          </a:p>
        </p:txBody>
      </p:sp>
      <p:sp>
        <p:nvSpPr>
          <p:cNvPr id="7" name="Slide Number Placeholder 6">
            <a:extLst>
              <a:ext uri="{FF2B5EF4-FFF2-40B4-BE49-F238E27FC236}">
                <a16:creationId xmlns:a16="http://schemas.microsoft.com/office/drawing/2014/main" id="{7293D22D-AC51-8D77-B7C8-189CDED36D6F}"/>
              </a:ext>
            </a:extLst>
          </p:cNvPr>
          <p:cNvSpPr>
            <a:spLocks noGrp="1"/>
          </p:cNvSpPr>
          <p:nvPr>
            <p:ph type="sldNum" sz="quarter" idx="12"/>
          </p:nvPr>
        </p:nvSpPr>
        <p:spPr/>
        <p:txBody>
          <a:bodyPr/>
          <a:lstStyle/>
          <a:p>
            <a:pPr>
              <a:defRPr/>
            </a:pPr>
            <a:fld id="{90A6493E-0C61-4949-BF7B-226FA9048D8A}" type="slidenum">
              <a:rPr lang="en-US" smtClean="0"/>
              <a:pPr>
                <a:defRPr/>
              </a:pPr>
              <a:t>‹#›</a:t>
            </a:fld>
            <a:endParaRPr lang="en-US"/>
          </a:p>
        </p:txBody>
      </p:sp>
    </p:spTree>
    <p:extLst>
      <p:ext uri="{BB962C8B-B14F-4D97-AF65-F5344CB8AC3E}">
        <p14:creationId xmlns:p14="http://schemas.microsoft.com/office/powerpoint/2010/main" val="42540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094F-999C-4C27-2A85-75B489A7CEA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994801-5838-8C63-5EC5-5D5805EA8D1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E8954-EB34-D8F8-A668-6C71C3B641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F4DCDA-0B1D-B2F0-A0AD-D5B944EF25A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21EB1-6515-193C-49F8-F007B2FF0C5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99254B-B7F8-C798-77F3-6DC835CB9B95}"/>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EB49DF46-F742-4663-3F06-F8C3BFB84827}"/>
              </a:ext>
            </a:extLst>
          </p:cNvPr>
          <p:cNvSpPr>
            <a:spLocks noGrp="1"/>
          </p:cNvSpPr>
          <p:nvPr>
            <p:ph type="ftr" sz="quarter" idx="11"/>
          </p:nvPr>
        </p:nvSpPr>
        <p:spPr/>
        <p:txBody>
          <a:bodyPr/>
          <a:lstStyle/>
          <a:p>
            <a:pPr>
              <a:defRPr/>
            </a:pPr>
            <a:r>
              <a:rPr lang="en-US"/>
              <a:t>Big Data Architecting Group Project</a:t>
            </a:r>
          </a:p>
        </p:txBody>
      </p:sp>
      <p:sp>
        <p:nvSpPr>
          <p:cNvPr id="9" name="Slide Number Placeholder 8">
            <a:extLst>
              <a:ext uri="{FF2B5EF4-FFF2-40B4-BE49-F238E27FC236}">
                <a16:creationId xmlns:a16="http://schemas.microsoft.com/office/drawing/2014/main" id="{033629B0-34AB-D294-E939-90FFC3AC2835}"/>
              </a:ext>
            </a:extLst>
          </p:cNvPr>
          <p:cNvSpPr>
            <a:spLocks noGrp="1"/>
          </p:cNvSpPr>
          <p:nvPr>
            <p:ph type="sldNum" sz="quarter" idx="12"/>
          </p:nvPr>
        </p:nvSpPr>
        <p:spPr/>
        <p:txBody>
          <a:bodyPr/>
          <a:lstStyle/>
          <a:p>
            <a:pPr>
              <a:defRPr/>
            </a:pPr>
            <a:fld id="{EB173551-7A4B-AA43-8737-7C3D16D4C9FB}" type="slidenum">
              <a:rPr lang="en-US" smtClean="0"/>
              <a:pPr>
                <a:defRPr/>
              </a:pPr>
              <a:t>‹#›</a:t>
            </a:fld>
            <a:endParaRPr lang="en-US"/>
          </a:p>
        </p:txBody>
      </p:sp>
    </p:spTree>
    <p:extLst>
      <p:ext uri="{BB962C8B-B14F-4D97-AF65-F5344CB8AC3E}">
        <p14:creationId xmlns:p14="http://schemas.microsoft.com/office/powerpoint/2010/main" val="224248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E04E-4AD2-B1DE-0915-49017E54B9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8F477-6166-708F-8374-441278F51AC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7E3A50F5-4517-99E0-7656-6CDDE23EFDE0}"/>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E90751FC-8A55-80B7-8DE8-8AF9A8209F90}"/>
              </a:ext>
            </a:extLst>
          </p:cNvPr>
          <p:cNvSpPr>
            <a:spLocks noGrp="1"/>
          </p:cNvSpPr>
          <p:nvPr>
            <p:ph type="sldNum" sz="quarter" idx="12"/>
          </p:nvPr>
        </p:nvSpPr>
        <p:spPr/>
        <p:txBody>
          <a:bodyPr/>
          <a:lstStyle/>
          <a:p>
            <a:pPr>
              <a:defRPr/>
            </a:pPr>
            <a:fld id="{81F4EE22-2F59-1342-B7E4-E05BB95BB23E}" type="slidenum">
              <a:rPr lang="en-US" smtClean="0"/>
              <a:pPr>
                <a:defRPr/>
              </a:pPr>
              <a:t>‹#›</a:t>
            </a:fld>
            <a:endParaRPr lang="en-US"/>
          </a:p>
        </p:txBody>
      </p:sp>
    </p:spTree>
    <p:extLst>
      <p:ext uri="{BB962C8B-B14F-4D97-AF65-F5344CB8AC3E}">
        <p14:creationId xmlns:p14="http://schemas.microsoft.com/office/powerpoint/2010/main" val="261146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32A7F-13E0-4CA7-83DD-7EFD8CDA8DBA}"/>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9FDEA36-38D4-7453-C7F6-AAD66767609E}"/>
              </a:ext>
            </a:extLst>
          </p:cNvPr>
          <p:cNvSpPr>
            <a:spLocks noGrp="1"/>
          </p:cNvSpPr>
          <p:nvPr>
            <p:ph type="ftr" sz="quarter" idx="11"/>
          </p:nvPr>
        </p:nvSpPr>
        <p:spPr/>
        <p:txBody>
          <a:bodyPr/>
          <a:lstStyle/>
          <a:p>
            <a:pPr>
              <a:defRPr/>
            </a:pPr>
            <a:r>
              <a:rPr lang="en-US"/>
              <a:t>Big Data Architecting Group Project</a:t>
            </a:r>
          </a:p>
        </p:txBody>
      </p:sp>
      <p:sp>
        <p:nvSpPr>
          <p:cNvPr id="4" name="Slide Number Placeholder 3">
            <a:extLst>
              <a:ext uri="{FF2B5EF4-FFF2-40B4-BE49-F238E27FC236}">
                <a16:creationId xmlns:a16="http://schemas.microsoft.com/office/drawing/2014/main" id="{DE702AA4-CF2A-29FA-18E4-199A10921F89}"/>
              </a:ext>
            </a:extLst>
          </p:cNvPr>
          <p:cNvSpPr>
            <a:spLocks noGrp="1"/>
          </p:cNvSpPr>
          <p:nvPr>
            <p:ph type="sldNum" sz="quarter" idx="12"/>
          </p:nvPr>
        </p:nvSpPr>
        <p:spPr/>
        <p:txBody>
          <a:bodyPr/>
          <a:lstStyle/>
          <a:p>
            <a:pPr>
              <a:defRPr/>
            </a:pPr>
            <a:fld id="{1F4C4555-50A1-B340-8961-7F1C1ACEE9D6}" type="slidenum">
              <a:rPr lang="en-US" smtClean="0"/>
              <a:pPr>
                <a:defRPr/>
              </a:pPr>
              <a:t>‹#›</a:t>
            </a:fld>
            <a:endParaRPr lang="en-US"/>
          </a:p>
        </p:txBody>
      </p:sp>
    </p:spTree>
    <p:extLst>
      <p:ext uri="{BB962C8B-B14F-4D97-AF65-F5344CB8AC3E}">
        <p14:creationId xmlns:p14="http://schemas.microsoft.com/office/powerpoint/2010/main" val="126467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822A-2300-2499-CE78-227F1BEB21F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14029B-25B6-A54D-0FAA-CA7783B2C8F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FFFD5-9D94-3273-B161-AB9CE89BA0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2769C3A-10F4-C2A2-D65C-5E9A6E84584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9FC5510-3940-B9AD-E939-8AA657CB80B1}"/>
              </a:ext>
            </a:extLst>
          </p:cNvPr>
          <p:cNvSpPr>
            <a:spLocks noGrp="1"/>
          </p:cNvSpPr>
          <p:nvPr>
            <p:ph type="ftr" sz="quarter" idx="11"/>
          </p:nvPr>
        </p:nvSpPr>
        <p:spPr/>
        <p:txBody>
          <a:bodyPr/>
          <a:lstStyle/>
          <a:p>
            <a:pPr>
              <a:defRPr/>
            </a:pPr>
            <a:r>
              <a:rPr lang="en-US"/>
              <a:t>Big Data Architecting Group Project</a:t>
            </a:r>
          </a:p>
        </p:txBody>
      </p:sp>
      <p:sp>
        <p:nvSpPr>
          <p:cNvPr id="7" name="Slide Number Placeholder 6">
            <a:extLst>
              <a:ext uri="{FF2B5EF4-FFF2-40B4-BE49-F238E27FC236}">
                <a16:creationId xmlns:a16="http://schemas.microsoft.com/office/drawing/2014/main" id="{6D2D5055-F682-E04D-D8B4-E7FB4D7C6B1A}"/>
              </a:ext>
            </a:extLst>
          </p:cNvPr>
          <p:cNvSpPr>
            <a:spLocks noGrp="1"/>
          </p:cNvSpPr>
          <p:nvPr>
            <p:ph type="sldNum" sz="quarter" idx="12"/>
          </p:nvPr>
        </p:nvSpPr>
        <p:spPr/>
        <p:txBody>
          <a:bodyPr/>
          <a:lstStyle/>
          <a:p>
            <a:pPr>
              <a:defRPr/>
            </a:pPr>
            <a:fld id="{25FEBACB-3B6F-2744-908F-D2030440FE92}" type="slidenum">
              <a:rPr lang="en-US" smtClean="0"/>
              <a:pPr>
                <a:defRPr/>
              </a:pPr>
              <a:t>‹#›</a:t>
            </a:fld>
            <a:endParaRPr lang="en-US"/>
          </a:p>
        </p:txBody>
      </p:sp>
    </p:spTree>
    <p:extLst>
      <p:ext uri="{BB962C8B-B14F-4D97-AF65-F5344CB8AC3E}">
        <p14:creationId xmlns:p14="http://schemas.microsoft.com/office/powerpoint/2010/main" val="196077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6C19-75D0-B726-5D3B-B574E3E445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4AEBE1-9440-5057-D6E3-1062D03A9E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BC5079C-B35B-A6BB-4768-B3AF99F060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AB801A-0949-EFA5-B704-418904D2E16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51AC95F-3D62-6515-87CF-7CAB25EBE179}"/>
              </a:ext>
            </a:extLst>
          </p:cNvPr>
          <p:cNvSpPr>
            <a:spLocks noGrp="1"/>
          </p:cNvSpPr>
          <p:nvPr>
            <p:ph type="ftr" sz="quarter" idx="11"/>
          </p:nvPr>
        </p:nvSpPr>
        <p:spPr/>
        <p:txBody>
          <a:bodyPr/>
          <a:lstStyle/>
          <a:p>
            <a:pPr>
              <a:defRPr/>
            </a:pPr>
            <a:r>
              <a:rPr lang="en-US"/>
              <a:t>Big Data Architecting Group Project</a:t>
            </a:r>
          </a:p>
        </p:txBody>
      </p:sp>
      <p:sp>
        <p:nvSpPr>
          <p:cNvPr id="7" name="Slide Number Placeholder 6">
            <a:extLst>
              <a:ext uri="{FF2B5EF4-FFF2-40B4-BE49-F238E27FC236}">
                <a16:creationId xmlns:a16="http://schemas.microsoft.com/office/drawing/2014/main" id="{6DB27208-3143-2590-2A49-F58DB4DBE359}"/>
              </a:ext>
            </a:extLst>
          </p:cNvPr>
          <p:cNvSpPr>
            <a:spLocks noGrp="1"/>
          </p:cNvSpPr>
          <p:nvPr>
            <p:ph type="sldNum" sz="quarter" idx="12"/>
          </p:nvPr>
        </p:nvSpPr>
        <p:spPr/>
        <p:txBody>
          <a:bodyPr/>
          <a:lstStyle/>
          <a:p>
            <a:pPr>
              <a:defRPr/>
            </a:pPr>
            <a:fld id="{351372AB-4391-C54B-960C-DF12F276E1FF}" type="slidenum">
              <a:rPr lang="en-US" smtClean="0"/>
              <a:pPr>
                <a:defRPr/>
              </a:pPr>
              <a:t>‹#›</a:t>
            </a:fld>
            <a:endParaRPr lang="en-US"/>
          </a:p>
        </p:txBody>
      </p:sp>
    </p:spTree>
    <p:extLst>
      <p:ext uri="{BB962C8B-B14F-4D97-AF65-F5344CB8AC3E}">
        <p14:creationId xmlns:p14="http://schemas.microsoft.com/office/powerpoint/2010/main" val="294502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3DD3F-7FF0-C587-E647-20FD35DE97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36DCD-74F9-A590-C750-BFB145941AD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5D66E-B804-FE02-4622-9D1A0897D8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2432ED18-D3E0-1D6F-F5ED-4BFAD5E4CD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Big Data Architecting Group Project</a:t>
            </a:r>
          </a:p>
        </p:txBody>
      </p:sp>
      <p:sp>
        <p:nvSpPr>
          <p:cNvPr id="6" name="Slide Number Placeholder 5">
            <a:extLst>
              <a:ext uri="{FF2B5EF4-FFF2-40B4-BE49-F238E27FC236}">
                <a16:creationId xmlns:a16="http://schemas.microsoft.com/office/drawing/2014/main" id="{67CC034A-3243-E20C-2991-5A3F3DEE548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637BC20-F178-134C-9AA4-2A78975174E5}" type="slidenum">
              <a:rPr lang="en-US" smtClean="0"/>
              <a:pPr>
                <a:defRPr/>
              </a:pPr>
              <a:t>‹#›</a:t>
            </a:fld>
            <a:endParaRPr lang="en-US"/>
          </a:p>
        </p:txBody>
      </p:sp>
      <p:pic>
        <p:nvPicPr>
          <p:cNvPr id="7" name="Picture 7">
            <a:extLst>
              <a:ext uri="{FF2B5EF4-FFF2-40B4-BE49-F238E27FC236}">
                <a16:creationId xmlns:a16="http://schemas.microsoft.com/office/drawing/2014/main" id="{06FAF54A-F17E-7839-696E-8B4A197C749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87" y="0"/>
            <a:ext cx="9140027" cy="1166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Cnstga_vrt_CMYK_gld_wht_rev.eps">
            <a:extLst>
              <a:ext uri="{FF2B5EF4-FFF2-40B4-BE49-F238E27FC236}">
                <a16:creationId xmlns:a16="http://schemas.microsoft.com/office/drawing/2014/main" id="{3B2ADE0A-AB03-6988-0D47-8E32648710E6}"/>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705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datapine.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6sense.com/" TargetMode="External"/><Relationship Id="rId2" Type="http://schemas.openxmlformats.org/officeDocument/2006/relationships/hyperlink" Target="http://www.informatica.com/" TargetMode="External"/><Relationship Id="rId1" Type="http://schemas.openxmlformats.org/officeDocument/2006/relationships/slideLayout" Target="../slideLayouts/slideLayout2.xml"/><Relationship Id="rId6" Type="http://schemas.openxmlformats.org/officeDocument/2006/relationships/hyperlink" Target="https://en.wikipedia.org/wiki/Apache_Kafka" TargetMode="External"/><Relationship Id="rId5" Type="http://schemas.openxmlformats.org/officeDocument/2006/relationships/hyperlink" Target="https://en.wikipedia.org/wiki/Apache_NiFi" TargetMode="External"/><Relationship Id="rId4" Type="http://schemas.openxmlformats.org/officeDocument/2006/relationships/hyperlink" Target="https://www.microsoft.com/en-us/sql-server/sql-server-2022"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tlan.com/master-data-management-benefits/" TargetMode="External"/><Relationship Id="rId7" Type="http://schemas.openxmlformats.org/officeDocument/2006/relationships/hyperlink" Target="https://www.octoparse.com/" TargetMode="External"/><Relationship Id="rId2" Type="http://schemas.openxmlformats.org/officeDocument/2006/relationships/hyperlink" Target="https://www.gestisoft.com/blog/what-are-the-benefits-of-power-bi#:~:text=Data%2DDriven%20Decision%20Making%3A%20Power,up%2Dto%2Ddate%20information" TargetMode="External"/><Relationship Id="rId1" Type="http://schemas.openxmlformats.org/officeDocument/2006/relationships/slideLayout" Target="../slideLayouts/slideLayout7.xml"/><Relationship Id="rId6" Type="http://schemas.openxmlformats.org/officeDocument/2006/relationships/hyperlink" Target="https://www.datapine.com/" TargetMode="External"/><Relationship Id="rId5" Type="http://schemas.openxmlformats.org/officeDocument/2006/relationships/hyperlink" Target="https://signoz.io/" TargetMode="External"/><Relationship Id="rId4" Type="http://schemas.openxmlformats.org/officeDocument/2006/relationships/hyperlink" Target="https://azure.microsoft.com/en-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Rectangle 2"/>
          <p:cNvSpPr>
            <a:spLocks noGrp="1" noChangeArrowheads="1"/>
          </p:cNvSpPr>
          <p:nvPr>
            <p:ph type="ctrTitle"/>
          </p:nvPr>
        </p:nvSpPr>
        <p:spPr>
          <a:xfrm>
            <a:off x="3973321" y="329184"/>
            <a:ext cx="4688333" cy="1783080"/>
          </a:xfrm>
        </p:spPr>
        <p:txBody>
          <a:bodyPr vert="horz" lIns="91440" tIns="45720" rIns="91440" bIns="45720" rtlCol="0" anchor="b">
            <a:normAutofit/>
          </a:bodyPr>
          <a:lstStyle/>
          <a:p>
            <a:pPr algn="l" defTabSz="914400"/>
            <a:r>
              <a:rPr lang="en-US" sz="2900" u="sng" dirty="0"/>
              <a:t>Big Data Architecting</a:t>
            </a:r>
            <a:br>
              <a:rPr lang="en-US" sz="2900" u="sng" dirty="0"/>
            </a:br>
            <a:r>
              <a:rPr lang="en-US" sz="2900" dirty="0"/>
              <a:t>INFO8116-24W-Sec1-Big Data Architecture</a:t>
            </a:r>
            <a:br>
              <a:rPr lang="en-US" sz="2900" u="sng" dirty="0"/>
            </a:br>
            <a:endParaRPr lang="en-US" sz="2900" u="sng" dirty="0"/>
          </a:p>
        </p:txBody>
      </p:sp>
      <p:pic>
        <p:nvPicPr>
          <p:cNvPr id="15365" name="Picture 15364">
            <a:extLst>
              <a:ext uri="{FF2B5EF4-FFF2-40B4-BE49-F238E27FC236}">
                <a16:creationId xmlns:a16="http://schemas.microsoft.com/office/drawing/2014/main" id="{EDABB5C2-A9A4-EE78-0C11-3A766D6CD666}"/>
              </a:ext>
            </a:extLst>
          </p:cNvPr>
          <p:cNvPicPr>
            <a:picLocks noChangeAspect="1"/>
          </p:cNvPicPr>
          <p:nvPr/>
        </p:nvPicPr>
        <p:blipFill rotWithShape="1">
          <a:blip r:embed="rId3"/>
          <a:srcRect l="19110" r="52240"/>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37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3"/>
          <p:cNvSpPr>
            <a:spLocks noGrp="1" noChangeArrowheads="1"/>
          </p:cNvSpPr>
          <p:nvPr>
            <p:ph type="subTitle" idx="1"/>
          </p:nvPr>
        </p:nvSpPr>
        <p:spPr>
          <a:xfrm>
            <a:off x="3973321" y="2706624"/>
            <a:ext cx="4688333" cy="3483864"/>
          </a:xfrm>
        </p:spPr>
        <p:txBody>
          <a:bodyPr vert="horz" lIns="91440" tIns="45720" rIns="91440" bIns="45720" rtlCol="0">
            <a:normAutofit/>
          </a:bodyPr>
          <a:lstStyle/>
          <a:p>
            <a:pPr indent="-228600" algn="l" defTabSz="914400">
              <a:buFont typeface="Arial" panose="020B0604020202020204" pitchFamily="34" charset="0"/>
              <a:buChar char="•"/>
            </a:pPr>
            <a:r>
              <a:rPr lang="en-US" sz="1900" dirty="0"/>
              <a:t>Group 1</a:t>
            </a:r>
          </a:p>
          <a:p>
            <a:pPr indent="-228600" algn="l" defTabSz="914400">
              <a:buFont typeface="Arial" panose="020B0604020202020204" pitchFamily="34" charset="0"/>
              <a:buChar char="•"/>
            </a:pPr>
            <a:endParaRPr lang="en-US" sz="1900" dirty="0"/>
          </a:p>
          <a:p>
            <a:pPr indent="-228600" algn="l" defTabSz="914400">
              <a:buFont typeface="Arial" panose="020B0604020202020204" pitchFamily="34" charset="0"/>
              <a:buChar char="•"/>
            </a:pPr>
            <a:r>
              <a:rPr lang="en-US" sz="1900" dirty="0"/>
              <a:t>Team Members:</a:t>
            </a:r>
          </a:p>
          <a:p>
            <a:pPr indent="-228600" algn="l" defTabSz="914400">
              <a:buFont typeface="Arial" panose="020B0604020202020204" pitchFamily="34" charset="0"/>
              <a:buChar char="•"/>
            </a:pPr>
            <a:r>
              <a:rPr lang="en-US" sz="1900" dirty="0"/>
              <a:t>Siddhesh Otari</a:t>
            </a:r>
          </a:p>
          <a:p>
            <a:pPr indent="-228600" algn="l" defTabSz="914400">
              <a:buFont typeface="Arial" panose="020B0604020202020204" pitchFamily="34" charset="0"/>
              <a:buChar char="•"/>
            </a:pPr>
            <a:r>
              <a:rPr lang="en-US" sz="1900" dirty="0"/>
              <a:t>Vats Sanghvi</a:t>
            </a:r>
          </a:p>
          <a:p>
            <a:pPr indent="-228600" algn="l" defTabSz="914400">
              <a:buFont typeface="Arial" panose="020B0604020202020204" pitchFamily="34" charset="0"/>
              <a:buChar char="•"/>
            </a:pPr>
            <a:r>
              <a:rPr lang="en-US" sz="1900" dirty="0" err="1"/>
              <a:t>Harshrajsinh</a:t>
            </a:r>
            <a:r>
              <a:rPr lang="en-US" sz="1900" dirty="0"/>
              <a:t> </a:t>
            </a:r>
            <a:r>
              <a:rPr lang="en-US" sz="1900" dirty="0" err="1"/>
              <a:t>Chavda</a:t>
            </a:r>
            <a:endParaRPr lang="en-US" sz="1900" dirty="0"/>
          </a:p>
          <a:p>
            <a:pPr indent="-228600" algn="l" defTabSz="914400">
              <a:buFont typeface="Arial" panose="020B0604020202020204" pitchFamily="34" charset="0"/>
              <a:buChar char="•"/>
            </a:pPr>
            <a:r>
              <a:rPr lang="en-US" sz="1900" dirty="0"/>
              <a:t>Saksham Magoo</a:t>
            </a:r>
          </a:p>
          <a:p>
            <a:pPr indent="-228600" algn="l" defTabSz="914400">
              <a:buFont typeface="Arial" panose="020B0604020202020204" pitchFamily="34" charset="0"/>
              <a:buChar char="•"/>
            </a:pPr>
            <a:r>
              <a:rPr lang="en-US" sz="1900" dirty="0"/>
              <a:t>Sanjana </a:t>
            </a:r>
            <a:r>
              <a:rPr lang="en-US" sz="1900" dirty="0" err="1"/>
              <a:t>Upender</a:t>
            </a:r>
            <a:endParaRPr lang="en-US" sz="1900" dirty="0"/>
          </a:p>
        </p:txBody>
      </p:sp>
      <p:sp>
        <p:nvSpPr>
          <p:cNvPr id="2" name="Footer Placeholder 1">
            <a:extLst>
              <a:ext uri="{FF2B5EF4-FFF2-40B4-BE49-F238E27FC236}">
                <a16:creationId xmlns:a16="http://schemas.microsoft.com/office/drawing/2014/main" id="{54D58729-011A-F631-6FCD-2AA379466513}"/>
              </a:ext>
            </a:extLst>
          </p:cNvPr>
          <p:cNvSpPr>
            <a:spLocks noGrp="1"/>
          </p:cNvSpPr>
          <p:nvPr>
            <p:ph type="ftr" sz="quarter" idx="11"/>
          </p:nvPr>
        </p:nvSpPr>
        <p:spPr>
          <a:xfrm>
            <a:off x="3973321" y="6356350"/>
            <a:ext cx="3086100" cy="365125"/>
          </a:xfrm>
        </p:spPr>
        <p:txBody>
          <a:bodyPr vert="horz" lIns="91440" tIns="45720" rIns="91440" bIns="45720" rtlCol="0" anchor="ctr">
            <a:normAutofit/>
          </a:bodyPr>
          <a:lstStyle/>
          <a:p>
            <a:pPr algn="l">
              <a:spcAft>
                <a:spcPts val="600"/>
              </a:spcAft>
              <a:defRPr/>
            </a:pPr>
            <a:r>
              <a:rPr lang="en-US" sz="1200" kern="1200">
                <a:solidFill>
                  <a:prstClr val="black">
                    <a:tint val="75000"/>
                  </a:prstClr>
                </a:solidFill>
                <a:latin typeface="Calibri" panose="020F0502020204030204"/>
                <a:ea typeface="+mn-ea"/>
                <a:cs typeface="+mn-cs"/>
              </a:rPr>
              <a:t>Big Data Architecting Group Project</a:t>
            </a:r>
          </a:p>
        </p:txBody>
      </p:sp>
      <p:sp>
        <p:nvSpPr>
          <p:cNvPr id="3" name="Slide Number Placeholder 2">
            <a:extLst>
              <a:ext uri="{FF2B5EF4-FFF2-40B4-BE49-F238E27FC236}">
                <a16:creationId xmlns:a16="http://schemas.microsoft.com/office/drawing/2014/main" id="{D1166B16-4D55-81DA-2C53-1BB67C7882B2}"/>
              </a:ext>
            </a:extLst>
          </p:cNvPr>
          <p:cNvSpPr>
            <a:spLocks noGrp="1"/>
          </p:cNvSpPr>
          <p:nvPr>
            <p:ph type="sldNum" sz="quarter" idx="12"/>
          </p:nvPr>
        </p:nvSpPr>
        <p:spPr>
          <a:xfrm>
            <a:off x="7539733" y="6356350"/>
            <a:ext cx="975616" cy="365125"/>
          </a:xfrm>
        </p:spPr>
        <p:txBody>
          <a:bodyPr vert="horz" lIns="91440" tIns="45720" rIns="91440" bIns="45720" rtlCol="0" anchor="ctr">
            <a:normAutofit/>
          </a:bodyPr>
          <a:lstStyle/>
          <a:p>
            <a:pPr>
              <a:spcAft>
                <a:spcPts val="600"/>
              </a:spcAft>
              <a:defRPr/>
            </a:pPr>
            <a:fld id="{DB83AC21-DC8C-D544-8151-A8A54CA91663}" type="slidenum">
              <a:rPr lang="en-US" sz="1200" smtClean="0">
                <a:solidFill>
                  <a:prstClr val="black">
                    <a:tint val="75000"/>
                  </a:prstClr>
                </a:solidFill>
                <a:latin typeface="Calibri" panose="020F0502020204030204"/>
              </a:rPr>
              <a:pPr>
                <a:spcAft>
                  <a:spcPts val="600"/>
                </a:spcAft>
                <a:defRPr/>
              </a:pPr>
              <a:t>1</a:t>
            </a:fld>
            <a:endParaRPr lang="en-US" sz="1200">
              <a:solidFill>
                <a:prstClr val="black">
                  <a:tint val="75000"/>
                </a:prstClr>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0" y="1219200"/>
            <a:ext cx="9144000" cy="1203324"/>
          </a:xfrm>
        </p:spPr>
        <p:txBody>
          <a:bodyPr>
            <a:normAutofit/>
          </a:bodyPr>
          <a:lstStyle/>
          <a:p>
            <a:r>
              <a:rPr lang="en-US" sz="2800" b="1" kern="100" dirty="0">
                <a:effectLst/>
                <a:latin typeface="Aptos" panose="020B0004020202020204" pitchFamily="34" charset="0"/>
                <a:ea typeface="Aptos" panose="020B0004020202020204" pitchFamily="34" charset="0"/>
                <a:cs typeface="Mangal" panose="02040503050203030202" pitchFamily="18" charset="0"/>
              </a:rPr>
              <a:t>Master Data Management (MDM):</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US" b="1" u="sng" dirty="0">
              <a:latin typeface="Arial" charset="0"/>
              <a:ea typeface="ＭＳ Ｐゴシック" charset="0"/>
              <a:cs typeface="ＭＳ Ｐゴシック" charset="0"/>
            </a:endParaRPr>
          </a:p>
        </p:txBody>
      </p:sp>
      <p:sp>
        <p:nvSpPr>
          <p:cNvPr id="17410" name="Rectangle 3"/>
          <p:cNvSpPr>
            <a:spLocks noGrp="1" noChangeArrowheads="1"/>
          </p:cNvSpPr>
          <p:nvPr>
            <p:ph idx="1"/>
          </p:nvPr>
        </p:nvSpPr>
        <p:spPr>
          <a:xfrm>
            <a:off x="0" y="2514600"/>
            <a:ext cx="9144000" cy="3841751"/>
          </a:xfrm>
        </p:spPr>
        <p:txBody>
          <a:bodyPr>
            <a:normAutofit lnSpcReduction="10000"/>
          </a:bodyPr>
          <a:lstStyle/>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Recommendation: Informatica MDM SaaS</a:t>
            </a:r>
            <a:r>
              <a:rPr lang="en-US" sz="1800" kern="100" dirty="0">
                <a:solidFill>
                  <a:srgbClr val="4D5156"/>
                </a:solidFill>
                <a:effectLst/>
                <a:latin typeface="Arial" panose="020B0604020202020204" pitchFamily="34" charset="0"/>
                <a:ea typeface="Aptos" panose="020B0004020202020204" pitchFamily="34" charset="0"/>
                <a:cs typeface="Mangal" panose="02040503050203030202" pitchFamily="18" charset="0"/>
              </a:rPr>
              <a:t> </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Description: Informatica MDM is a comprehensive master data management solution that provides capabilities for data modeling, data quality, data governance, and data integration. It helps organizations manage and govern their master data across multiple domains, such as customers, products, and suppliers.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Operating System: SaaS cloud service</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Cost: Subscription-based pricing model, typically priced per user or per server/core. Approx. 40,000 USD for first year for a small sized firm.</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Additional Costs: Implementation costs for setup, configuration, and customization. Ongoing costs include maintenance, support, and potential add-on modules for advanced features.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eaLnBrk="1" hangingPunct="1"/>
            <a:endParaRPr lang="en-US" dirty="0">
              <a:latin typeface="Arial" charset="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41927DC-B384-4AA8-E918-1878696E872E}"/>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815552AA-E5B8-B41D-F6CC-D153299DC5AC}"/>
              </a:ext>
            </a:extLst>
          </p:cNvPr>
          <p:cNvSpPr>
            <a:spLocks noGrp="1"/>
          </p:cNvSpPr>
          <p:nvPr>
            <p:ph type="sldNum" sz="quarter" idx="12"/>
          </p:nvPr>
        </p:nvSpPr>
        <p:spPr/>
        <p:txBody>
          <a:bodyPr/>
          <a:lstStyle/>
          <a:p>
            <a:pPr>
              <a:defRPr/>
            </a:pPr>
            <a:fld id="{3FA85722-278C-6244-8172-0EC582E36E92}" type="slidenum">
              <a:rPr lang="en-US" smtClean="0"/>
              <a:pPr>
                <a:defRPr/>
              </a:pPr>
              <a:t>10</a:t>
            </a:fld>
            <a:endParaRPr lang="en-US"/>
          </a:p>
        </p:txBody>
      </p:sp>
      <p:pic>
        <p:nvPicPr>
          <p:cNvPr id="4" name="Picture 3">
            <a:extLst>
              <a:ext uri="{FF2B5EF4-FFF2-40B4-BE49-F238E27FC236}">
                <a16:creationId xmlns:a16="http://schemas.microsoft.com/office/drawing/2014/main" id="{5E495065-D0AB-C9B1-2AE2-98BDAE6639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6445" y="1312227"/>
            <a:ext cx="1539875" cy="770890"/>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6681D6-7A56-4B07-4B38-E5A929FC2470}"/>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34BDF4AF-1729-0C32-7E14-D55D6EDAB36A}"/>
              </a:ext>
            </a:extLst>
          </p:cNvPr>
          <p:cNvSpPr>
            <a:spLocks noGrp="1"/>
          </p:cNvSpPr>
          <p:nvPr>
            <p:ph type="sldNum" sz="quarter" idx="12"/>
          </p:nvPr>
        </p:nvSpPr>
        <p:spPr/>
        <p:txBody>
          <a:bodyPr/>
          <a:lstStyle/>
          <a:p>
            <a:pPr>
              <a:defRPr/>
            </a:pPr>
            <a:fld id="{1F4C4555-50A1-B340-8961-7F1C1ACEE9D6}" type="slidenum">
              <a:rPr lang="en-US" smtClean="0"/>
              <a:pPr>
                <a:defRPr/>
              </a:pPr>
              <a:t>11</a:t>
            </a:fld>
            <a:endParaRPr lang="en-US"/>
          </a:p>
        </p:txBody>
      </p:sp>
      <p:sp>
        <p:nvSpPr>
          <p:cNvPr id="5" name="TextBox 4">
            <a:extLst>
              <a:ext uri="{FF2B5EF4-FFF2-40B4-BE49-F238E27FC236}">
                <a16:creationId xmlns:a16="http://schemas.microsoft.com/office/drawing/2014/main" id="{4BC7EDDF-E56D-9535-1107-BA36537BB248}"/>
              </a:ext>
            </a:extLst>
          </p:cNvPr>
          <p:cNvSpPr txBox="1"/>
          <p:nvPr/>
        </p:nvSpPr>
        <p:spPr>
          <a:xfrm>
            <a:off x="381000" y="1407780"/>
            <a:ext cx="8305800" cy="2409057"/>
          </a:xfrm>
          <a:prstGeom prst="rect">
            <a:avLst/>
          </a:prstGeom>
          <a:noFill/>
        </p:spPr>
        <p:txBody>
          <a:bodyPr wrap="square">
            <a:spAutoFit/>
          </a:bodyPr>
          <a:lstStyle/>
          <a:p>
            <a:pPr marL="228600">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Why?</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Data Governance and Compliance: Informatica MDM SaaS offers robust data governance capabilities to ensure data quality, consistency, and compliance with regulatory requirements.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Scalability : As a SaaS offering, it eliminates the need for upfront hardware investments, can manage master data effectively regardless of their size or industry, making it suitable for both small businesses and large enterprises.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264348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BC79-A2D6-24BF-B515-D2D047B6C79E}"/>
              </a:ext>
            </a:extLst>
          </p:cNvPr>
          <p:cNvSpPr>
            <a:spLocks noGrp="1"/>
          </p:cNvSpPr>
          <p:nvPr>
            <p:ph type="title"/>
          </p:nvPr>
        </p:nvSpPr>
        <p:spPr>
          <a:xfrm>
            <a:off x="0" y="1310959"/>
            <a:ext cx="9144000" cy="914400"/>
          </a:xfrm>
        </p:spPr>
        <p:txBody>
          <a:bodyPr>
            <a:normAutofit fontScale="90000"/>
          </a:bodyPr>
          <a:lstStyle/>
          <a:p>
            <a:r>
              <a:rPr lang="en-US" sz="3600" b="1" kern="100" dirty="0">
                <a:effectLst/>
                <a:latin typeface="Aptos" panose="020B0004020202020204" pitchFamily="34" charset="0"/>
                <a:ea typeface="Aptos" panose="020B0004020202020204" pitchFamily="34" charset="0"/>
                <a:cs typeface="Mangal" panose="02040503050203030202" pitchFamily="18" charset="0"/>
              </a:rPr>
              <a:t>Operational Data Store (ODS):</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AAB796D-7576-685D-B56C-5D108910E135}"/>
              </a:ext>
            </a:extLst>
          </p:cNvPr>
          <p:cNvSpPr>
            <a:spLocks noGrp="1"/>
          </p:cNvSpPr>
          <p:nvPr>
            <p:ph idx="1"/>
          </p:nvPr>
        </p:nvSpPr>
        <p:spPr>
          <a:xfrm>
            <a:off x="0" y="2362199"/>
            <a:ext cx="9144000" cy="3814763"/>
          </a:xfrm>
        </p:spPr>
        <p:txBody>
          <a:bodyPr/>
          <a:lstStyle/>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Recommendation: Microsoft SQL Server (Standard - server)</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Description: Microsoft SQL Server is a relational database management system that provides capabilities for building and maintaining operational data stores. It offers robust transaction processing, data integration, and reporting functionalities, making it suitable for storing and managing operational data before loading into the LDW.</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Operating System : Windows, macOS (Azure Data Studio), Linux, Ubuntu.</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Cost : SQL Server Standard	1,418 USD /year</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7380FD02-0D29-2BE0-564D-2E6C8043A003}"/>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318A111B-EACD-8453-5887-CF30A24EDF6F}"/>
              </a:ext>
            </a:extLst>
          </p:cNvPr>
          <p:cNvSpPr>
            <a:spLocks noGrp="1"/>
          </p:cNvSpPr>
          <p:nvPr>
            <p:ph type="sldNum" sz="quarter" idx="12"/>
          </p:nvPr>
        </p:nvSpPr>
        <p:spPr/>
        <p:txBody>
          <a:bodyPr/>
          <a:lstStyle/>
          <a:p>
            <a:pPr>
              <a:defRPr/>
            </a:pPr>
            <a:fld id="{3FA85722-278C-6244-8172-0EC582E36E92}" type="slidenum">
              <a:rPr lang="en-US" smtClean="0"/>
              <a:pPr>
                <a:defRPr/>
              </a:pPr>
              <a:t>12</a:t>
            </a:fld>
            <a:endParaRPr lang="en-US"/>
          </a:p>
        </p:txBody>
      </p:sp>
      <p:pic>
        <p:nvPicPr>
          <p:cNvPr id="6" name="Picture 5" descr="How to query Dataverse in Microsoft SQL Server Management Studio (SSMS)?">
            <a:extLst>
              <a:ext uri="{FF2B5EF4-FFF2-40B4-BE49-F238E27FC236}">
                <a16:creationId xmlns:a16="http://schemas.microsoft.com/office/drawing/2014/main" id="{FAD410FF-6814-8353-1C3D-F7AB701363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2810" y="1316039"/>
            <a:ext cx="1272540" cy="920750"/>
          </a:xfrm>
          <a:prstGeom prst="rect">
            <a:avLst/>
          </a:prstGeom>
          <a:noFill/>
          <a:ln>
            <a:solidFill>
              <a:schemeClr val="tx1"/>
            </a:solidFill>
          </a:ln>
        </p:spPr>
      </p:pic>
    </p:spTree>
    <p:extLst>
      <p:ext uri="{BB962C8B-B14F-4D97-AF65-F5344CB8AC3E}">
        <p14:creationId xmlns:p14="http://schemas.microsoft.com/office/powerpoint/2010/main" val="189312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EF54F2-70BA-FEB8-FA06-83AEA160305B}"/>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58B7F83F-7AE4-0DC6-CFDD-9A3F8E71CFB0}"/>
              </a:ext>
            </a:extLst>
          </p:cNvPr>
          <p:cNvSpPr>
            <a:spLocks noGrp="1"/>
          </p:cNvSpPr>
          <p:nvPr>
            <p:ph type="sldNum" sz="quarter" idx="12"/>
          </p:nvPr>
        </p:nvSpPr>
        <p:spPr/>
        <p:txBody>
          <a:bodyPr/>
          <a:lstStyle/>
          <a:p>
            <a:pPr>
              <a:defRPr/>
            </a:pPr>
            <a:fld id="{1F4C4555-50A1-B340-8961-7F1C1ACEE9D6}" type="slidenum">
              <a:rPr lang="en-US" smtClean="0"/>
              <a:pPr>
                <a:defRPr/>
              </a:pPr>
              <a:t>13</a:t>
            </a:fld>
            <a:endParaRPr lang="en-US"/>
          </a:p>
        </p:txBody>
      </p:sp>
      <p:sp>
        <p:nvSpPr>
          <p:cNvPr id="5" name="TextBox 4">
            <a:extLst>
              <a:ext uri="{FF2B5EF4-FFF2-40B4-BE49-F238E27FC236}">
                <a16:creationId xmlns:a16="http://schemas.microsoft.com/office/drawing/2014/main" id="{7813842B-FE2E-09BD-2536-66D71C5B1E29}"/>
              </a:ext>
            </a:extLst>
          </p:cNvPr>
          <p:cNvSpPr txBox="1"/>
          <p:nvPr/>
        </p:nvSpPr>
        <p:spPr>
          <a:xfrm>
            <a:off x="304800" y="1248505"/>
            <a:ext cx="8534400" cy="2409095"/>
          </a:xfrm>
          <a:prstGeom prst="rect">
            <a:avLst/>
          </a:prstGeom>
          <a:noFill/>
        </p:spPr>
        <p:txBody>
          <a:bodyPr wrap="square">
            <a:spAutoFit/>
          </a:bodyPr>
          <a:lstStyle/>
          <a:p>
            <a:pPr indent="228600">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Why? </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Microsoft SQL Server seamlessly integrates with other Microsoft technologies and platforms, such as Azure Cloud Services, Power BI, and Excel.</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Security features : Microsoft SQL Server provides a comprehensive set of data management and security features to support ODS requirements. These include advanced data integration capabilities with SQL Server Integration Services (SSIS) for ETL</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371075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5F709-936A-2486-E049-0BFAA220E913}"/>
              </a:ext>
            </a:extLst>
          </p:cNvPr>
          <p:cNvSpPr>
            <a:spLocks noGrp="1"/>
          </p:cNvSpPr>
          <p:nvPr>
            <p:ph type="title"/>
          </p:nvPr>
        </p:nvSpPr>
        <p:spPr>
          <a:xfrm>
            <a:off x="304800" y="2743200"/>
            <a:ext cx="2564892" cy="3189450"/>
          </a:xfrm>
        </p:spPr>
        <p:txBody>
          <a:bodyPr vert="horz" lIns="91440" tIns="45720" rIns="91440" bIns="45720" rtlCol="0" anchor="ctr">
            <a:normAutofit/>
          </a:bodyPr>
          <a:lstStyle/>
          <a:p>
            <a:pPr defTabSz="914400"/>
            <a:r>
              <a:rPr lang="en-US" b="1" kern="1200" dirty="0">
                <a:solidFill>
                  <a:schemeClr val="tx1"/>
                </a:solidFill>
                <a:latin typeface="+mj-lt"/>
                <a:ea typeface="+mj-ea"/>
                <a:cs typeface="+mj-cs"/>
              </a:rPr>
              <a:t>Tools for </a:t>
            </a:r>
            <a:r>
              <a:rPr lang="en-US" b="1" kern="1200" dirty="0">
                <a:solidFill>
                  <a:schemeClr val="tx1"/>
                </a:solidFill>
                <a:effectLst/>
                <a:latin typeface="+mj-lt"/>
                <a:ea typeface="+mj-ea"/>
                <a:cs typeface="+mj-cs"/>
              </a:rPr>
              <a:t>Data Integration Layer</a:t>
            </a:r>
            <a:endParaRPr lang="en-US" b="1" kern="1200" dirty="0">
              <a:solidFill>
                <a:schemeClr val="tx1"/>
              </a:solidFill>
              <a:latin typeface="+mj-lt"/>
              <a:ea typeface="+mj-ea"/>
              <a:cs typeface="+mj-cs"/>
            </a:endParaRPr>
          </a:p>
        </p:txBody>
      </p:sp>
      <p:sp>
        <p:nvSpPr>
          <p:cNvPr id="3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CAAF765-1A0F-23F6-3759-DF8025E7772F}"/>
              </a:ext>
            </a:extLst>
          </p:cNvPr>
          <p:cNvSpPr txBox="1"/>
          <p:nvPr/>
        </p:nvSpPr>
        <p:spPr>
          <a:xfrm>
            <a:off x="3431540" y="2362200"/>
            <a:ext cx="5170932" cy="3113250"/>
          </a:xfrm>
          <a:prstGeom prst="rect">
            <a:avLst/>
          </a:prstGeom>
        </p:spPr>
        <p:txBody>
          <a:bodyPr vert="horz" lIns="91440" tIns="45720" rIns="91440" bIns="45720" rtlCol="0" anchor="ctr">
            <a:normAutofit/>
          </a:bodyPr>
          <a:lstStyle/>
          <a:p>
            <a:pPr>
              <a:lnSpc>
                <a:spcPct val="90000"/>
              </a:lnSpc>
              <a:spcAft>
                <a:spcPts val="800"/>
              </a:spcAft>
            </a:pPr>
            <a:r>
              <a:rPr lang="en-US" sz="2800" b="1" dirty="0">
                <a:effectLst/>
              </a:rPr>
              <a:t>Components:</a:t>
            </a:r>
            <a:endParaRPr lang="en-US" sz="2800" dirty="0">
              <a:effectLst/>
            </a:endParaRPr>
          </a:p>
          <a:p>
            <a:pPr marL="342900" lvl="0" indent="-228600">
              <a:lnSpc>
                <a:spcPct val="90000"/>
              </a:lnSpc>
              <a:buFont typeface="Arial" panose="020B0604020202020204" pitchFamily="34" charset="0"/>
              <a:buChar char="•"/>
            </a:pPr>
            <a:r>
              <a:rPr lang="en-US" sz="2800" dirty="0">
                <a:effectLst/>
              </a:rPr>
              <a:t>Data Visualization</a:t>
            </a:r>
          </a:p>
          <a:p>
            <a:pPr marL="342900" lvl="0" indent="-228600">
              <a:lnSpc>
                <a:spcPct val="90000"/>
              </a:lnSpc>
              <a:buFont typeface="Arial" panose="020B0604020202020204" pitchFamily="34" charset="0"/>
              <a:buChar char="•"/>
            </a:pPr>
            <a:r>
              <a:rPr lang="en-US" sz="2800" dirty="0">
                <a:effectLst/>
              </a:rPr>
              <a:t>ETL ELT</a:t>
            </a:r>
          </a:p>
          <a:p>
            <a:pPr marL="342900" lvl="0" indent="-228600">
              <a:lnSpc>
                <a:spcPct val="90000"/>
              </a:lnSpc>
              <a:spcAft>
                <a:spcPts val="800"/>
              </a:spcAft>
              <a:buFont typeface="Arial" panose="020B0604020202020204" pitchFamily="34" charset="0"/>
              <a:buChar char="•"/>
            </a:pPr>
            <a:r>
              <a:rPr lang="en-US" sz="2800" dirty="0">
                <a:effectLst/>
              </a:rPr>
              <a:t>Data Services &amp; Data Integration</a:t>
            </a:r>
          </a:p>
          <a:p>
            <a:pPr marL="342900" lvl="0" indent="-228600">
              <a:lnSpc>
                <a:spcPct val="90000"/>
              </a:lnSpc>
              <a:spcAft>
                <a:spcPts val="800"/>
              </a:spcAft>
              <a:buFont typeface="Arial" panose="020B0604020202020204" pitchFamily="34" charset="0"/>
              <a:buChar char="•"/>
            </a:pPr>
            <a:r>
              <a:rPr lang="en-US" sz="2800" dirty="0">
                <a:effectLst/>
              </a:rPr>
              <a:t>Master Data Management</a:t>
            </a:r>
            <a:endParaRPr lang="en-US" sz="2800" dirty="0"/>
          </a:p>
        </p:txBody>
      </p:sp>
      <p:pic>
        <p:nvPicPr>
          <p:cNvPr id="9" name="Content Placeholder 8" descr="A close-up of a sign&#10;&#10;Description automatically generated">
            <a:extLst>
              <a:ext uri="{FF2B5EF4-FFF2-40B4-BE49-F238E27FC236}">
                <a16:creationId xmlns:a16="http://schemas.microsoft.com/office/drawing/2014/main" id="{43D0FE59-ADE3-65D0-694D-30A71B502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865" y="256625"/>
            <a:ext cx="8188452" cy="2046125"/>
          </a:xfrm>
          <a:prstGeom prst="rect">
            <a:avLst/>
          </a:prstGeom>
        </p:spPr>
      </p:pic>
      <p:sp>
        <p:nvSpPr>
          <p:cNvPr id="4" name="Footer Placeholder 3">
            <a:extLst>
              <a:ext uri="{FF2B5EF4-FFF2-40B4-BE49-F238E27FC236}">
                <a16:creationId xmlns:a16="http://schemas.microsoft.com/office/drawing/2014/main" id="{1FC3A21B-22C0-24DE-0EE1-03E26243D3D5}"/>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defRPr/>
            </a:pPr>
            <a:r>
              <a:rPr lang="en-US" sz="1200" kern="1200">
                <a:solidFill>
                  <a:schemeClr val="tx1">
                    <a:tint val="75000"/>
                  </a:schemeClr>
                </a:solidFill>
                <a:latin typeface="+mn-lt"/>
                <a:ea typeface="+mn-ea"/>
                <a:cs typeface="+mn-cs"/>
              </a:rPr>
              <a:t>Big Data Architecting Group Project</a:t>
            </a:r>
          </a:p>
        </p:txBody>
      </p:sp>
      <p:sp>
        <p:nvSpPr>
          <p:cNvPr id="5" name="Slide Number Placeholder 4">
            <a:extLst>
              <a:ext uri="{FF2B5EF4-FFF2-40B4-BE49-F238E27FC236}">
                <a16:creationId xmlns:a16="http://schemas.microsoft.com/office/drawing/2014/main" id="{0F592ABE-C662-6349-9237-C0E3C72F314D}"/>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3FA85722-278C-6244-8172-0EC582E36E92}" type="slidenum">
              <a:rPr lang="en-US" sz="1200"/>
              <a:pPr>
                <a:spcAft>
                  <a:spcPts val="600"/>
                </a:spcAft>
                <a:defRPr/>
              </a:pPr>
              <a:t>14</a:t>
            </a:fld>
            <a:endParaRPr lang="en-US" sz="1200"/>
          </a:p>
        </p:txBody>
      </p:sp>
    </p:spTree>
    <p:extLst>
      <p:ext uri="{BB962C8B-B14F-4D97-AF65-F5344CB8AC3E}">
        <p14:creationId xmlns:p14="http://schemas.microsoft.com/office/powerpoint/2010/main" val="146534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44DA-A71A-4183-3710-27B8A8469C57}"/>
              </a:ext>
            </a:extLst>
          </p:cNvPr>
          <p:cNvSpPr>
            <a:spLocks noGrp="1"/>
          </p:cNvSpPr>
          <p:nvPr>
            <p:ph type="title"/>
          </p:nvPr>
        </p:nvSpPr>
        <p:spPr>
          <a:xfrm>
            <a:off x="0" y="1162843"/>
            <a:ext cx="9144000" cy="1325563"/>
          </a:xfrm>
        </p:spPr>
        <p:txBody>
          <a:bodyPr/>
          <a:lstStyle/>
          <a:p>
            <a:r>
              <a:rPr lang="en-US" sz="3600" b="1" kern="100" dirty="0">
                <a:effectLst/>
                <a:latin typeface="Aptos" panose="020B0004020202020204" pitchFamily="34" charset="0"/>
                <a:ea typeface="Aptos" panose="020B0004020202020204" pitchFamily="34" charset="0"/>
                <a:cs typeface="Mangal" panose="02040503050203030202" pitchFamily="18" charset="0"/>
              </a:rPr>
              <a:t>Data Visualization:</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8B59F11-519C-D15B-B425-F402CF28F6B1}"/>
              </a:ext>
            </a:extLst>
          </p:cNvPr>
          <p:cNvSpPr>
            <a:spLocks noGrp="1"/>
          </p:cNvSpPr>
          <p:nvPr>
            <p:ph idx="1"/>
          </p:nvPr>
        </p:nvSpPr>
        <p:spPr>
          <a:xfrm>
            <a:off x="0" y="2819399"/>
            <a:ext cx="9144000" cy="3357563"/>
          </a:xfrm>
        </p:spPr>
        <p:txBody>
          <a:bodyPr>
            <a:normAutofit/>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Recommendation: Microsoft Power BI</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Description: Power BI is a collection of software services, apps, and connectors that work together to turn your unrelated sources of data into coherent, visually immersive, and interactive insights. Your data might be an Excel spreadsheet, or a collection of cloud-based and on-premises hybrid data warehouses. Power BI lets you easily connect to your data sources, visualize and discover what's important, and share that with anyone or everyone you want.</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9F512C52-111B-C448-7556-F1C254D3A0CD}"/>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3D02F7DC-A8F5-82D7-830E-7E0B7215D312}"/>
              </a:ext>
            </a:extLst>
          </p:cNvPr>
          <p:cNvSpPr>
            <a:spLocks noGrp="1"/>
          </p:cNvSpPr>
          <p:nvPr>
            <p:ph type="sldNum" sz="quarter" idx="12"/>
          </p:nvPr>
        </p:nvSpPr>
        <p:spPr/>
        <p:txBody>
          <a:bodyPr/>
          <a:lstStyle/>
          <a:p>
            <a:pPr>
              <a:defRPr/>
            </a:pPr>
            <a:fld id="{3FA85722-278C-6244-8172-0EC582E36E92}" type="slidenum">
              <a:rPr lang="en-US" smtClean="0"/>
              <a:pPr>
                <a:defRPr/>
              </a:pPr>
              <a:t>15</a:t>
            </a:fld>
            <a:endParaRPr lang="en-US"/>
          </a:p>
        </p:txBody>
      </p:sp>
      <p:pic>
        <p:nvPicPr>
          <p:cNvPr id="6" name="Picture 5" descr="A yellow sign with black text&#10;&#10;Description automatically generated">
            <a:extLst>
              <a:ext uri="{FF2B5EF4-FFF2-40B4-BE49-F238E27FC236}">
                <a16:creationId xmlns:a16="http://schemas.microsoft.com/office/drawing/2014/main" id="{0DFF0292-37D9-05DE-B233-927DA8833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553765"/>
            <a:ext cx="1905000" cy="733425"/>
          </a:xfrm>
          <a:prstGeom prst="rect">
            <a:avLst/>
          </a:prstGeom>
        </p:spPr>
      </p:pic>
    </p:spTree>
    <p:extLst>
      <p:ext uri="{BB962C8B-B14F-4D97-AF65-F5344CB8AC3E}">
        <p14:creationId xmlns:p14="http://schemas.microsoft.com/office/powerpoint/2010/main" val="270684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EF069-297A-F21B-C165-D2FA6B1EF34F}"/>
              </a:ext>
            </a:extLst>
          </p:cNvPr>
          <p:cNvSpPr>
            <a:spLocks noGrp="1"/>
          </p:cNvSpPr>
          <p:nvPr>
            <p:ph idx="1"/>
          </p:nvPr>
        </p:nvSpPr>
        <p:spPr>
          <a:xfrm>
            <a:off x="228600" y="1447800"/>
            <a:ext cx="8686800" cy="4724400"/>
          </a:xfrm>
        </p:spPr>
        <p:txBody>
          <a:bodyPr>
            <a:normAutofit fontScale="92500" lnSpcReduction="10000"/>
          </a:bodyPr>
          <a:lstStyle/>
          <a:p>
            <a:pPr marL="342900" lvl="0" indent="-342900">
              <a:lnSpc>
                <a:spcPct val="115000"/>
              </a:lnSpc>
              <a:buFont typeface="Symbol" panose="05050102010706020507" pitchFamily="18" charset="2"/>
              <a:buChar char=""/>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consists of several elements that all work together, starting with these three basics:</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742950" lvl="1" indent="-285750">
              <a:lnSpc>
                <a:spcPct val="115000"/>
              </a:lnSpc>
              <a:buFont typeface="Courier New" panose="02070309020205020404" pitchFamily="49" charset="0"/>
              <a:buChar char="o"/>
            </a:pPr>
            <a:r>
              <a:rPr lang="en-US" sz="1900" kern="100" dirty="0">
                <a:effectLst/>
                <a:latin typeface="Aptos" panose="020B0004020202020204" pitchFamily="34" charset="0"/>
                <a:ea typeface="Aptos" panose="020B0004020202020204" pitchFamily="34" charset="0"/>
                <a:cs typeface="Mangal" panose="02040503050203030202" pitchFamily="18" charset="0"/>
              </a:rPr>
              <a:t>A Windows desktop application called Power BI Desktop.</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742950" lvl="1" indent="-285750">
              <a:lnSpc>
                <a:spcPct val="115000"/>
              </a:lnSpc>
              <a:buFont typeface="Courier New" panose="02070309020205020404" pitchFamily="49" charset="0"/>
              <a:buChar char="o"/>
            </a:pPr>
            <a:r>
              <a:rPr lang="en-US" sz="1900" kern="100" dirty="0">
                <a:effectLst/>
                <a:latin typeface="Aptos" panose="020B0004020202020204" pitchFamily="34" charset="0"/>
                <a:ea typeface="Aptos" panose="020B0004020202020204" pitchFamily="34" charset="0"/>
                <a:cs typeface="Mangal" panose="02040503050203030202" pitchFamily="18" charset="0"/>
              </a:rPr>
              <a:t>An online software as a service (SaaS) service called the Power BI service.</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742950" lvl="1" indent="-285750">
              <a:lnSpc>
                <a:spcPct val="115000"/>
              </a:lnSpc>
              <a:spcAft>
                <a:spcPts val="800"/>
              </a:spcAft>
              <a:buFont typeface="Courier New" panose="02070309020205020404" pitchFamily="49" charset="0"/>
              <a:buChar char="o"/>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Mobile apps for Windows, iOS, and Android devices.</a:t>
            </a:r>
          </a:p>
          <a:p>
            <a:pPr>
              <a:lnSpc>
                <a:spcPct val="115000"/>
              </a:lnSpc>
              <a:spcAft>
                <a:spcPts val="800"/>
              </a:spcAft>
            </a:pPr>
            <a:r>
              <a:rPr lang="en-US" sz="1900" kern="100" dirty="0">
                <a:effectLst/>
                <a:latin typeface="Aptos" panose="020B0004020202020204" pitchFamily="34" charset="0"/>
                <a:ea typeface="Aptos" panose="020B0004020202020204" pitchFamily="34" charset="0"/>
                <a:cs typeface="Mangal" panose="02040503050203030202" pitchFamily="18" charset="0"/>
              </a:rPr>
              <a:t>Operating System: Windows, macOS, Mobiles, Web</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a:lnSpc>
                <a:spcPct val="120000"/>
              </a:lnSpc>
              <a:spcAft>
                <a:spcPts val="800"/>
              </a:spcAft>
            </a:pPr>
            <a:r>
              <a:rPr lang="en-US" sz="1900" kern="100" dirty="0">
                <a:effectLst/>
                <a:latin typeface="Aptos" panose="020B0004020202020204" pitchFamily="34" charset="0"/>
                <a:ea typeface="Aptos" panose="020B0004020202020204" pitchFamily="34" charset="0"/>
                <a:cs typeface="Mangal" panose="02040503050203030202" pitchFamily="18" charset="0"/>
              </a:rPr>
              <a:t>Cost: </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20000"/>
              </a:lnSpc>
              <a:buFont typeface="Symbol" panose="05050102010706020507" pitchFamily="18" charset="2"/>
              <a:buChar char=""/>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Desktop: Free</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Pro: $9.99 per use per month</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Premium: Starting from $4995 per month.</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900" kern="100" dirty="0">
                <a:effectLst/>
                <a:latin typeface="Aptos" panose="020B0004020202020204" pitchFamily="34" charset="0"/>
                <a:ea typeface="Aptos" panose="020B0004020202020204" pitchFamily="34" charset="0"/>
                <a:cs typeface="Mangal" panose="02040503050203030202" pitchFamily="18" charset="0"/>
              </a:rPr>
              <a:t>Power BI Premium per user (PPU): $20 per user per month</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4DEFA6DC-C8FA-444C-4FEC-1200C75169A5}"/>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F5C59283-7F32-A1B4-F28A-71EB48469FFB}"/>
              </a:ext>
            </a:extLst>
          </p:cNvPr>
          <p:cNvSpPr>
            <a:spLocks noGrp="1"/>
          </p:cNvSpPr>
          <p:nvPr>
            <p:ph type="sldNum" sz="quarter" idx="12"/>
          </p:nvPr>
        </p:nvSpPr>
        <p:spPr/>
        <p:txBody>
          <a:bodyPr/>
          <a:lstStyle/>
          <a:p>
            <a:pPr>
              <a:defRPr/>
            </a:pPr>
            <a:fld id="{3FA85722-278C-6244-8172-0EC582E36E92}" type="slidenum">
              <a:rPr lang="en-US" smtClean="0"/>
              <a:pPr>
                <a:defRPr/>
              </a:pPr>
              <a:t>16</a:t>
            </a:fld>
            <a:endParaRPr lang="en-US"/>
          </a:p>
        </p:txBody>
      </p:sp>
    </p:spTree>
    <p:extLst>
      <p:ext uri="{BB962C8B-B14F-4D97-AF65-F5344CB8AC3E}">
        <p14:creationId xmlns:p14="http://schemas.microsoft.com/office/powerpoint/2010/main" val="238086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D1E1B2-224F-4014-5C4D-C2040728F3F5}"/>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69A5B5C4-3693-40E2-2B05-1B27909B91A4}"/>
              </a:ext>
            </a:extLst>
          </p:cNvPr>
          <p:cNvSpPr>
            <a:spLocks noGrp="1"/>
          </p:cNvSpPr>
          <p:nvPr>
            <p:ph type="sldNum" sz="quarter" idx="12"/>
          </p:nvPr>
        </p:nvSpPr>
        <p:spPr/>
        <p:txBody>
          <a:bodyPr/>
          <a:lstStyle/>
          <a:p>
            <a:pPr>
              <a:defRPr/>
            </a:pPr>
            <a:fld id="{1F4C4555-50A1-B340-8961-7F1C1ACEE9D6}" type="slidenum">
              <a:rPr lang="en-US" smtClean="0"/>
              <a:pPr>
                <a:defRPr/>
              </a:pPr>
              <a:t>17</a:t>
            </a:fld>
            <a:endParaRPr lang="en-US"/>
          </a:p>
        </p:txBody>
      </p:sp>
      <p:sp>
        <p:nvSpPr>
          <p:cNvPr id="7" name="TextBox 6">
            <a:extLst>
              <a:ext uri="{FF2B5EF4-FFF2-40B4-BE49-F238E27FC236}">
                <a16:creationId xmlns:a16="http://schemas.microsoft.com/office/drawing/2014/main" id="{F2E1A5E4-7820-3041-F2A3-32696D4B82DF}"/>
              </a:ext>
            </a:extLst>
          </p:cNvPr>
          <p:cNvSpPr txBox="1"/>
          <p:nvPr/>
        </p:nvSpPr>
        <p:spPr>
          <a:xfrm>
            <a:off x="266700" y="1371600"/>
            <a:ext cx="8610600" cy="2308324"/>
          </a:xfrm>
          <a:prstGeom prst="rect">
            <a:avLst/>
          </a:prstGeom>
          <a:noFill/>
        </p:spPr>
        <p:txBody>
          <a:bodyPr wrap="square">
            <a:spAutoFit/>
          </a:bodyPr>
          <a:lstStyle/>
          <a:p>
            <a:r>
              <a:rPr lang="en-US" dirty="0">
                <a:latin typeface="Aptos" panose="020B0004020202020204" pitchFamily="34" charset="0"/>
              </a:rPr>
              <a:t>Why?</a:t>
            </a:r>
          </a:p>
          <a:p>
            <a:pPr marL="285750" indent="-285750">
              <a:buFont typeface="Arial" panose="020B0604020202020204" pitchFamily="34" charset="0"/>
              <a:buChar char="•"/>
            </a:pPr>
            <a:r>
              <a:rPr lang="en-US" dirty="0">
                <a:latin typeface="Aptos" panose="020B0004020202020204" pitchFamily="34" charset="0"/>
              </a:rPr>
              <a:t>Power BI sets the standard for a data visualization tool, and offers robust features like data analysis expression (DAX) and more.</a:t>
            </a:r>
          </a:p>
          <a:p>
            <a:pPr marL="285750" indent="-285750">
              <a:buFont typeface="Arial" panose="020B0604020202020204" pitchFamily="34" charset="0"/>
              <a:buChar char="•"/>
            </a:pPr>
            <a:r>
              <a:rPr lang="en-US" dirty="0">
                <a:latin typeface="Aptos" panose="020B0004020202020204" pitchFamily="34" charset="0"/>
              </a:rPr>
              <a:t>Power BI enables you to visualize and analyze your data in a way that makes it easier to identify trends, patterns, and anomalies.</a:t>
            </a:r>
          </a:p>
          <a:p>
            <a:pPr marL="285750" indent="-285750">
              <a:buFont typeface="Arial" panose="020B0604020202020204" pitchFamily="34" charset="0"/>
              <a:buChar char="•"/>
            </a:pPr>
            <a:r>
              <a:rPr lang="en-US" dirty="0">
                <a:latin typeface="Aptos" panose="020B0004020202020204" pitchFamily="34" charset="0"/>
              </a:rPr>
              <a:t>Power BI can help you consolidate and integrate data from various databases, spreadsheets, cloud services, and more. This can lead to a unified view of your operations.</a:t>
            </a:r>
            <a:endParaRPr lang="en-IN" dirty="0">
              <a:latin typeface="Aptos" panose="020B0004020202020204" pitchFamily="34" charset="0"/>
            </a:endParaRPr>
          </a:p>
        </p:txBody>
      </p:sp>
    </p:spTree>
    <p:extLst>
      <p:ext uri="{BB962C8B-B14F-4D97-AF65-F5344CB8AC3E}">
        <p14:creationId xmlns:p14="http://schemas.microsoft.com/office/powerpoint/2010/main" val="261084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B2A4-86A4-8683-FB39-9B341578762D}"/>
              </a:ext>
            </a:extLst>
          </p:cNvPr>
          <p:cNvSpPr>
            <a:spLocks noGrp="1"/>
          </p:cNvSpPr>
          <p:nvPr>
            <p:ph type="title"/>
          </p:nvPr>
        </p:nvSpPr>
        <p:spPr>
          <a:xfrm>
            <a:off x="0" y="1238247"/>
            <a:ext cx="9144000" cy="1325563"/>
          </a:xfrm>
        </p:spPr>
        <p:txBody>
          <a:bodyPr>
            <a:normAutofit fontScale="90000"/>
          </a:bodyPr>
          <a:lstStyle/>
          <a:p>
            <a:r>
              <a:rPr lang="en-US" sz="3100" b="1" kern="100" dirty="0">
                <a:effectLst/>
                <a:latin typeface="Aptos" panose="020B0004020202020204" pitchFamily="34" charset="0"/>
                <a:ea typeface="Aptos" panose="020B0004020202020204" pitchFamily="34" charset="0"/>
                <a:cs typeface="Mangal" panose="02040503050203030202" pitchFamily="18" charset="0"/>
              </a:rPr>
              <a:t>ETL (Extract Transform Load)/ELT (Extract Load Transform):</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A4DDD01-90D8-3E35-84E4-8BE430F87BDC}"/>
              </a:ext>
            </a:extLst>
          </p:cNvPr>
          <p:cNvSpPr>
            <a:spLocks noGrp="1"/>
          </p:cNvSpPr>
          <p:nvPr>
            <p:ph idx="1"/>
          </p:nvPr>
        </p:nvSpPr>
        <p:spPr>
          <a:xfrm>
            <a:off x="0" y="2743199"/>
            <a:ext cx="9144000" cy="3613152"/>
          </a:xfrm>
        </p:spPr>
        <p:txBody>
          <a:bodyPr>
            <a:normAutofit fontScale="25000" lnSpcReduction="20000"/>
          </a:bodyPr>
          <a:lstStyle/>
          <a:p>
            <a:r>
              <a:rPr lang="en-US" sz="7200" dirty="0">
                <a:latin typeface="Aptos" panose="020B0004020202020204" pitchFamily="34" charset="0"/>
              </a:rPr>
              <a:t>Recommendation: Apache </a:t>
            </a:r>
            <a:r>
              <a:rPr lang="en-US" sz="7200" dirty="0" err="1">
                <a:latin typeface="Aptos" panose="020B0004020202020204" pitchFamily="34" charset="0"/>
              </a:rPr>
              <a:t>Nifi</a:t>
            </a:r>
            <a:endParaRPr lang="en-US" sz="7200" dirty="0">
              <a:latin typeface="Aptos" panose="020B0004020202020204" pitchFamily="34" charset="0"/>
            </a:endParaRPr>
          </a:p>
          <a:p>
            <a:r>
              <a:rPr lang="en-US" sz="7200" dirty="0">
                <a:latin typeface="Aptos" panose="020B0004020202020204" pitchFamily="34" charset="0"/>
              </a:rPr>
              <a:t>Description:  Apache </a:t>
            </a:r>
            <a:r>
              <a:rPr lang="en-US" sz="7200" dirty="0" err="1">
                <a:latin typeface="Aptos" panose="020B0004020202020204" pitchFamily="34" charset="0"/>
              </a:rPr>
              <a:t>NiFi</a:t>
            </a:r>
            <a:r>
              <a:rPr lang="en-US" sz="7200" dirty="0">
                <a:latin typeface="Aptos" panose="020B0004020202020204" pitchFamily="34" charset="0"/>
              </a:rPr>
              <a:t> is a software project from the Apache Software Foundation designed to automate the flow of data between software systems. Leveraging the concept of extract, transform, load (ETL), it is based on the "</a:t>
            </a:r>
            <a:r>
              <a:rPr lang="en-US" sz="7200" dirty="0" err="1">
                <a:latin typeface="Aptos" panose="020B0004020202020204" pitchFamily="34" charset="0"/>
              </a:rPr>
              <a:t>NiagaraFiles</a:t>
            </a:r>
            <a:r>
              <a:rPr lang="en-US" sz="7200" dirty="0">
                <a:latin typeface="Aptos" panose="020B0004020202020204" pitchFamily="34" charset="0"/>
              </a:rPr>
              <a:t>" software previously developed by the US National Security Agency (NSA), which is also the source of a part of its present name – </a:t>
            </a:r>
            <a:r>
              <a:rPr lang="en-US" sz="7200" dirty="0" err="1">
                <a:latin typeface="Aptos" panose="020B0004020202020204" pitchFamily="34" charset="0"/>
              </a:rPr>
              <a:t>NiFi</a:t>
            </a:r>
            <a:r>
              <a:rPr lang="en-US" sz="7200" dirty="0">
                <a:latin typeface="Aptos" panose="020B0004020202020204" pitchFamily="34" charset="0"/>
              </a:rPr>
              <a:t>. It was open sourced as a part of NSA's technology transfer program in 2014.</a:t>
            </a:r>
          </a:p>
          <a:p>
            <a:pPr marL="0" indent="0">
              <a:buNone/>
            </a:pPr>
            <a:endParaRPr lang="en-US" sz="7200" dirty="0">
              <a:latin typeface="Aptos" panose="020B0004020202020204" pitchFamily="34" charset="0"/>
            </a:endParaRPr>
          </a:p>
          <a:p>
            <a:pPr marL="0" indent="0">
              <a:buNone/>
            </a:pPr>
            <a:r>
              <a:rPr lang="en-US" sz="7200" dirty="0">
                <a:latin typeface="Aptos" panose="020B0004020202020204" pitchFamily="34" charset="0"/>
              </a:rPr>
              <a:t>Operating System: Windows, macOS, Linux, Unix</a:t>
            </a:r>
          </a:p>
          <a:p>
            <a:pPr marL="0" indent="0">
              <a:buNone/>
            </a:pPr>
            <a:r>
              <a:rPr lang="en-US" sz="7200" dirty="0">
                <a:latin typeface="Aptos" panose="020B0004020202020204" pitchFamily="34" charset="0"/>
              </a:rPr>
              <a:t>Cost: </a:t>
            </a:r>
          </a:p>
          <a:p>
            <a:pPr marL="0" indent="0">
              <a:buNone/>
            </a:pPr>
            <a:r>
              <a:rPr lang="en-US" sz="7200" dirty="0">
                <a:latin typeface="Aptos" panose="020B0004020202020204" pitchFamily="34" charset="0"/>
              </a:rPr>
              <a:t>•Apache </a:t>
            </a:r>
            <a:r>
              <a:rPr lang="en-US" sz="7200" dirty="0" err="1">
                <a:latin typeface="Aptos" panose="020B0004020202020204" pitchFamily="34" charset="0"/>
              </a:rPr>
              <a:t>NiFi</a:t>
            </a:r>
            <a:r>
              <a:rPr lang="en-US" sz="7200" dirty="0">
                <a:latin typeface="Aptos" panose="020B0004020202020204" pitchFamily="34" charset="0"/>
              </a:rPr>
              <a:t> is an open-source project distributed under the Apache License 2.0, which means it is free to download, use, and modify.</a:t>
            </a:r>
          </a:p>
          <a:p>
            <a:pPr marL="0" indent="0">
              <a:buNone/>
            </a:pPr>
            <a:r>
              <a:rPr lang="en-US" sz="7200" dirty="0">
                <a:latin typeface="Aptos" panose="020B0004020202020204" pitchFamily="34" charset="0"/>
              </a:rPr>
              <a:t>•There are no licensing costs associated with Apache </a:t>
            </a:r>
            <a:r>
              <a:rPr lang="en-US" sz="7200" dirty="0" err="1">
                <a:latin typeface="Aptos" panose="020B0004020202020204" pitchFamily="34" charset="0"/>
              </a:rPr>
              <a:t>NiFi</a:t>
            </a:r>
            <a:r>
              <a:rPr lang="en-US" sz="7200" dirty="0">
                <a:latin typeface="Aptos" panose="020B0004020202020204" pitchFamily="34" charset="0"/>
              </a:rPr>
              <a:t> itself.</a:t>
            </a:r>
          </a:p>
          <a:p>
            <a:endParaRPr lang="en-IN" dirty="0"/>
          </a:p>
        </p:txBody>
      </p:sp>
      <p:sp>
        <p:nvSpPr>
          <p:cNvPr id="4" name="Footer Placeholder 3">
            <a:extLst>
              <a:ext uri="{FF2B5EF4-FFF2-40B4-BE49-F238E27FC236}">
                <a16:creationId xmlns:a16="http://schemas.microsoft.com/office/drawing/2014/main" id="{14D9AF2B-134A-7F98-FC1F-7465AE3F82FB}"/>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C1CD556C-A2FA-F3FB-BC4E-68943A6BDBBE}"/>
              </a:ext>
            </a:extLst>
          </p:cNvPr>
          <p:cNvSpPr>
            <a:spLocks noGrp="1"/>
          </p:cNvSpPr>
          <p:nvPr>
            <p:ph type="sldNum" sz="quarter" idx="12"/>
          </p:nvPr>
        </p:nvSpPr>
        <p:spPr/>
        <p:txBody>
          <a:bodyPr/>
          <a:lstStyle/>
          <a:p>
            <a:pPr>
              <a:defRPr/>
            </a:pPr>
            <a:fld id="{3FA85722-278C-6244-8172-0EC582E36E92}" type="slidenum">
              <a:rPr lang="en-US" smtClean="0"/>
              <a:pPr>
                <a:defRPr/>
              </a:pPr>
              <a:t>18</a:t>
            </a:fld>
            <a:endParaRPr lang="en-US"/>
          </a:p>
        </p:txBody>
      </p:sp>
      <p:pic>
        <p:nvPicPr>
          <p:cNvPr id="6" name="Picture 5" descr="A close-up of a logo">
            <a:extLst>
              <a:ext uri="{FF2B5EF4-FFF2-40B4-BE49-F238E27FC236}">
                <a16:creationId xmlns:a16="http://schemas.microsoft.com/office/drawing/2014/main" id="{C7E4B19E-DB4B-F792-8D2B-D3D0C57E9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677034"/>
            <a:ext cx="1828800" cy="1050925"/>
          </a:xfrm>
          <a:prstGeom prst="rect">
            <a:avLst/>
          </a:prstGeom>
        </p:spPr>
      </p:pic>
    </p:spTree>
    <p:extLst>
      <p:ext uri="{BB962C8B-B14F-4D97-AF65-F5344CB8AC3E}">
        <p14:creationId xmlns:p14="http://schemas.microsoft.com/office/powerpoint/2010/main" val="296390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877062-587C-200C-C67F-F922B5D75DAF}"/>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4CBCCCD0-E515-32AA-4342-429256670D52}"/>
              </a:ext>
            </a:extLst>
          </p:cNvPr>
          <p:cNvSpPr>
            <a:spLocks noGrp="1"/>
          </p:cNvSpPr>
          <p:nvPr>
            <p:ph type="sldNum" sz="quarter" idx="12"/>
          </p:nvPr>
        </p:nvSpPr>
        <p:spPr/>
        <p:txBody>
          <a:bodyPr/>
          <a:lstStyle/>
          <a:p>
            <a:pPr>
              <a:defRPr/>
            </a:pPr>
            <a:fld id="{1F4C4555-50A1-B340-8961-7F1C1ACEE9D6}" type="slidenum">
              <a:rPr lang="en-US" smtClean="0"/>
              <a:pPr>
                <a:defRPr/>
              </a:pPr>
              <a:t>19</a:t>
            </a:fld>
            <a:endParaRPr lang="en-US"/>
          </a:p>
        </p:txBody>
      </p:sp>
      <p:sp>
        <p:nvSpPr>
          <p:cNvPr id="5" name="TextBox 4">
            <a:extLst>
              <a:ext uri="{FF2B5EF4-FFF2-40B4-BE49-F238E27FC236}">
                <a16:creationId xmlns:a16="http://schemas.microsoft.com/office/drawing/2014/main" id="{DC82FFEB-EEF0-92ED-5FB7-74545885405E}"/>
              </a:ext>
            </a:extLst>
          </p:cNvPr>
          <p:cNvSpPr txBox="1"/>
          <p:nvPr/>
        </p:nvSpPr>
        <p:spPr>
          <a:xfrm>
            <a:off x="228600" y="1447800"/>
            <a:ext cx="8686800" cy="1477328"/>
          </a:xfrm>
          <a:prstGeom prst="rect">
            <a:avLst/>
          </a:prstGeom>
          <a:noFill/>
        </p:spPr>
        <p:txBody>
          <a:bodyPr wrap="square">
            <a:spAutoFit/>
          </a:bodyPr>
          <a:lstStyle/>
          <a:p>
            <a:r>
              <a:rPr lang="en-US" b="0" i="0" dirty="0">
                <a:solidFill>
                  <a:srgbClr val="040C28"/>
                </a:solidFill>
                <a:effectLst/>
                <a:latin typeface="Aptos" panose="020B0004020202020204" pitchFamily="34" charset="0"/>
              </a:rPr>
              <a:t>Why?</a:t>
            </a:r>
          </a:p>
          <a:p>
            <a:pPr marL="285750" indent="-285750">
              <a:buFont typeface="Arial" panose="020B0604020202020204" pitchFamily="34" charset="0"/>
              <a:buChar char="•"/>
            </a:pPr>
            <a:r>
              <a:rPr lang="en-US" b="0" i="0" dirty="0">
                <a:solidFill>
                  <a:srgbClr val="040C28"/>
                </a:solidFill>
                <a:effectLst/>
                <a:latin typeface="Aptos" panose="020B0004020202020204" pitchFamily="34" charset="0"/>
              </a:rPr>
              <a:t>An easy to use, powerful, and reliable system to process and distribute data</a:t>
            </a:r>
            <a:r>
              <a:rPr lang="en-US"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b="0" i="0" dirty="0" err="1">
                <a:solidFill>
                  <a:srgbClr val="1F1F1F"/>
                </a:solidFill>
                <a:effectLst/>
                <a:latin typeface="Aptos" panose="020B0004020202020204" pitchFamily="34" charset="0"/>
              </a:rPr>
              <a:t>NiFi</a:t>
            </a:r>
            <a:r>
              <a:rPr lang="en-US" b="0" i="0" dirty="0">
                <a:solidFill>
                  <a:srgbClr val="1F1F1F"/>
                </a:solidFill>
                <a:effectLst/>
                <a:latin typeface="Aptos" panose="020B0004020202020204" pitchFamily="34" charset="0"/>
              </a:rPr>
              <a:t> automates cybersecurity, observability, event streams, and generative AI data pipelines and distribution for thousands of companies worldwide across every industry</a:t>
            </a:r>
            <a:r>
              <a:rPr lang="en-US" b="0" i="0" dirty="0">
                <a:solidFill>
                  <a:srgbClr val="1F1F1F"/>
                </a:solidFill>
                <a:effectLst/>
                <a:latin typeface="Google Sans"/>
              </a:rPr>
              <a:t>.</a:t>
            </a:r>
            <a:endParaRPr lang="en-IN" dirty="0"/>
          </a:p>
        </p:txBody>
      </p:sp>
    </p:spTree>
    <p:extLst>
      <p:ext uri="{BB962C8B-B14F-4D97-AF65-F5344CB8AC3E}">
        <p14:creationId xmlns:p14="http://schemas.microsoft.com/office/powerpoint/2010/main" val="160389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8AD5-6CCA-F76F-16A5-30527F1074FC}"/>
              </a:ext>
            </a:extLst>
          </p:cNvPr>
          <p:cNvSpPr>
            <a:spLocks noGrp="1"/>
          </p:cNvSpPr>
          <p:nvPr>
            <p:ph type="title"/>
          </p:nvPr>
        </p:nvSpPr>
        <p:spPr>
          <a:xfrm>
            <a:off x="4401417" y="1138036"/>
            <a:ext cx="4083287" cy="1402470"/>
          </a:xfrm>
        </p:spPr>
        <p:txBody>
          <a:bodyPr anchor="t">
            <a:normAutofit/>
          </a:bodyPr>
          <a:lstStyle/>
          <a:p>
            <a:r>
              <a:rPr lang="en-IN" sz="2800">
                <a:latin typeface="Arial" panose="020B0604020202020204" pitchFamily="34" charset="0"/>
                <a:cs typeface="Arial" panose="020B0604020202020204" pitchFamily="34" charset="0"/>
              </a:rPr>
              <a:t>Table of Contents</a:t>
            </a:r>
          </a:p>
        </p:txBody>
      </p:sp>
      <p:pic>
        <p:nvPicPr>
          <p:cNvPr id="7" name="Picture 6" descr="Computer script on a screen">
            <a:extLst>
              <a:ext uri="{FF2B5EF4-FFF2-40B4-BE49-F238E27FC236}">
                <a16:creationId xmlns:a16="http://schemas.microsoft.com/office/drawing/2014/main" id="{F395E3DA-F142-EFA6-BF02-B8FD2A5D1966}"/>
              </a:ext>
            </a:extLst>
          </p:cNvPr>
          <p:cNvPicPr>
            <a:picLocks noChangeAspect="1"/>
          </p:cNvPicPr>
          <p:nvPr/>
        </p:nvPicPr>
        <p:blipFill rotWithShape="1">
          <a:blip r:embed="rId2"/>
          <a:srcRect l="11312" r="51085" b="-1"/>
          <a:stretch/>
        </p:blipFill>
        <p:spPr>
          <a:xfrm>
            <a:off x="20" y="10"/>
            <a:ext cx="3863363" cy="6857990"/>
          </a:xfrm>
          <a:prstGeom prst="rect">
            <a:avLst/>
          </a:prstGeom>
        </p:spPr>
      </p:pic>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8F6CC-5670-9881-D9EC-197E287A59F8}"/>
              </a:ext>
            </a:extLst>
          </p:cNvPr>
          <p:cNvSpPr>
            <a:spLocks noGrp="1"/>
          </p:cNvSpPr>
          <p:nvPr>
            <p:ph idx="1"/>
          </p:nvPr>
        </p:nvSpPr>
        <p:spPr>
          <a:xfrm>
            <a:off x="4401417" y="2551176"/>
            <a:ext cx="4083287" cy="3591207"/>
          </a:xfrm>
        </p:spPr>
        <p:txBody>
          <a:bodyPr>
            <a:normAutofit/>
          </a:bodyPr>
          <a:lstStyle/>
          <a:p>
            <a:r>
              <a:rPr lang="en-IN" sz="1700">
                <a:latin typeface="Arial" panose="020B0604020202020204" pitchFamily="34" charset="0"/>
                <a:cs typeface="Arial" panose="020B0604020202020204" pitchFamily="34" charset="0"/>
              </a:rPr>
              <a:t>Normalization Slides</a:t>
            </a:r>
          </a:p>
          <a:p>
            <a:r>
              <a:rPr lang="en-IN" sz="1700">
                <a:latin typeface="Arial" panose="020B0604020202020204" pitchFamily="34" charset="0"/>
                <a:cs typeface="Arial" panose="020B0604020202020204" pitchFamily="34" charset="0"/>
              </a:rPr>
              <a:t>Business Intelligence Tools</a:t>
            </a:r>
          </a:p>
          <a:p>
            <a:r>
              <a:rPr lang="en-IN" sz="1700">
                <a:latin typeface="Arial" panose="020B0604020202020204" pitchFamily="34" charset="0"/>
                <a:cs typeface="Arial" panose="020B0604020202020204" pitchFamily="34" charset="0"/>
              </a:rPr>
              <a:t>Data Warehouse and BI Data Tools</a:t>
            </a:r>
          </a:p>
          <a:p>
            <a:r>
              <a:rPr lang="en-IN" sz="1700">
                <a:latin typeface="Arial" panose="020B0604020202020204" pitchFamily="34" charset="0"/>
                <a:cs typeface="Arial" panose="020B0604020202020204" pitchFamily="34" charset="0"/>
              </a:rPr>
              <a:t>Data Integration Tools</a:t>
            </a:r>
          </a:p>
          <a:p>
            <a:r>
              <a:rPr lang="en-IN" sz="1700">
                <a:latin typeface="Arial" panose="020B0604020202020204" pitchFamily="34" charset="0"/>
                <a:cs typeface="Arial" panose="020B0604020202020204" pitchFamily="34" charset="0"/>
              </a:rPr>
              <a:t>Data Sources</a:t>
            </a:r>
          </a:p>
          <a:p>
            <a:r>
              <a:rPr lang="en-IN" sz="170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6FC8BCB7-DDCE-0FAD-21D1-2C0426B1B3EF}"/>
              </a:ext>
            </a:extLst>
          </p:cNvPr>
          <p:cNvSpPr>
            <a:spLocks noGrp="1"/>
          </p:cNvSpPr>
          <p:nvPr>
            <p:ph type="ftr" sz="quarter" idx="11"/>
          </p:nvPr>
        </p:nvSpPr>
        <p:spPr>
          <a:xfrm>
            <a:off x="4316698" y="6356350"/>
            <a:ext cx="2440767" cy="365125"/>
          </a:xfrm>
        </p:spPr>
        <p:txBody>
          <a:bodyPr>
            <a:normAutofit/>
          </a:bodyPr>
          <a:lstStyle/>
          <a:p>
            <a:pPr algn="l">
              <a:spcAft>
                <a:spcPts val="600"/>
              </a:spcAft>
              <a:defRPr/>
            </a:pPr>
            <a:r>
              <a:rPr lang="en-US">
                <a:solidFill>
                  <a:schemeClr val="tx1">
                    <a:lumMod val="50000"/>
                    <a:lumOff val="50000"/>
                  </a:schemeClr>
                </a:solidFill>
              </a:rPr>
              <a:t>Big Data Architecting Group Project</a:t>
            </a:r>
          </a:p>
        </p:txBody>
      </p:sp>
      <p:sp>
        <p:nvSpPr>
          <p:cNvPr id="5" name="Slide Number Placeholder 4">
            <a:extLst>
              <a:ext uri="{FF2B5EF4-FFF2-40B4-BE49-F238E27FC236}">
                <a16:creationId xmlns:a16="http://schemas.microsoft.com/office/drawing/2014/main" id="{681D4791-A587-3320-3FAA-31698CCBC737}"/>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3FA85722-278C-6244-8172-0EC582E36E92}" type="slidenum">
              <a:rPr lang="en-US">
                <a:solidFill>
                  <a:schemeClr val="tx1">
                    <a:lumMod val="50000"/>
                    <a:lumOff val="50000"/>
                  </a:schemeClr>
                </a:solidFill>
              </a:rPr>
              <a:pPr>
                <a:spcAft>
                  <a:spcPts val="600"/>
                </a:spcAft>
                <a:defRPr/>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322334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1B84-22C4-7064-0D50-82EC26196601}"/>
              </a:ext>
            </a:extLst>
          </p:cNvPr>
          <p:cNvSpPr>
            <a:spLocks noGrp="1"/>
          </p:cNvSpPr>
          <p:nvPr>
            <p:ph type="title"/>
          </p:nvPr>
        </p:nvSpPr>
        <p:spPr>
          <a:xfrm>
            <a:off x="0" y="1072196"/>
            <a:ext cx="9144000" cy="1325563"/>
          </a:xfrm>
        </p:spPr>
        <p:txBody>
          <a:bodyPr/>
          <a:lstStyle/>
          <a:p>
            <a:r>
              <a:rPr lang="en-US" sz="2800" b="1" kern="100" dirty="0">
                <a:effectLst/>
                <a:latin typeface="Aptos" panose="020B0004020202020204" pitchFamily="34" charset="0"/>
                <a:ea typeface="Aptos" panose="020B0004020202020204" pitchFamily="34" charset="0"/>
                <a:cs typeface="Mangal" panose="02040503050203030202" pitchFamily="18" charset="0"/>
              </a:rPr>
              <a:t>Data Services and Data Integration:</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39B993C-2273-9284-9E8D-7A89808EFDE0}"/>
              </a:ext>
            </a:extLst>
          </p:cNvPr>
          <p:cNvSpPr>
            <a:spLocks noGrp="1"/>
          </p:cNvSpPr>
          <p:nvPr>
            <p:ph idx="1"/>
          </p:nvPr>
        </p:nvSpPr>
        <p:spPr>
          <a:xfrm>
            <a:off x="0" y="2362199"/>
            <a:ext cx="9144000" cy="3814763"/>
          </a:xfrm>
        </p:spPr>
        <p:txBody>
          <a:bodyPr>
            <a:normAutofit fontScale="85000" lnSpcReduction="20000"/>
          </a:bodyPr>
          <a:lstStyle/>
          <a:p>
            <a:r>
              <a:rPr lang="en-US" dirty="0">
                <a:latin typeface="Aptos" panose="020B0004020202020204" pitchFamily="34" charset="0"/>
              </a:rPr>
              <a:t>Recommendation: Apache Kafka</a:t>
            </a:r>
          </a:p>
          <a:p>
            <a:r>
              <a:rPr lang="en-US" dirty="0">
                <a:latin typeface="Aptos" panose="020B0004020202020204" pitchFamily="34" charset="0"/>
              </a:rPr>
              <a:t>Description: Apache Kafka is a distributed event store and stream-processing platform. It is an open-source system developed by the Apache Software Foundation written in Java and Scala. The project aims to provide a unified, high-throughput, low-latency platform for handling real-time data feeds. Kafka can connect to external systems (for data import/export) via Kafka Connect and provides the Kafka Streams libraries for stream processing applications. Kafka uses a binary TCP-based protocol that is optimized for efficiency and relies on a "message set" abstraction that naturally groups messages together to reduce the overhead of the network roundtrip. This "leads to larger network packets, larger sequential disk operations, contiguous memory blocks [...] which allows Kafka to turn a bursty stream of random message writes into linear writes.</a:t>
            </a:r>
          </a:p>
          <a:p>
            <a:r>
              <a:rPr lang="en-US" dirty="0">
                <a:latin typeface="Aptos" panose="020B0004020202020204" pitchFamily="34" charset="0"/>
              </a:rPr>
              <a:t>Operating System:  Windows, macOS, Linux</a:t>
            </a:r>
          </a:p>
          <a:p>
            <a:pPr marL="0" indent="0">
              <a:buNone/>
            </a:pPr>
            <a:r>
              <a:rPr lang="en-US" dirty="0">
                <a:latin typeface="Aptos" panose="020B0004020202020204" pitchFamily="34" charset="0"/>
              </a:rPr>
              <a:t>Cost: </a:t>
            </a:r>
          </a:p>
          <a:p>
            <a:pPr marL="0" indent="0">
              <a:buNone/>
            </a:pPr>
            <a:r>
              <a:rPr lang="en-US" dirty="0">
                <a:latin typeface="Aptos" panose="020B0004020202020204" pitchFamily="34" charset="0"/>
              </a:rPr>
              <a:t>•Apache Kafka is an open-source project distributed under the Apache License 2.0, which means it is free to download, use, and modify.</a:t>
            </a:r>
          </a:p>
          <a:p>
            <a:pPr marL="0" indent="0">
              <a:buNone/>
            </a:pPr>
            <a:r>
              <a:rPr lang="en-US" dirty="0">
                <a:latin typeface="Aptos" panose="020B0004020202020204" pitchFamily="34" charset="0"/>
              </a:rPr>
              <a:t>•There are no licensing costs associated with Apache Kafka itself.</a:t>
            </a:r>
          </a:p>
          <a:p>
            <a:endParaRPr lang="en-IN" dirty="0"/>
          </a:p>
        </p:txBody>
      </p:sp>
      <p:sp>
        <p:nvSpPr>
          <p:cNvPr id="4" name="Footer Placeholder 3">
            <a:extLst>
              <a:ext uri="{FF2B5EF4-FFF2-40B4-BE49-F238E27FC236}">
                <a16:creationId xmlns:a16="http://schemas.microsoft.com/office/drawing/2014/main" id="{109428A5-B353-23E9-243A-AB50FF5B4D25}"/>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202B6E7D-ABFA-BE3F-BA7C-087221D6AE66}"/>
              </a:ext>
            </a:extLst>
          </p:cNvPr>
          <p:cNvSpPr>
            <a:spLocks noGrp="1"/>
          </p:cNvSpPr>
          <p:nvPr>
            <p:ph type="sldNum" sz="quarter" idx="12"/>
          </p:nvPr>
        </p:nvSpPr>
        <p:spPr/>
        <p:txBody>
          <a:bodyPr/>
          <a:lstStyle/>
          <a:p>
            <a:pPr>
              <a:defRPr/>
            </a:pPr>
            <a:fld id="{3FA85722-278C-6244-8172-0EC582E36E92}" type="slidenum">
              <a:rPr lang="en-US" smtClean="0"/>
              <a:pPr>
                <a:defRPr/>
              </a:pPr>
              <a:t>20</a:t>
            </a:fld>
            <a:endParaRPr lang="en-US"/>
          </a:p>
        </p:txBody>
      </p:sp>
      <p:pic>
        <p:nvPicPr>
          <p:cNvPr id="6" name="Picture 5" descr="A black and white logo">
            <a:extLst>
              <a:ext uri="{FF2B5EF4-FFF2-40B4-BE49-F238E27FC236}">
                <a16:creationId xmlns:a16="http://schemas.microsoft.com/office/drawing/2014/main" id="{158E3DD8-3290-6474-5818-6870BB522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1192844"/>
            <a:ext cx="1752600" cy="995942"/>
          </a:xfrm>
          <a:prstGeom prst="rect">
            <a:avLst/>
          </a:prstGeom>
        </p:spPr>
      </p:pic>
    </p:spTree>
    <p:extLst>
      <p:ext uri="{BB962C8B-B14F-4D97-AF65-F5344CB8AC3E}">
        <p14:creationId xmlns:p14="http://schemas.microsoft.com/office/powerpoint/2010/main" val="175725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6704E5-495F-EE47-13A9-FAE94B5C6559}"/>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01D74F9B-8310-4946-6EF3-FA4B4AF24805}"/>
              </a:ext>
            </a:extLst>
          </p:cNvPr>
          <p:cNvSpPr>
            <a:spLocks noGrp="1"/>
          </p:cNvSpPr>
          <p:nvPr>
            <p:ph type="sldNum" sz="quarter" idx="12"/>
          </p:nvPr>
        </p:nvSpPr>
        <p:spPr/>
        <p:txBody>
          <a:bodyPr/>
          <a:lstStyle/>
          <a:p>
            <a:pPr>
              <a:defRPr/>
            </a:pPr>
            <a:fld id="{1F4C4555-50A1-B340-8961-7F1C1ACEE9D6}" type="slidenum">
              <a:rPr lang="en-US" smtClean="0"/>
              <a:pPr>
                <a:defRPr/>
              </a:pPr>
              <a:t>21</a:t>
            </a:fld>
            <a:endParaRPr lang="en-US"/>
          </a:p>
        </p:txBody>
      </p:sp>
      <p:sp>
        <p:nvSpPr>
          <p:cNvPr id="5" name="TextBox 4">
            <a:extLst>
              <a:ext uri="{FF2B5EF4-FFF2-40B4-BE49-F238E27FC236}">
                <a16:creationId xmlns:a16="http://schemas.microsoft.com/office/drawing/2014/main" id="{7F246CBB-75D4-928F-3E55-9266B8B6729B}"/>
              </a:ext>
            </a:extLst>
          </p:cNvPr>
          <p:cNvSpPr txBox="1"/>
          <p:nvPr/>
        </p:nvSpPr>
        <p:spPr>
          <a:xfrm>
            <a:off x="228600" y="1437957"/>
            <a:ext cx="8610600" cy="2031325"/>
          </a:xfrm>
          <a:prstGeom prst="rect">
            <a:avLst/>
          </a:prstGeom>
          <a:noFill/>
        </p:spPr>
        <p:txBody>
          <a:bodyPr wrap="square">
            <a:spAutoFit/>
          </a:bodyPr>
          <a:lstStyle/>
          <a:p>
            <a:r>
              <a:rPr lang="en-US" b="0" i="0" dirty="0">
                <a:solidFill>
                  <a:srgbClr val="1F1F1F"/>
                </a:solidFill>
                <a:effectLst/>
                <a:latin typeface="Aptos" panose="020B0004020202020204" pitchFamily="34" charset="0"/>
              </a:rPr>
              <a:t>Why?</a:t>
            </a:r>
          </a:p>
          <a:p>
            <a:pPr marL="285750" indent="-285750">
              <a:buFont typeface="Arial" panose="020B0604020202020204" pitchFamily="34" charset="0"/>
              <a:buChar char="•"/>
            </a:pPr>
            <a:r>
              <a:rPr lang="en-US" b="0" i="0" dirty="0">
                <a:solidFill>
                  <a:srgbClr val="1F1F1F"/>
                </a:solidFill>
                <a:effectLst/>
                <a:latin typeface="Aptos" panose="020B0004020202020204" pitchFamily="34" charset="0"/>
              </a:rPr>
              <a:t>Kafka </a:t>
            </a:r>
            <a:r>
              <a:rPr lang="en-US" b="0" i="0" dirty="0">
                <a:solidFill>
                  <a:srgbClr val="040C28"/>
                </a:solidFill>
                <a:effectLst/>
                <a:latin typeface="Aptos" panose="020B0004020202020204" pitchFamily="34" charset="0"/>
              </a:rPr>
              <a:t>provides scalability by allowing partitions to be distributed across different servers</a:t>
            </a:r>
            <a:r>
              <a:rPr lang="en-US"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b="0" i="0" dirty="0">
                <a:solidFill>
                  <a:srgbClr val="1F1F1F"/>
                </a:solidFill>
                <a:effectLst/>
                <a:latin typeface="Aptos" panose="020B0004020202020204" pitchFamily="34" charset="0"/>
              </a:rPr>
              <a:t>Increase the number of consumers to the queue to scale out processing across those competing consumers. </a:t>
            </a:r>
          </a:p>
          <a:p>
            <a:pPr marL="285750" indent="-285750">
              <a:buFont typeface="Arial" panose="020B0604020202020204" pitchFamily="34" charset="0"/>
              <a:buChar char="•"/>
            </a:pPr>
            <a:r>
              <a:rPr lang="en-US" b="0" i="0" dirty="0">
                <a:solidFill>
                  <a:srgbClr val="1F1F1F"/>
                </a:solidFill>
                <a:effectLst/>
                <a:latin typeface="Aptos" panose="020B0004020202020204" pitchFamily="34" charset="0"/>
              </a:rPr>
              <a:t>Policy based, for example messages may be stored for one day. </a:t>
            </a:r>
          </a:p>
          <a:p>
            <a:pPr marL="285750" indent="-285750">
              <a:buFont typeface="Arial" panose="020B0604020202020204" pitchFamily="34" charset="0"/>
              <a:buChar char="•"/>
            </a:pPr>
            <a:r>
              <a:rPr lang="en-US" b="0" i="0" dirty="0">
                <a:solidFill>
                  <a:srgbClr val="1F1F1F"/>
                </a:solidFill>
                <a:effectLst/>
                <a:latin typeface="Aptos" panose="020B0004020202020204" pitchFamily="34" charset="0"/>
              </a:rPr>
              <a:t>The user can configure this retention window.</a:t>
            </a:r>
            <a:endParaRPr lang="en-IN" dirty="0">
              <a:latin typeface="Aptos" panose="020B0004020202020204" pitchFamily="34" charset="0"/>
            </a:endParaRPr>
          </a:p>
        </p:txBody>
      </p:sp>
    </p:spTree>
    <p:extLst>
      <p:ext uri="{BB962C8B-B14F-4D97-AF65-F5344CB8AC3E}">
        <p14:creationId xmlns:p14="http://schemas.microsoft.com/office/powerpoint/2010/main" val="93283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C1E7-86D8-3DE6-8BA9-E7ED53F1E184}"/>
              </a:ext>
            </a:extLst>
          </p:cNvPr>
          <p:cNvSpPr>
            <a:spLocks noGrp="1"/>
          </p:cNvSpPr>
          <p:nvPr>
            <p:ph type="title"/>
          </p:nvPr>
        </p:nvSpPr>
        <p:spPr>
          <a:xfrm>
            <a:off x="0" y="1219200"/>
            <a:ext cx="8515350" cy="930274"/>
          </a:xfrm>
        </p:spPr>
        <p:txBody>
          <a:bodyPr/>
          <a:lstStyle/>
          <a:p>
            <a:r>
              <a:rPr lang="en-US" sz="2800" b="1" kern="100" dirty="0">
                <a:effectLst/>
                <a:latin typeface="Aptos" panose="020B0004020202020204" pitchFamily="34" charset="0"/>
                <a:ea typeface="Aptos" panose="020B0004020202020204" pitchFamily="34" charset="0"/>
                <a:cs typeface="Mangal" panose="02040503050203030202" pitchFamily="18" charset="0"/>
              </a:rPr>
              <a:t>Master Data Management:</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EE681F61-DA48-AAA1-9EC4-DC378588887B}"/>
              </a:ext>
            </a:extLst>
          </p:cNvPr>
          <p:cNvSpPr>
            <a:spLocks noGrp="1"/>
          </p:cNvSpPr>
          <p:nvPr>
            <p:ph idx="1"/>
          </p:nvPr>
        </p:nvSpPr>
        <p:spPr>
          <a:xfrm>
            <a:off x="0" y="2255520"/>
            <a:ext cx="9144000" cy="4100831"/>
          </a:xfrm>
        </p:spPr>
        <p:txBody>
          <a:bodyPr>
            <a:normAutofit fontScale="25000" lnSpcReduction="20000"/>
          </a:bodyPr>
          <a:lstStyle/>
          <a:p>
            <a:pPr>
              <a:lnSpc>
                <a:spcPct val="115000"/>
              </a:lnSpc>
              <a:spcAft>
                <a:spcPts val="800"/>
              </a:spcAft>
            </a:pPr>
            <a:r>
              <a:rPr lang="en-US" sz="6400" kern="100" dirty="0">
                <a:effectLst/>
                <a:latin typeface="Aptos" panose="020B0004020202020204" pitchFamily="34" charset="0"/>
                <a:ea typeface="Aptos" panose="020B0004020202020204" pitchFamily="34" charset="0"/>
                <a:cs typeface="Mangal" panose="02040503050203030202" pitchFamily="18" charset="0"/>
              </a:rPr>
              <a:t>Recommendation: Talented Community Edition</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6400" kern="100" dirty="0">
                <a:effectLst/>
                <a:latin typeface="Aptos" panose="020B0004020202020204" pitchFamily="34" charset="0"/>
                <a:ea typeface="Aptos" panose="020B0004020202020204" pitchFamily="34" charset="0"/>
                <a:cs typeface="Mangal" panose="02040503050203030202" pitchFamily="18" charset="0"/>
              </a:rPr>
              <a:t>Description: Talend MDM Server is where the live version of the master data is stored. The MDM Repository contains a working copy of the data, and can be stored locally (that is, on the same machine as Talend Studio) or remotely, based on a Git server. The data from the MDM Repository must be deployed to Talend MDM Server before it can be accessed by users of Talend MDM Web UI. </a:t>
            </a:r>
          </a:p>
          <a:p>
            <a:pPr>
              <a:lnSpc>
                <a:spcPct val="115000"/>
              </a:lnSpc>
              <a:spcAft>
                <a:spcPts val="800"/>
              </a:spcAft>
            </a:pPr>
            <a:r>
              <a:rPr lang="en-US" sz="6400" kern="100" dirty="0">
                <a:effectLst/>
                <a:latin typeface="Aptos" panose="020B0004020202020204" pitchFamily="34" charset="0"/>
                <a:ea typeface="Aptos" panose="020B0004020202020204" pitchFamily="34" charset="0"/>
                <a:cs typeface="Mangal" panose="02040503050203030202" pitchFamily="18" charset="0"/>
              </a:rPr>
              <a:t>Operating System:  Windows, macOS, Linux</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6400" kern="100" dirty="0">
                <a:effectLst/>
                <a:latin typeface="Aptos" panose="020B0004020202020204" pitchFamily="34" charset="0"/>
                <a:ea typeface="Aptos" panose="020B0004020202020204" pitchFamily="34" charset="0"/>
                <a:cs typeface="Mangal" panose="02040503050203030202" pitchFamily="18" charset="0"/>
              </a:rPr>
              <a:t>Cost: </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6400" kern="100" dirty="0">
                <a:effectLst/>
                <a:latin typeface="Aptos" panose="020B0004020202020204" pitchFamily="34" charset="0"/>
                <a:ea typeface="Aptos" panose="020B0004020202020204" pitchFamily="34" charset="0"/>
                <a:cs typeface="Mangal" panose="02040503050203030202" pitchFamily="18" charset="0"/>
              </a:rPr>
              <a:t>Talented MDM Server is an open-source project distributed under the Apache License 2.0, which means it is free to download, use, and modify.</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6400" kern="100" dirty="0">
                <a:effectLst/>
                <a:latin typeface="Aptos" panose="020B0004020202020204" pitchFamily="34" charset="0"/>
                <a:ea typeface="Aptos" panose="020B0004020202020204" pitchFamily="34" charset="0"/>
                <a:cs typeface="Mangal" panose="02040503050203030202" pitchFamily="18" charset="0"/>
              </a:rPr>
              <a:t>There are no licensing costs associated with Talented MDM server itself.</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6400" kern="100" dirty="0">
                <a:effectLst/>
                <a:latin typeface="Aptos" panose="020B0004020202020204" pitchFamily="34" charset="0"/>
                <a:ea typeface="Aptos" panose="020B0004020202020204" pitchFamily="34" charset="0"/>
                <a:cs typeface="Mangal" panose="02040503050203030202" pitchFamily="18" charset="0"/>
              </a:rPr>
              <a:t>Organizations can download, install, and use the software without any upfront fees or subscription charges. However, it's essential to consider the total cost of ownership (TCO), which may include costs related to infrastructure, maintenance, support, and training.</a:t>
            </a:r>
            <a:endParaRPr lang="en-IN" sz="64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1B18800E-A13C-CF55-20D4-D1049418A7E7}"/>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DA6CAD95-F63A-0A51-6CFB-EB6F095F9EF3}"/>
              </a:ext>
            </a:extLst>
          </p:cNvPr>
          <p:cNvSpPr>
            <a:spLocks noGrp="1"/>
          </p:cNvSpPr>
          <p:nvPr>
            <p:ph type="sldNum" sz="quarter" idx="12"/>
          </p:nvPr>
        </p:nvSpPr>
        <p:spPr/>
        <p:txBody>
          <a:bodyPr/>
          <a:lstStyle/>
          <a:p>
            <a:pPr>
              <a:defRPr/>
            </a:pPr>
            <a:fld id="{3FA85722-278C-6244-8172-0EC582E36E92}" type="slidenum">
              <a:rPr lang="en-US" smtClean="0"/>
              <a:pPr>
                <a:defRPr/>
              </a:pPr>
              <a:t>22</a:t>
            </a:fld>
            <a:endParaRPr lang="en-US"/>
          </a:p>
        </p:txBody>
      </p:sp>
      <p:pic>
        <p:nvPicPr>
          <p:cNvPr id="6" name="Picture 5" descr="A logo for a company">
            <a:extLst>
              <a:ext uri="{FF2B5EF4-FFF2-40B4-BE49-F238E27FC236}">
                <a16:creationId xmlns:a16="http://schemas.microsoft.com/office/drawing/2014/main" id="{9542F5EB-9E89-7A24-ADB3-37C1C0AA40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0430" y="1203960"/>
            <a:ext cx="1868170" cy="1051560"/>
          </a:xfrm>
          <a:prstGeom prst="rect">
            <a:avLst/>
          </a:prstGeom>
        </p:spPr>
      </p:pic>
    </p:spTree>
    <p:extLst>
      <p:ext uri="{BB962C8B-B14F-4D97-AF65-F5344CB8AC3E}">
        <p14:creationId xmlns:p14="http://schemas.microsoft.com/office/powerpoint/2010/main" val="1924728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CF22BE-6B4F-6594-C3B8-A44715F02F4A}"/>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7B648811-32E7-6706-F383-6C95B005BDED}"/>
              </a:ext>
            </a:extLst>
          </p:cNvPr>
          <p:cNvSpPr>
            <a:spLocks noGrp="1"/>
          </p:cNvSpPr>
          <p:nvPr>
            <p:ph type="sldNum" sz="quarter" idx="12"/>
          </p:nvPr>
        </p:nvSpPr>
        <p:spPr/>
        <p:txBody>
          <a:bodyPr/>
          <a:lstStyle/>
          <a:p>
            <a:pPr>
              <a:defRPr/>
            </a:pPr>
            <a:fld id="{1F4C4555-50A1-B340-8961-7F1C1ACEE9D6}" type="slidenum">
              <a:rPr lang="en-US" smtClean="0"/>
              <a:pPr>
                <a:defRPr/>
              </a:pPr>
              <a:t>23</a:t>
            </a:fld>
            <a:endParaRPr lang="en-US"/>
          </a:p>
        </p:txBody>
      </p:sp>
      <p:sp>
        <p:nvSpPr>
          <p:cNvPr id="7" name="TextBox 6">
            <a:extLst>
              <a:ext uri="{FF2B5EF4-FFF2-40B4-BE49-F238E27FC236}">
                <a16:creationId xmlns:a16="http://schemas.microsoft.com/office/drawing/2014/main" id="{098D70F0-AE42-3872-815C-F37CD203D2F1}"/>
              </a:ext>
            </a:extLst>
          </p:cNvPr>
          <p:cNvSpPr txBox="1"/>
          <p:nvPr/>
        </p:nvSpPr>
        <p:spPr>
          <a:xfrm>
            <a:off x="304800" y="1600200"/>
            <a:ext cx="8458200" cy="3139321"/>
          </a:xfrm>
          <a:prstGeom prst="rect">
            <a:avLst/>
          </a:prstGeom>
          <a:noFill/>
        </p:spPr>
        <p:txBody>
          <a:bodyPr wrap="square">
            <a:spAutoFit/>
          </a:bodyPr>
          <a:lstStyle/>
          <a:p>
            <a:r>
              <a:rPr lang="en-US" dirty="0"/>
              <a:t>Why?</a:t>
            </a:r>
          </a:p>
          <a:p>
            <a:pPr marL="285750" indent="-285750">
              <a:buFont typeface="Arial" panose="020B0604020202020204" pitchFamily="34" charset="0"/>
              <a:buChar char="•"/>
            </a:pPr>
            <a:r>
              <a:rPr lang="en-US" dirty="0"/>
              <a:t>Data consistency</a:t>
            </a:r>
          </a:p>
          <a:p>
            <a:pPr marL="285750" indent="-285750">
              <a:buFont typeface="Arial" panose="020B0604020202020204" pitchFamily="34" charset="0"/>
              <a:buChar char="•"/>
            </a:pPr>
            <a:r>
              <a:rPr lang="en-US" dirty="0"/>
              <a:t>Enhanced data quality</a:t>
            </a:r>
          </a:p>
          <a:p>
            <a:pPr marL="285750" indent="-285750">
              <a:buFont typeface="Arial" panose="020B0604020202020204" pitchFamily="34" charset="0"/>
              <a:buChar char="•"/>
            </a:pPr>
            <a:r>
              <a:rPr lang="en-US" dirty="0"/>
              <a:t>Streamlined operations</a:t>
            </a:r>
          </a:p>
          <a:p>
            <a:pPr marL="285750" indent="-285750">
              <a:buFont typeface="Arial" panose="020B0604020202020204" pitchFamily="34" charset="0"/>
              <a:buChar char="•"/>
            </a:pPr>
            <a:r>
              <a:rPr lang="en-US" dirty="0"/>
              <a:t>Single version of truth</a:t>
            </a:r>
          </a:p>
          <a:p>
            <a:pPr marL="285750" indent="-285750">
              <a:buFont typeface="Arial" panose="020B0604020202020204" pitchFamily="34" charset="0"/>
              <a:buChar char="•"/>
            </a:pPr>
            <a:r>
              <a:rPr lang="en-US" dirty="0"/>
              <a:t>Improved decision-making</a:t>
            </a:r>
          </a:p>
          <a:p>
            <a:pPr marL="285750" indent="-285750">
              <a:buFont typeface="Arial" panose="020B0604020202020204" pitchFamily="34" charset="0"/>
              <a:buChar char="•"/>
            </a:pPr>
            <a:r>
              <a:rPr lang="en-US" dirty="0"/>
              <a:t>Regulatory compliance</a:t>
            </a:r>
          </a:p>
          <a:p>
            <a:pPr marL="285750" indent="-285750">
              <a:buFont typeface="Arial" panose="020B0604020202020204" pitchFamily="34" charset="0"/>
              <a:buChar char="•"/>
            </a:pPr>
            <a:r>
              <a:rPr lang="en-US" dirty="0"/>
              <a:t>Reduced costs</a:t>
            </a:r>
          </a:p>
          <a:p>
            <a:pPr marL="285750" indent="-285750">
              <a:buFont typeface="Arial" panose="020B0604020202020204" pitchFamily="34" charset="0"/>
              <a:buChar char="•"/>
            </a:pPr>
            <a:r>
              <a:rPr lang="en-US" dirty="0"/>
              <a:t>Enhanced customer experience</a:t>
            </a:r>
          </a:p>
          <a:p>
            <a:pPr marL="285750" indent="-285750">
              <a:buFont typeface="Arial" panose="020B0604020202020204" pitchFamily="34" charset="0"/>
              <a:buChar char="•"/>
            </a:pPr>
            <a:r>
              <a:rPr lang="en-US" dirty="0"/>
              <a:t>Agility in innovation</a:t>
            </a:r>
          </a:p>
          <a:p>
            <a:pPr marL="285750" indent="-285750">
              <a:buFont typeface="Arial" panose="020B0604020202020204" pitchFamily="34" charset="0"/>
              <a:buChar char="•"/>
            </a:pPr>
            <a:r>
              <a:rPr lang="en-US" dirty="0"/>
              <a:t>Risk management</a:t>
            </a:r>
            <a:endParaRPr lang="en-IN" dirty="0"/>
          </a:p>
        </p:txBody>
      </p:sp>
    </p:spTree>
    <p:extLst>
      <p:ext uri="{BB962C8B-B14F-4D97-AF65-F5344CB8AC3E}">
        <p14:creationId xmlns:p14="http://schemas.microsoft.com/office/powerpoint/2010/main" val="4016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8F6EF3-76F9-07A5-74B5-EF3A96A58E78}"/>
              </a:ext>
            </a:extLst>
          </p:cNvPr>
          <p:cNvSpPr>
            <a:spLocks noGrp="1"/>
          </p:cNvSpPr>
          <p:nvPr>
            <p:ph type="ftr" sz="quarter" idx="11"/>
          </p:nvPr>
        </p:nvSpPr>
        <p:spPr>
          <a:xfrm>
            <a:off x="3028950" y="6356351"/>
            <a:ext cx="3086100" cy="365125"/>
          </a:xfrm>
        </p:spPr>
        <p:txBody>
          <a:bodyPr/>
          <a:lstStyle/>
          <a:p>
            <a:r>
              <a:rPr lang="en-US"/>
              <a:t>Big Data Architecting Group Project</a:t>
            </a:r>
          </a:p>
        </p:txBody>
      </p:sp>
      <p:sp>
        <p:nvSpPr>
          <p:cNvPr id="3" name="Slide Number Placeholder 2">
            <a:extLst>
              <a:ext uri="{FF2B5EF4-FFF2-40B4-BE49-F238E27FC236}">
                <a16:creationId xmlns:a16="http://schemas.microsoft.com/office/drawing/2014/main" id="{01A798C8-F27A-53F9-B7B8-D7B94BA3385A}"/>
              </a:ext>
            </a:extLst>
          </p:cNvPr>
          <p:cNvSpPr>
            <a:spLocks noGrp="1"/>
          </p:cNvSpPr>
          <p:nvPr>
            <p:ph type="sldNum" sz="quarter" idx="12"/>
          </p:nvPr>
        </p:nvSpPr>
        <p:spPr>
          <a:xfrm>
            <a:off x="6457950" y="6356351"/>
            <a:ext cx="2057400" cy="365125"/>
          </a:xfrm>
        </p:spPr>
        <p:txBody>
          <a:bodyPr/>
          <a:lstStyle/>
          <a:p>
            <a:fld id="{1F4C4555-50A1-B340-8961-7F1C1ACEE9D6}" type="slidenum">
              <a:rPr lang="en-US" smtClean="0"/>
              <a:pPr/>
              <a:t>24</a:t>
            </a:fld>
            <a:endParaRPr lang="en-US"/>
          </a:p>
        </p:txBody>
      </p:sp>
      <p:pic>
        <p:nvPicPr>
          <p:cNvPr id="7" name="Picture 6" descr="A close-up of a sign&#10;&#10;Description automatically generated">
            <a:extLst>
              <a:ext uri="{FF2B5EF4-FFF2-40B4-BE49-F238E27FC236}">
                <a16:creationId xmlns:a16="http://schemas.microsoft.com/office/drawing/2014/main" id="{EC13F6CA-3605-DDF3-37BA-64650915D899}"/>
              </a:ext>
            </a:extLst>
          </p:cNvPr>
          <p:cNvPicPr>
            <a:picLocks noChangeAspect="1"/>
          </p:cNvPicPr>
          <p:nvPr/>
        </p:nvPicPr>
        <p:blipFill>
          <a:blip r:embed="rId2"/>
          <a:stretch>
            <a:fillRect/>
          </a:stretch>
        </p:blipFill>
        <p:spPr>
          <a:xfrm>
            <a:off x="0" y="30892"/>
            <a:ext cx="9218141" cy="1670222"/>
          </a:xfrm>
          <a:prstGeom prst="rect">
            <a:avLst/>
          </a:prstGeom>
        </p:spPr>
      </p:pic>
      <p:sp>
        <p:nvSpPr>
          <p:cNvPr id="8" name="TextBox 7">
            <a:extLst>
              <a:ext uri="{FF2B5EF4-FFF2-40B4-BE49-F238E27FC236}">
                <a16:creationId xmlns:a16="http://schemas.microsoft.com/office/drawing/2014/main" id="{7E50514B-0184-13B1-BC64-D544DD73F069}"/>
              </a:ext>
            </a:extLst>
          </p:cNvPr>
          <p:cNvSpPr txBox="1"/>
          <p:nvPr/>
        </p:nvSpPr>
        <p:spPr>
          <a:xfrm>
            <a:off x="152400" y="1718131"/>
            <a:ext cx="3581399" cy="5139869"/>
          </a:xfrm>
          <a:prstGeom prst="rect">
            <a:avLst/>
          </a:prstGeom>
          <a:noFill/>
        </p:spPr>
        <p:txBody>
          <a:bodyPr wrap="square" rtlCol="0">
            <a:spAutoFit/>
          </a:bodyPr>
          <a:lstStyle/>
          <a:p>
            <a:r>
              <a:rPr lang="en-US" sz="8200" dirty="0"/>
              <a:t>Tools for Data Sources</a:t>
            </a:r>
          </a:p>
        </p:txBody>
      </p:sp>
      <p:sp>
        <p:nvSpPr>
          <p:cNvPr id="9" name="TextBox 8">
            <a:extLst>
              <a:ext uri="{FF2B5EF4-FFF2-40B4-BE49-F238E27FC236}">
                <a16:creationId xmlns:a16="http://schemas.microsoft.com/office/drawing/2014/main" id="{07BB1FB4-9898-8068-DA07-080B21763704}"/>
              </a:ext>
            </a:extLst>
          </p:cNvPr>
          <p:cNvSpPr txBox="1"/>
          <p:nvPr/>
        </p:nvSpPr>
        <p:spPr>
          <a:xfrm>
            <a:off x="4534930" y="3059236"/>
            <a:ext cx="4629150" cy="1938992"/>
          </a:xfrm>
          <a:prstGeom prst="rect">
            <a:avLst/>
          </a:prstGeom>
          <a:noFill/>
        </p:spPr>
        <p:txBody>
          <a:bodyPr wrap="square" rtlCol="0">
            <a:spAutoFit/>
          </a:bodyPr>
          <a:lstStyle/>
          <a:p>
            <a:r>
              <a:rPr lang="en-US" sz="2400" b="1" dirty="0"/>
              <a:t>Components </a:t>
            </a:r>
          </a:p>
          <a:p>
            <a:pPr marL="285750" indent="-285750">
              <a:buFont typeface="Arial" panose="020B0604020202020204" pitchFamily="34" charset="0"/>
              <a:buChar char="•"/>
            </a:pPr>
            <a:r>
              <a:rPr lang="en-US" sz="2400" b="1" dirty="0"/>
              <a:t>Applications Services </a:t>
            </a:r>
          </a:p>
          <a:p>
            <a:pPr marL="285750" indent="-285750">
              <a:buFont typeface="Arial" panose="020B0604020202020204" pitchFamily="34" charset="0"/>
              <a:buChar char="•"/>
            </a:pPr>
            <a:r>
              <a:rPr lang="en-US" sz="2400" b="1" dirty="0"/>
              <a:t>Cloud Application and databases</a:t>
            </a:r>
          </a:p>
          <a:p>
            <a:pPr marL="285750" indent="-285750">
              <a:buFont typeface="Arial" panose="020B0604020202020204" pitchFamily="34" charset="0"/>
              <a:buChar char="•"/>
            </a:pPr>
            <a:r>
              <a:rPr lang="en-US" sz="2400" b="1" dirty="0"/>
              <a:t>Enterprises Application </a:t>
            </a:r>
          </a:p>
          <a:p>
            <a:pPr marL="285750" indent="-285750">
              <a:buFont typeface="Arial" panose="020B0604020202020204" pitchFamily="34" charset="0"/>
              <a:buChar char="•"/>
            </a:pPr>
            <a:r>
              <a:rPr lang="en-US" sz="2400" b="1" dirty="0"/>
              <a:t>Extract  </a:t>
            </a:r>
          </a:p>
        </p:txBody>
      </p:sp>
    </p:spTree>
    <p:extLst>
      <p:ext uri="{BB962C8B-B14F-4D97-AF65-F5344CB8AC3E}">
        <p14:creationId xmlns:p14="http://schemas.microsoft.com/office/powerpoint/2010/main" val="2752719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39AAF7-9C9E-6F0B-4D27-CC22A825D728}"/>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5F529F1A-CB6E-46D2-1390-4C4C8F2642B2}"/>
              </a:ext>
            </a:extLst>
          </p:cNvPr>
          <p:cNvSpPr>
            <a:spLocks noGrp="1"/>
          </p:cNvSpPr>
          <p:nvPr>
            <p:ph type="sldNum" sz="quarter" idx="12"/>
          </p:nvPr>
        </p:nvSpPr>
        <p:spPr/>
        <p:txBody>
          <a:bodyPr/>
          <a:lstStyle/>
          <a:p>
            <a:pPr>
              <a:defRPr/>
            </a:pPr>
            <a:fld id="{1F4C4555-50A1-B340-8961-7F1C1ACEE9D6}" type="slidenum">
              <a:rPr lang="en-US" smtClean="0"/>
              <a:pPr>
                <a:defRPr/>
              </a:pPr>
              <a:t>25</a:t>
            </a:fld>
            <a:endParaRPr lang="en-US"/>
          </a:p>
        </p:txBody>
      </p:sp>
      <p:sp>
        <p:nvSpPr>
          <p:cNvPr id="5" name="TextBox 4">
            <a:extLst>
              <a:ext uri="{FF2B5EF4-FFF2-40B4-BE49-F238E27FC236}">
                <a16:creationId xmlns:a16="http://schemas.microsoft.com/office/drawing/2014/main" id="{A38EA9DE-32D9-0EFC-A644-A31CD8278480}"/>
              </a:ext>
            </a:extLst>
          </p:cNvPr>
          <p:cNvSpPr txBox="1"/>
          <p:nvPr/>
        </p:nvSpPr>
        <p:spPr>
          <a:xfrm>
            <a:off x="304800" y="2667000"/>
            <a:ext cx="8682682" cy="3416320"/>
          </a:xfrm>
          <a:prstGeom prst="rect">
            <a:avLst/>
          </a:prstGeom>
          <a:noFill/>
        </p:spPr>
        <p:txBody>
          <a:bodyPr wrap="square" rtlCol="0">
            <a:spAutoFit/>
          </a:bodyPr>
          <a:lstStyle/>
          <a:p>
            <a:pPr marL="0" indent="0">
              <a:buNone/>
            </a:pPr>
            <a:r>
              <a:rPr lang="en-CA" dirty="0">
                <a:latin typeface="Times New Roman" panose="02020603050405020304" pitchFamily="18" charset="0"/>
                <a:cs typeface="Times New Roman" panose="02020603050405020304" pitchFamily="18" charset="0"/>
              </a:rPr>
              <a:t>Application services are software solutions that enhance an application's functionality, security, and speed. Applications are optimized, deployed, and managed by businesses through the use of an interconnected pool of internal and external services known as application services. </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Tool :</a:t>
            </a:r>
            <a:r>
              <a:rPr lang="en-CA" b="1" i="0" dirty="0">
                <a:effectLst/>
                <a:latin typeface="Times New Roman" panose="02020603050405020304" pitchFamily="18" charset="0"/>
                <a:cs typeface="Times New Roman" panose="02020603050405020304" pitchFamily="18" charset="0"/>
              </a:rPr>
              <a:t>SigNoz</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Description: SigNoz is an open source, full-stack APM and observation tool. Under a single pane of glass, it offers traces, metrics, and logs. It utilizes </a:t>
            </a:r>
            <a:r>
              <a:rPr lang="en-CA" dirty="0" err="1">
                <a:latin typeface="Times New Roman" panose="02020603050405020304" pitchFamily="18" charset="0"/>
                <a:cs typeface="Times New Roman" panose="02020603050405020304" pitchFamily="18" charset="0"/>
              </a:rPr>
              <a:t>Clickhouse</a:t>
            </a:r>
            <a:r>
              <a:rPr lang="en-CA" dirty="0">
                <a:latin typeface="Times New Roman" panose="02020603050405020304" pitchFamily="18" charset="0"/>
                <a:cs typeface="Times New Roman" panose="02020603050405020304" pitchFamily="18" charset="0"/>
              </a:rPr>
              <a:t>, a potent OLAP database, for quicker aggregations and ingestion.</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Compatibility: Work with both </a:t>
            </a:r>
            <a:r>
              <a:rPr lang="en-US" dirty="0">
                <a:effectLst/>
                <a:latin typeface="Times New Roman" panose="02020603050405020304" pitchFamily="18" charset="0"/>
                <a:ea typeface="Aptos" panose="020B0004020202020204" pitchFamily="34" charset="0"/>
                <a:cs typeface="Times New Roman" panose="02020603050405020304" pitchFamily="18" charset="0"/>
              </a:rPr>
              <a:t>Microsoft Windows, macOS</a:t>
            </a:r>
            <a:r>
              <a:rPr lang="en-CA" dirty="0">
                <a:effectLst/>
                <a:latin typeface="Times New Roman" panose="02020603050405020304" pitchFamily="18" charset="0"/>
                <a:cs typeface="Times New Roman" panose="02020603050405020304" pitchFamily="18" charset="0"/>
              </a:rPr>
              <a:t> but </a:t>
            </a:r>
            <a:r>
              <a:rPr lang="en-CA" b="0" i="0" dirty="0">
                <a:effectLst/>
                <a:latin typeface="Times New Roman" panose="02020603050405020304" pitchFamily="18" charset="0"/>
                <a:cs typeface="Times New Roman" panose="02020603050405020304" pitchFamily="18" charset="0"/>
              </a:rPr>
              <a:t>8 GB of memory , 30 GB of storage and 4 cores CPU is required</a:t>
            </a: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Cost: Free(open source)</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Additional Cost : while the software is free it includes addition cost for  Cloud</a:t>
            </a:r>
            <a:endParaRPr lang="en-CA" b="0" i="0" dirty="0">
              <a:solidFill>
                <a:srgbClr val="222222"/>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2B84B01-2D95-9231-6341-A367AA154B39}"/>
              </a:ext>
            </a:extLst>
          </p:cNvPr>
          <p:cNvSpPr txBox="1"/>
          <p:nvPr/>
        </p:nvSpPr>
        <p:spPr>
          <a:xfrm>
            <a:off x="269274" y="1686083"/>
            <a:ext cx="4544770" cy="707886"/>
          </a:xfrm>
          <a:prstGeom prst="rect">
            <a:avLst/>
          </a:prstGeom>
          <a:noFill/>
        </p:spPr>
        <p:txBody>
          <a:bodyPr wrap="none" rtlCol="0">
            <a:spAutoFit/>
          </a:bodyPr>
          <a:lstStyle/>
          <a:p>
            <a:r>
              <a:rPr lang="en-US" sz="4000" b="1" dirty="0"/>
              <a:t>Application services </a:t>
            </a:r>
          </a:p>
        </p:txBody>
      </p:sp>
      <p:pic>
        <p:nvPicPr>
          <p:cNvPr id="1026" name="Picture 2" descr="SigNoz - Open Source Observability Platform - YouTube">
            <a:extLst>
              <a:ext uri="{FF2B5EF4-FFF2-40B4-BE49-F238E27FC236}">
                <a16:creationId xmlns:a16="http://schemas.microsoft.com/office/drawing/2014/main" id="{AC161A66-F965-A2D2-69B1-A87110608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1413757"/>
            <a:ext cx="1252537" cy="125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2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3E9A82-68B8-49E3-FE97-241910132B8B}"/>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13A3D257-E5E4-240D-1A00-A12F082E28E0}"/>
              </a:ext>
            </a:extLst>
          </p:cNvPr>
          <p:cNvSpPr>
            <a:spLocks noGrp="1"/>
          </p:cNvSpPr>
          <p:nvPr>
            <p:ph type="sldNum" sz="quarter" idx="12"/>
          </p:nvPr>
        </p:nvSpPr>
        <p:spPr/>
        <p:txBody>
          <a:bodyPr/>
          <a:lstStyle/>
          <a:p>
            <a:pPr>
              <a:defRPr/>
            </a:pPr>
            <a:fld id="{1F4C4555-50A1-B340-8961-7F1C1ACEE9D6}" type="slidenum">
              <a:rPr lang="en-US" smtClean="0"/>
              <a:pPr>
                <a:defRPr/>
              </a:pPr>
              <a:t>26</a:t>
            </a:fld>
            <a:endParaRPr lang="en-US"/>
          </a:p>
        </p:txBody>
      </p:sp>
      <p:sp>
        <p:nvSpPr>
          <p:cNvPr id="4" name="TextBox 3">
            <a:extLst>
              <a:ext uri="{FF2B5EF4-FFF2-40B4-BE49-F238E27FC236}">
                <a16:creationId xmlns:a16="http://schemas.microsoft.com/office/drawing/2014/main" id="{993041BC-F254-50EA-4674-48263ACAD499}"/>
              </a:ext>
            </a:extLst>
          </p:cNvPr>
          <p:cNvSpPr txBox="1"/>
          <p:nvPr/>
        </p:nvSpPr>
        <p:spPr>
          <a:xfrm>
            <a:off x="420130" y="1581665"/>
            <a:ext cx="7428470" cy="4401205"/>
          </a:xfrm>
          <a:prstGeom prst="rect">
            <a:avLst/>
          </a:prstGeom>
          <a:noFill/>
        </p:spPr>
        <p:txBody>
          <a:bodyPr wrap="square" rtlCol="0">
            <a:spAutoFit/>
          </a:bodyPr>
          <a:lstStyle/>
          <a:p>
            <a:r>
              <a:rPr lang="en-US" sz="2000" dirty="0"/>
              <a:t>Why ?</a:t>
            </a:r>
          </a:p>
          <a:p>
            <a:pPr algn="l">
              <a:buFont typeface="Arial" panose="020B0604020202020204" pitchFamily="34" charset="0"/>
              <a:buChar char="•"/>
            </a:pPr>
            <a:r>
              <a:rPr lang="en-CA" sz="2000" b="0" i="0" dirty="0">
                <a:effectLst/>
              </a:rPr>
              <a:t>SigNoz is open source and based on open standards. SigNoz is built to support OpenTelemetry natively.</a:t>
            </a:r>
          </a:p>
          <a:p>
            <a:pPr algn="l">
              <a:buFont typeface="Arial" panose="020B0604020202020204" pitchFamily="34" charset="0"/>
              <a:buChar char="•"/>
            </a:pPr>
            <a:r>
              <a:rPr lang="en-CA" sz="2000" b="0" i="0" dirty="0">
                <a:effectLst/>
              </a:rPr>
              <a:t>SigNoz provides metrics, traces, and logs under a single pane of glass. Rather than running different projects like Prometheus for metrics and Jaeger for traces and stitching them together, you can use SigNoz as your one-stop observability solution.</a:t>
            </a:r>
          </a:p>
          <a:p>
            <a:pPr algn="l">
              <a:buFont typeface="Arial" panose="020B0604020202020204" pitchFamily="34" charset="0"/>
              <a:buChar char="•"/>
            </a:pPr>
            <a:r>
              <a:rPr lang="en-CA" sz="2000" b="0" i="0" dirty="0">
                <a:effectLst/>
              </a:rPr>
              <a:t>SigNoz uses columnar datastores, which makes aggregating queries very fast. It also helps in slicing and dicing the data using Group BY and aggregates. You can identify the root cause of performance issues quickly.</a:t>
            </a:r>
          </a:p>
          <a:p>
            <a:br>
              <a:rPr lang="en-CA" sz="2000" dirty="0"/>
            </a:br>
            <a:endParaRPr lang="en-US" sz="2000" dirty="0"/>
          </a:p>
          <a:p>
            <a:endParaRPr lang="en-US" sz="2000" dirty="0"/>
          </a:p>
        </p:txBody>
      </p:sp>
    </p:spTree>
    <p:extLst>
      <p:ext uri="{BB962C8B-B14F-4D97-AF65-F5344CB8AC3E}">
        <p14:creationId xmlns:p14="http://schemas.microsoft.com/office/powerpoint/2010/main" val="2517412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49124C-7A4B-DC50-15EB-D7A440ABB133}"/>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EE5CE010-4ADD-FC5F-1239-55D23AF5A8C9}"/>
              </a:ext>
            </a:extLst>
          </p:cNvPr>
          <p:cNvSpPr>
            <a:spLocks noGrp="1"/>
          </p:cNvSpPr>
          <p:nvPr>
            <p:ph type="sldNum" sz="quarter" idx="12"/>
          </p:nvPr>
        </p:nvSpPr>
        <p:spPr/>
        <p:txBody>
          <a:bodyPr/>
          <a:lstStyle/>
          <a:p>
            <a:pPr>
              <a:defRPr/>
            </a:pPr>
            <a:fld id="{1F4C4555-50A1-B340-8961-7F1C1ACEE9D6}" type="slidenum">
              <a:rPr lang="en-US" smtClean="0"/>
              <a:pPr>
                <a:defRPr/>
              </a:pPr>
              <a:t>27</a:t>
            </a:fld>
            <a:endParaRPr lang="en-US"/>
          </a:p>
        </p:txBody>
      </p:sp>
      <p:sp>
        <p:nvSpPr>
          <p:cNvPr id="4" name="TextBox 3">
            <a:extLst>
              <a:ext uri="{FF2B5EF4-FFF2-40B4-BE49-F238E27FC236}">
                <a16:creationId xmlns:a16="http://schemas.microsoft.com/office/drawing/2014/main" id="{1F4926B9-D603-8D5C-E567-AD4E02C83251}"/>
              </a:ext>
            </a:extLst>
          </p:cNvPr>
          <p:cNvSpPr txBox="1"/>
          <p:nvPr/>
        </p:nvSpPr>
        <p:spPr>
          <a:xfrm>
            <a:off x="304800" y="1486534"/>
            <a:ext cx="4072205" cy="1323439"/>
          </a:xfrm>
          <a:prstGeom prst="rect">
            <a:avLst/>
          </a:prstGeom>
          <a:noFill/>
        </p:spPr>
        <p:txBody>
          <a:bodyPr wrap="none" rtlCol="0">
            <a:spAutoFit/>
          </a:bodyPr>
          <a:lstStyle/>
          <a:p>
            <a:r>
              <a:rPr lang="en-US" sz="4000" b="1" dirty="0"/>
              <a:t>Cloud Application </a:t>
            </a:r>
          </a:p>
          <a:p>
            <a:r>
              <a:rPr lang="en-US" sz="4000" b="1" dirty="0"/>
              <a:t>and Database</a:t>
            </a:r>
            <a:r>
              <a:rPr lang="en-US" b="1" dirty="0"/>
              <a:t> </a:t>
            </a:r>
          </a:p>
        </p:txBody>
      </p:sp>
      <p:sp>
        <p:nvSpPr>
          <p:cNvPr id="5" name="TextBox 4">
            <a:extLst>
              <a:ext uri="{FF2B5EF4-FFF2-40B4-BE49-F238E27FC236}">
                <a16:creationId xmlns:a16="http://schemas.microsoft.com/office/drawing/2014/main" id="{D6DEACA7-4281-6DB2-EA15-C0A1742D4253}"/>
              </a:ext>
            </a:extLst>
          </p:cNvPr>
          <p:cNvSpPr txBox="1"/>
          <p:nvPr/>
        </p:nvSpPr>
        <p:spPr>
          <a:xfrm>
            <a:off x="152400" y="3429000"/>
            <a:ext cx="8839199" cy="2308324"/>
          </a:xfrm>
          <a:prstGeom prst="rect">
            <a:avLst/>
          </a:prstGeom>
          <a:noFill/>
        </p:spPr>
        <p:txBody>
          <a:bodyPr wrap="square" rtlCol="0">
            <a:spAutoFit/>
          </a:bodyPr>
          <a:lstStyle/>
          <a:p>
            <a:pPr marL="0" indent="0">
              <a:buNone/>
            </a:pPr>
            <a:r>
              <a:rPr lang="en-CA" b="0" i="0" dirty="0">
                <a:effectLst/>
                <a:latin typeface="Google Sans Text"/>
              </a:rPr>
              <a:t>A cloud database is a database that is deployed, delivered, and accessed in the cloud. Cloud databases organize and store structured, unstructured, and semi-structured data.</a:t>
            </a:r>
          </a:p>
          <a:p>
            <a:pPr marL="285750" indent="-285750">
              <a:buFont typeface="Arial" panose="020B0604020202020204" pitchFamily="34" charset="0"/>
              <a:buChar char="•"/>
            </a:pPr>
            <a:r>
              <a:rPr lang="en-CA" b="0" i="0" dirty="0">
                <a:effectLst/>
                <a:latin typeface="Google Sans Text"/>
              </a:rPr>
              <a:t>Tool: Microsoft Azure </a:t>
            </a:r>
          </a:p>
          <a:p>
            <a:pPr marL="285750" indent="-285750">
              <a:buFont typeface="Arial" panose="020B0604020202020204" pitchFamily="34" charset="0"/>
              <a:buChar char="•"/>
            </a:pPr>
            <a:r>
              <a:rPr lang="en-CA" dirty="0">
                <a:latin typeface="Google Sans Text"/>
              </a:rPr>
              <a:t>Description : </a:t>
            </a:r>
            <a:r>
              <a:rPr lang="en-CA" b="0" i="0" dirty="0">
                <a:solidFill>
                  <a:srgbClr val="4D5156"/>
                </a:solidFill>
                <a:effectLst/>
                <a:highlight>
                  <a:srgbClr val="FFFFFF"/>
                </a:highlight>
                <a:latin typeface="arial" panose="020B0604020202020204" pitchFamily="34" charset="0"/>
              </a:rPr>
              <a:t>Microsoft Azure, often referred to as Azure, is a cloud computing platform run by Microsoft. It offers access, management, and the development of applications and services through global data centers.</a:t>
            </a:r>
            <a:endParaRPr lang="en-CA" dirty="0">
              <a:latin typeface="Google Sans Text"/>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Compatibility</a:t>
            </a:r>
            <a:r>
              <a:rPr lang="en-CA" dirty="0">
                <a:latin typeface="Google Sans Text"/>
                <a:cs typeface="Times New Roman" panose="02020603050405020304" pitchFamily="18" charset="0"/>
              </a:rPr>
              <a:t>: </a:t>
            </a:r>
            <a:r>
              <a:rPr lang="en-US" dirty="0">
                <a:effectLst/>
                <a:latin typeface="Aptos" panose="020B0004020202020204" pitchFamily="34" charset="0"/>
                <a:ea typeface="Aptos" panose="020B0004020202020204" pitchFamily="34" charset="0"/>
                <a:cs typeface="Times New Roman" panose="02020603050405020304" pitchFamily="18" charset="0"/>
              </a:rPr>
              <a:t>Microsoft Windows , Linux</a:t>
            </a:r>
            <a:r>
              <a:rPr lang="en-CA" dirty="0">
                <a:effectLst/>
              </a:rPr>
              <a:t> , </a:t>
            </a:r>
            <a:r>
              <a:rPr lang="en-CA" dirty="0" err="1">
                <a:effectLst/>
              </a:rPr>
              <a:t>macos</a:t>
            </a:r>
            <a:endParaRPr lang="en-CA" dirty="0">
              <a:latin typeface="Google Sans Text"/>
              <a:cs typeface="Times New Roman" panose="02020603050405020304" pitchFamily="18" charset="0"/>
            </a:endParaRPr>
          </a:p>
          <a:p>
            <a:pPr marL="285750" indent="-285750">
              <a:buFont typeface="Arial" panose="020B0604020202020204" pitchFamily="34" charset="0"/>
              <a:buChar char="•"/>
            </a:pPr>
            <a:r>
              <a:rPr lang="en-CA" dirty="0">
                <a:latin typeface="Google Sans Text"/>
                <a:cs typeface="Times New Roman" panose="02020603050405020304" pitchFamily="18" charset="0"/>
              </a:rPr>
              <a:t>Cost:</a:t>
            </a:r>
            <a:r>
              <a:rPr lang="en-US" dirty="0">
                <a:effectLst/>
                <a:latin typeface="Aptos" panose="020B0004020202020204" pitchFamily="34" charset="0"/>
                <a:ea typeface="Aptos" panose="020B0004020202020204" pitchFamily="34" charset="0"/>
                <a:cs typeface="Times New Roman" panose="02020603050405020304" pitchFamily="18" charset="0"/>
              </a:rPr>
              <a:t>Subscription-based pricing model</a:t>
            </a:r>
            <a:r>
              <a:rPr lang="en-CA" dirty="0">
                <a:effectLst/>
              </a:rPr>
              <a:t> </a:t>
            </a:r>
            <a:endParaRPr lang="en-CA" dirty="0">
              <a:latin typeface="Google Sans Text"/>
            </a:endParaRPr>
          </a:p>
        </p:txBody>
      </p:sp>
      <p:pic>
        <p:nvPicPr>
          <p:cNvPr id="2050" name="Picture 2" descr="The Small Business Guide to Microsoft Azure Cloud Services - F12.net">
            <a:extLst>
              <a:ext uri="{FF2B5EF4-FFF2-40B4-BE49-F238E27FC236}">
                <a16:creationId xmlns:a16="http://schemas.microsoft.com/office/drawing/2014/main" id="{2D1726AD-C8C9-810F-9639-A4101EF9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1424353"/>
            <a:ext cx="28956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40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1665F2-8F9A-1835-EDF4-43DB71A4D577}"/>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55E34DB6-561F-D33A-39CA-54BD1FA57AA4}"/>
              </a:ext>
            </a:extLst>
          </p:cNvPr>
          <p:cNvSpPr>
            <a:spLocks noGrp="1"/>
          </p:cNvSpPr>
          <p:nvPr>
            <p:ph type="sldNum" sz="quarter" idx="12"/>
          </p:nvPr>
        </p:nvSpPr>
        <p:spPr/>
        <p:txBody>
          <a:bodyPr/>
          <a:lstStyle/>
          <a:p>
            <a:pPr>
              <a:defRPr/>
            </a:pPr>
            <a:fld id="{1F4C4555-50A1-B340-8961-7F1C1ACEE9D6}" type="slidenum">
              <a:rPr lang="en-US" smtClean="0"/>
              <a:pPr>
                <a:defRPr/>
              </a:pPr>
              <a:t>28</a:t>
            </a:fld>
            <a:endParaRPr lang="en-US"/>
          </a:p>
        </p:txBody>
      </p:sp>
      <p:sp>
        <p:nvSpPr>
          <p:cNvPr id="4" name="TextBox 3">
            <a:extLst>
              <a:ext uri="{FF2B5EF4-FFF2-40B4-BE49-F238E27FC236}">
                <a16:creationId xmlns:a16="http://schemas.microsoft.com/office/drawing/2014/main" id="{99344DA3-3515-9812-12F5-996F658F0290}"/>
              </a:ext>
            </a:extLst>
          </p:cNvPr>
          <p:cNvSpPr txBox="1"/>
          <p:nvPr/>
        </p:nvSpPr>
        <p:spPr>
          <a:xfrm>
            <a:off x="496330" y="1676400"/>
            <a:ext cx="7981950" cy="2554545"/>
          </a:xfrm>
          <a:prstGeom prst="rect">
            <a:avLst/>
          </a:prstGeom>
          <a:noFill/>
        </p:spPr>
        <p:txBody>
          <a:bodyPr wrap="square" rtlCol="0">
            <a:spAutoFit/>
          </a:bodyPr>
          <a:lstStyle/>
          <a:p>
            <a:r>
              <a:rPr lang="en-US" sz="2000" dirty="0"/>
              <a:t>Why ?</a:t>
            </a:r>
          </a:p>
          <a:p>
            <a:pPr algn="l">
              <a:buFont typeface="Arial" panose="020B0604020202020204" pitchFamily="34" charset="0"/>
              <a:buChar char="•"/>
            </a:pPr>
            <a:r>
              <a:rPr lang="en-CA" sz="2000" b="0" i="0" dirty="0">
                <a:solidFill>
                  <a:srgbClr val="202122"/>
                </a:solidFill>
                <a:effectLst/>
                <a:highlight>
                  <a:srgbClr val="FFFFFF"/>
                </a:highlight>
              </a:rPr>
              <a:t>Learning of the host app's data access patterns, adaptive performance tuning, and automatic improvements to reliability and data protection.</a:t>
            </a:r>
          </a:p>
          <a:p>
            <a:pPr algn="l">
              <a:buFont typeface="Arial" panose="020B0604020202020204" pitchFamily="34" charset="0"/>
              <a:buChar char="•"/>
            </a:pPr>
            <a:r>
              <a:rPr lang="en-CA" sz="2000" b="0" i="0" dirty="0">
                <a:solidFill>
                  <a:srgbClr val="202122"/>
                </a:solidFill>
                <a:effectLst/>
                <a:highlight>
                  <a:srgbClr val="FFFFFF"/>
                </a:highlight>
              </a:rPr>
              <a:t>Management and monitoring of multi-tenant apps with isolation benefits of one-customer-per-database.</a:t>
            </a:r>
          </a:p>
          <a:p>
            <a:pPr algn="l">
              <a:buFont typeface="Arial" panose="020B0604020202020204" pitchFamily="34" charset="0"/>
              <a:buChar char="•"/>
            </a:pPr>
            <a:r>
              <a:rPr lang="en-CA" sz="2000" b="0" i="0" dirty="0">
                <a:solidFill>
                  <a:srgbClr val="202122"/>
                </a:solidFill>
                <a:effectLst/>
                <a:highlight>
                  <a:srgbClr val="FFFFFF"/>
                </a:highlight>
              </a:rPr>
              <a:t>Integration with open-source tools</a:t>
            </a:r>
          </a:p>
          <a:p>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8150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71BB8-8388-5FA5-64FA-67547B286477}"/>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10ADFFC9-C8C0-7A7B-3C62-D38FBCFB1C41}"/>
              </a:ext>
            </a:extLst>
          </p:cNvPr>
          <p:cNvSpPr>
            <a:spLocks noGrp="1"/>
          </p:cNvSpPr>
          <p:nvPr>
            <p:ph type="sldNum" sz="quarter" idx="12"/>
          </p:nvPr>
        </p:nvSpPr>
        <p:spPr/>
        <p:txBody>
          <a:bodyPr/>
          <a:lstStyle/>
          <a:p>
            <a:pPr>
              <a:defRPr/>
            </a:pPr>
            <a:fld id="{1F4C4555-50A1-B340-8961-7F1C1ACEE9D6}" type="slidenum">
              <a:rPr lang="en-US" smtClean="0"/>
              <a:pPr>
                <a:defRPr/>
              </a:pPr>
              <a:t>29</a:t>
            </a:fld>
            <a:endParaRPr lang="en-US"/>
          </a:p>
        </p:txBody>
      </p:sp>
      <p:sp>
        <p:nvSpPr>
          <p:cNvPr id="4" name="TextBox 3">
            <a:extLst>
              <a:ext uri="{FF2B5EF4-FFF2-40B4-BE49-F238E27FC236}">
                <a16:creationId xmlns:a16="http://schemas.microsoft.com/office/drawing/2014/main" id="{7136BE5D-C621-4F95-B50C-70842F558968}"/>
              </a:ext>
            </a:extLst>
          </p:cNvPr>
          <p:cNvSpPr txBox="1"/>
          <p:nvPr/>
        </p:nvSpPr>
        <p:spPr>
          <a:xfrm>
            <a:off x="125627" y="1752600"/>
            <a:ext cx="5234575" cy="707886"/>
          </a:xfrm>
          <a:prstGeom prst="rect">
            <a:avLst/>
          </a:prstGeom>
          <a:noFill/>
        </p:spPr>
        <p:txBody>
          <a:bodyPr wrap="none" rtlCol="0">
            <a:spAutoFit/>
          </a:bodyPr>
          <a:lstStyle/>
          <a:p>
            <a:r>
              <a:rPr lang="en-US" sz="4000" b="1" dirty="0"/>
              <a:t>Enterprises Application </a:t>
            </a:r>
          </a:p>
        </p:txBody>
      </p:sp>
      <p:sp>
        <p:nvSpPr>
          <p:cNvPr id="5" name="TextBox 4">
            <a:extLst>
              <a:ext uri="{FF2B5EF4-FFF2-40B4-BE49-F238E27FC236}">
                <a16:creationId xmlns:a16="http://schemas.microsoft.com/office/drawing/2014/main" id="{EBE3ECC8-C10E-9D1D-7BFF-AB3D9D85AD86}"/>
              </a:ext>
            </a:extLst>
          </p:cNvPr>
          <p:cNvSpPr txBox="1"/>
          <p:nvPr/>
        </p:nvSpPr>
        <p:spPr>
          <a:xfrm>
            <a:off x="152400" y="2838758"/>
            <a:ext cx="8839199" cy="3139321"/>
          </a:xfrm>
          <a:prstGeom prst="rect">
            <a:avLst/>
          </a:prstGeom>
          <a:noFill/>
        </p:spPr>
        <p:txBody>
          <a:bodyPr wrap="square" rtlCol="0">
            <a:spAutoFit/>
          </a:bodyPr>
          <a:lstStyle/>
          <a:p>
            <a:pPr marL="0" indent="0">
              <a:buNone/>
            </a:pPr>
            <a:r>
              <a:rPr lang="en-US" kern="100" dirty="0">
                <a:effectLst/>
                <a:latin typeface="Google Sans"/>
                <a:ea typeface="Aptos" panose="020B0004020202020204" pitchFamily="34" charset="0"/>
                <a:cs typeface="Mangal" panose="02040503050203030202" pitchFamily="18" charset="0"/>
              </a:rPr>
              <a:t>An enterprise application is specialized software that helps organizations integrate and automate their core processes, streamline workflows, improve efficiency, and gain valuable insight into their data and performance</a:t>
            </a:r>
            <a:r>
              <a:rPr lang="en-US" kern="100" dirty="0">
                <a:solidFill>
                  <a:srgbClr val="1F1F1F"/>
                </a:solidFill>
                <a:effectLst/>
                <a:latin typeface="Google Sans"/>
                <a:ea typeface="Aptos" panose="020B0004020202020204" pitchFamily="34" charset="0"/>
                <a:cs typeface="Mangal" panose="02040503050203030202" pitchFamily="18" charset="0"/>
              </a:rPr>
              <a:t>.</a:t>
            </a:r>
            <a:endParaRPr lang="en-CA" b="0" i="0" dirty="0">
              <a:effectLst/>
              <a:latin typeface="Google Sans Text"/>
            </a:endParaRPr>
          </a:p>
          <a:p>
            <a:pPr marL="285750" indent="-285750">
              <a:buFont typeface="Arial" panose="020B0604020202020204" pitchFamily="34" charset="0"/>
              <a:buChar char="•"/>
            </a:pPr>
            <a:r>
              <a:rPr lang="en-CA" b="0" i="0" dirty="0">
                <a:effectLst/>
                <a:latin typeface="Google Sans Text"/>
              </a:rPr>
              <a:t>Tool: </a:t>
            </a:r>
            <a:r>
              <a:rPr lang="en-CA" b="0" i="0" dirty="0" err="1">
                <a:effectLst/>
                <a:latin typeface="Google Sans Text"/>
              </a:rPr>
              <a:t>Datapine</a:t>
            </a:r>
            <a:endParaRPr lang="en-CA" b="0" i="0" dirty="0">
              <a:effectLst/>
              <a:latin typeface="Google Sans Text"/>
            </a:endParaRPr>
          </a:p>
          <a:p>
            <a:pPr marL="285750" indent="-285750">
              <a:buFont typeface="Arial" panose="020B0604020202020204" pitchFamily="34" charset="0"/>
              <a:buChar char="•"/>
            </a:pPr>
            <a:r>
              <a:rPr lang="en-CA" dirty="0">
                <a:latin typeface="Google Sans Text"/>
              </a:rPr>
              <a:t>Description : </a:t>
            </a:r>
            <a:r>
              <a:rPr lang="en-CA" dirty="0" err="1">
                <a:latin typeface="Google Sans Text"/>
              </a:rPr>
              <a:t>Datapine</a:t>
            </a:r>
            <a:r>
              <a:rPr lang="en-CA" dirty="0">
                <a:latin typeface="Google Sans Text"/>
              </a:rPr>
              <a:t> </a:t>
            </a:r>
            <a:r>
              <a:rPr lang="en-CA" b="0" i="0" dirty="0">
                <a:effectLst/>
                <a:latin typeface="Source Sans Pro" panose="020B0503030403020204" pitchFamily="34" charset="0"/>
              </a:rPr>
              <a:t>is an enterprise software company focused on delivering business intelligence solutions to industries and companies across the world. Users can simply connect their data source(s) and explore various enterprise possibilities such as data analysis via drag-and-drop interface or advanced SQL mode.</a:t>
            </a:r>
            <a:endParaRPr lang="en-CA" dirty="0">
              <a:latin typeface="Google Sans Text"/>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Compatibility</a:t>
            </a:r>
            <a:r>
              <a:rPr lang="en-CA" dirty="0">
                <a:latin typeface="Google Sans Text"/>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Mangal" panose="02040503050203030202" pitchFamily="18" charset="0"/>
              </a:rPr>
              <a:t>Windows, macOS, Linux</a:t>
            </a:r>
            <a:endParaRPr lang="en-CA" dirty="0">
              <a:latin typeface="Google Sans Text"/>
              <a:cs typeface="Times New Roman" panose="02020603050405020304" pitchFamily="18" charset="0"/>
            </a:endParaRPr>
          </a:p>
          <a:p>
            <a:pPr marL="285750" indent="-285750">
              <a:buFont typeface="Arial" panose="020B0604020202020204" pitchFamily="34" charset="0"/>
              <a:buChar char="•"/>
            </a:pPr>
            <a:r>
              <a:rPr lang="en-CA" dirty="0">
                <a:latin typeface="Google Sans Text"/>
                <a:cs typeface="Times New Roman" panose="02020603050405020304" pitchFamily="18" charset="0"/>
              </a:rPr>
              <a:t>Cost:</a:t>
            </a:r>
            <a:r>
              <a:rPr lang="en-CA" dirty="0">
                <a:effectLst/>
                <a:latin typeface="Aptos" panose="020B0004020202020204" pitchFamily="34" charset="0"/>
                <a:ea typeface="Aptos" panose="020B0004020202020204" pitchFamily="34" charset="0"/>
                <a:cs typeface="Mangal" panose="02040503050203030202" pitchFamily="18" charset="0"/>
              </a:rPr>
              <a:t>$ 249 -$1000</a:t>
            </a:r>
            <a:r>
              <a:rPr lang="en-CA" dirty="0">
                <a:effectLst/>
              </a:rPr>
              <a:t> </a:t>
            </a:r>
            <a:endParaRPr lang="en-CA" dirty="0">
              <a:latin typeface="Google Sans Text"/>
            </a:endParaRPr>
          </a:p>
          <a:p>
            <a:endParaRPr lang="en-US" dirty="0"/>
          </a:p>
        </p:txBody>
      </p:sp>
      <p:pic>
        <p:nvPicPr>
          <p:cNvPr id="3078" name="Picture 6" descr="datapine logo">
            <a:hlinkClick r:id="rId2"/>
            <a:extLst>
              <a:ext uri="{FF2B5EF4-FFF2-40B4-BE49-F238E27FC236}">
                <a16:creationId xmlns:a16="http://schemas.microsoft.com/office/drawing/2014/main" id="{391E6AFC-1708-1359-242E-3E2BE716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760838"/>
            <a:ext cx="3153501" cy="60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16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70DEC0-8AA0-046D-C06C-92B231C13B13}"/>
              </a:ext>
            </a:extLst>
          </p:cNvPr>
          <p:cNvSpPr>
            <a:spLocks noGrp="1"/>
          </p:cNvSpPr>
          <p:nvPr>
            <p:ph type="ftr" sz="quarter" idx="11"/>
          </p:nvPr>
        </p:nvSpPr>
        <p:spPr/>
        <p:txBody>
          <a:bodyPr/>
          <a:lstStyle/>
          <a:p>
            <a:pPr>
              <a:defRPr/>
            </a:pPr>
            <a:r>
              <a:rPr lang="en-US"/>
              <a:t>Big Data Architecting Group Project</a:t>
            </a:r>
            <a:endParaRPr lang="en-US" dirty="0"/>
          </a:p>
        </p:txBody>
      </p:sp>
      <p:sp>
        <p:nvSpPr>
          <p:cNvPr id="5" name="Slide Number Placeholder 4">
            <a:extLst>
              <a:ext uri="{FF2B5EF4-FFF2-40B4-BE49-F238E27FC236}">
                <a16:creationId xmlns:a16="http://schemas.microsoft.com/office/drawing/2014/main" id="{5B0587A3-F4A9-0C25-EBAD-F29F7DA3751D}"/>
              </a:ext>
            </a:extLst>
          </p:cNvPr>
          <p:cNvSpPr>
            <a:spLocks noGrp="1"/>
          </p:cNvSpPr>
          <p:nvPr>
            <p:ph type="sldNum" sz="quarter" idx="12"/>
          </p:nvPr>
        </p:nvSpPr>
        <p:spPr/>
        <p:txBody>
          <a:bodyPr/>
          <a:lstStyle/>
          <a:p>
            <a:pPr>
              <a:defRPr/>
            </a:pPr>
            <a:fld id="{3FA85722-278C-6244-8172-0EC582E36E92}" type="slidenum">
              <a:rPr lang="en-US" smtClean="0"/>
              <a:pPr>
                <a:defRPr/>
              </a:pPr>
              <a:t>3</a:t>
            </a:fld>
            <a:endParaRPr lang="en-US" dirty="0"/>
          </a:p>
        </p:txBody>
      </p:sp>
      <p:pic>
        <p:nvPicPr>
          <p:cNvPr id="6" name="Content Placeholder 5">
            <a:extLst>
              <a:ext uri="{FF2B5EF4-FFF2-40B4-BE49-F238E27FC236}">
                <a16:creationId xmlns:a16="http://schemas.microsoft.com/office/drawing/2014/main" id="{785B552D-264E-964C-AE62-BD2B3AC73030}"/>
              </a:ext>
            </a:extLst>
          </p:cNvPr>
          <p:cNvPicPr>
            <a:picLocks noGrp="1" noChangeAspect="1"/>
          </p:cNvPicPr>
          <p:nvPr>
            <p:ph idx="1"/>
          </p:nvPr>
        </p:nvPicPr>
        <p:blipFill>
          <a:blip r:embed="rId2"/>
          <a:stretch>
            <a:fillRect/>
          </a:stretch>
        </p:blipFill>
        <p:spPr>
          <a:xfrm>
            <a:off x="625199" y="1447800"/>
            <a:ext cx="7893602" cy="4908550"/>
          </a:xfrm>
          <a:prstGeom prst="rect">
            <a:avLst/>
          </a:prstGeom>
        </p:spPr>
      </p:pic>
    </p:spTree>
    <p:extLst>
      <p:ext uri="{BB962C8B-B14F-4D97-AF65-F5344CB8AC3E}">
        <p14:creationId xmlns:p14="http://schemas.microsoft.com/office/powerpoint/2010/main" val="245266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C6AA71-C161-5601-86EA-2A8A80E527A7}"/>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91336EE0-7D26-9519-EE95-E1E472CBDE46}"/>
              </a:ext>
            </a:extLst>
          </p:cNvPr>
          <p:cNvSpPr>
            <a:spLocks noGrp="1"/>
          </p:cNvSpPr>
          <p:nvPr>
            <p:ph type="sldNum" sz="quarter" idx="12"/>
          </p:nvPr>
        </p:nvSpPr>
        <p:spPr/>
        <p:txBody>
          <a:bodyPr/>
          <a:lstStyle/>
          <a:p>
            <a:pPr>
              <a:defRPr/>
            </a:pPr>
            <a:fld id="{1F4C4555-50A1-B340-8961-7F1C1ACEE9D6}" type="slidenum">
              <a:rPr lang="en-US" smtClean="0"/>
              <a:pPr>
                <a:defRPr/>
              </a:pPr>
              <a:t>30</a:t>
            </a:fld>
            <a:endParaRPr lang="en-US"/>
          </a:p>
        </p:txBody>
      </p:sp>
      <p:sp>
        <p:nvSpPr>
          <p:cNvPr id="4" name="TextBox 3">
            <a:extLst>
              <a:ext uri="{FF2B5EF4-FFF2-40B4-BE49-F238E27FC236}">
                <a16:creationId xmlns:a16="http://schemas.microsoft.com/office/drawing/2014/main" id="{594E8CD6-B4D0-7D85-5EBC-89C4E7FD3D18}"/>
              </a:ext>
            </a:extLst>
          </p:cNvPr>
          <p:cNvSpPr txBox="1"/>
          <p:nvPr/>
        </p:nvSpPr>
        <p:spPr>
          <a:xfrm>
            <a:off x="533400" y="1676400"/>
            <a:ext cx="7584990" cy="2554545"/>
          </a:xfrm>
          <a:prstGeom prst="rect">
            <a:avLst/>
          </a:prstGeom>
          <a:noFill/>
        </p:spPr>
        <p:txBody>
          <a:bodyPr wrap="square" rtlCol="0">
            <a:spAutoFit/>
          </a:bodyPr>
          <a:lstStyle/>
          <a:p>
            <a:r>
              <a:rPr lang="en-US" sz="2000" dirty="0"/>
              <a:t>Why ?</a:t>
            </a:r>
          </a:p>
          <a:p>
            <a:pPr marL="285750" indent="-285750" algn="just">
              <a:buFont typeface="Arial" panose="020B0604020202020204" pitchFamily="34" charset="0"/>
              <a:buChar char="•"/>
            </a:pPr>
            <a:r>
              <a:rPr lang="en-CA" sz="2000" b="0" i="0" dirty="0">
                <a:solidFill>
                  <a:srgbClr val="656665"/>
                </a:solidFill>
                <a:effectLst/>
                <a:highlight>
                  <a:srgbClr val="FFFFFF"/>
                </a:highlight>
              </a:rPr>
              <a:t>Beginner and advanced data analysis for every industry and department</a:t>
            </a:r>
          </a:p>
          <a:p>
            <a:pPr marL="285750" indent="-285750" algn="just">
              <a:buFont typeface="Arial" panose="020B0604020202020204" pitchFamily="34" charset="0"/>
              <a:buChar char="•"/>
            </a:pPr>
            <a:r>
              <a:rPr lang="en-CA" sz="2000" b="0" i="0" dirty="0">
                <a:solidFill>
                  <a:srgbClr val="656665"/>
                </a:solidFill>
                <a:effectLst/>
                <a:highlight>
                  <a:srgbClr val="FFFFFF"/>
                </a:highlight>
              </a:rPr>
              <a:t>Modern data visualizations through interactive Business dashboard</a:t>
            </a:r>
          </a:p>
          <a:p>
            <a:pPr marL="285750" indent="-285750" algn="just">
              <a:buFont typeface="Arial" panose="020B0604020202020204" pitchFamily="34" charset="0"/>
              <a:buChar char="•"/>
            </a:pPr>
            <a:r>
              <a:rPr lang="en-CA" sz="2000" b="0" i="0" dirty="0">
                <a:solidFill>
                  <a:srgbClr val="656665"/>
                </a:solidFill>
                <a:effectLst/>
                <a:highlight>
                  <a:srgbClr val="FFFFFF"/>
                </a:highlight>
              </a:rPr>
              <a:t> Numerous sharing options (via public URL, automated reports, e-mail, embedding)</a:t>
            </a:r>
          </a:p>
          <a:p>
            <a:br>
              <a:rPr lang="en-CA" sz="2000" dirty="0"/>
            </a:br>
            <a:endParaRPr lang="en-US" sz="2000" dirty="0"/>
          </a:p>
        </p:txBody>
      </p:sp>
    </p:spTree>
    <p:extLst>
      <p:ext uri="{BB962C8B-B14F-4D97-AF65-F5344CB8AC3E}">
        <p14:creationId xmlns:p14="http://schemas.microsoft.com/office/powerpoint/2010/main" val="2834763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C826CD-AA1E-DA3B-8F4F-92C45618CE28}"/>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2EF92566-080A-25A7-D551-0D9CB7188566}"/>
              </a:ext>
            </a:extLst>
          </p:cNvPr>
          <p:cNvSpPr>
            <a:spLocks noGrp="1"/>
          </p:cNvSpPr>
          <p:nvPr>
            <p:ph type="sldNum" sz="quarter" idx="12"/>
          </p:nvPr>
        </p:nvSpPr>
        <p:spPr/>
        <p:txBody>
          <a:bodyPr/>
          <a:lstStyle/>
          <a:p>
            <a:pPr>
              <a:defRPr/>
            </a:pPr>
            <a:fld id="{1F4C4555-50A1-B340-8961-7F1C1ACEE9D6}" type="slidenum">
              <a:rPr lang="en-US" smtClean="0"/>
              <a:pPr>
                <a:defRPr/>
              </a:pPr>
              <a:t>31</a:t>
            </a:fld>
            <a:endParaRPr lang="en-US"/>
          </a:p>
        </p:txBody>
      </p:sp>
      <p:sp>
        <p:nvSpPr>
          <p:cNvPr id="4" name="TextBox 3">
            <a:extLst>
              <a:ext uri="{FF2B5EF4-FFF2-40B4-BE49-F238E27FC236}">
                <a16:creationId xmlns:a16="http://schemas.microsoft.com/office/drawing/2014/main" id="{4DCD1830-5718-D708-FE8D-88622C2C5D39}"/>
              </a:ext>
            </a:extLst>
          </p:cNvPr>
          <p:cNvSpPr txBox="1"/>
          <p:nvPr/>
        </p:nvSpPr>
        <p:spPr>
          <a:xfrm>
            <a:off x="304800" y="1447800"/>
            <a:ext cx="1665777" cy="707886"/>
          </a:xfrm>
          <a:prstGeom prst="rect">
            <a:avLst/>
          </a:prstGeom>
          <a:noFill/>
        </p:spPr>
        <p:txBody>
          <a:bodyPr wrap="none" rtlCol="0">
            <a:spAutoFit/>
          </a:bodyPr>
          <a:lstStyle/>
          <a:p>
            <a:r>
              <a:rPr lang="en-US" sz="4000" b="1" dirty="0"/>
              <a:t>Extract</a:t>
            </a:r>
          </a:p>
        </p:txBody>
      </p:sp>
      <p:sp>
        <p:nvSpPr>
          <p:cNvPr id="5" name="TextBox 4">
            <a:extLst>
              <a:ext uri="{FF2B5EF4-FFF2-40B4-BE49-F238E27FC236}">
                <a16:creationId xmlns:a16="http://schemas.microsoft.com/office/drawing/2014/main" id="{FEB6FFE8-2BBC-6E5F-5016-FD31DB96A8C3}"/>
              </a:ext>
            </a:extLst>
          </p:cNvPr>
          <p:cNvSpPr txBox="1"/>
          <p:nvPr/>
        </p:nvSpPr>
        <p:spPr>
          <a:xfrm>
            <a:off x="152400" y="2514600"/>
            <a:ext cx="8839200" cy="3693319"/>
          </a:xfrm>
          <a:prstGeom prst="rect">
            <a:avLst/>
          </a:prstGeom>
          <a:noFill/>
        </p:spPr>
        <p:txBody>
          <a:bodyPr wrap="square" rtlCol="0">
            <a:spAutoFit/>
          </a:bodyPr>
          <a:lstStyle/>
          <a:p>
            <a:pPr marL="0" indent="0">
              <a:buNone/>
            </a:pPr>
            <a:r>
              <a:rPr lang="en-CA" b="0" i="0" dirty="0">
                <a:effectLst/>
                <a:latin typeface="Google Sans"/>
              </a:rPr>
              <a:t>Data Extract is used to select specific data elements from a given data source, in order to make the data ready for analysis and analytics through subsequent steps involving transformation and loading.</a:t>
            </a:r>
          </a:p>
          <a:p>
            <a:pPr marL="285750" indent="-285750">
              <a:buFont typeface="Arial" panose="020B0604020202020204" pitchFamily="34" charset="0"/>
              <a:buChar char="•"/>
            </a:pPr>
            <a:r>
              <a:rPr lang="en-CA" b="0" i="0" dirty="0">
                <a:effectLst/>
                <a:latin typeface="Google Sans Text"/>
              </a:rPr>
              <a:t>Tool: octoparse </a:t>
            </a:r>
          </a:p>
          <a:p>
            <a:pPr algn="l"/>
            <a:r>
              <a:rPr lang="en-CA" dirty="0">
                <a:latin typeface="Google Sans Text"/>
              </a:rPr>
              <a:t>Description : </a:t>
            </a:r>
            <a:r>
              <a:rPr lang="en-CA" b="0" i="0" dirty="0">
                <a:solidFill>
                  <a:srgbClr val="232323"/>
                </a:solidFill>
                <a:effectLst/>
                <a:highlight>
                  <a:srgbClr val="FFFFFF"/>
                </a:highlight>
                <a:latin typeface="Helvetica" pitchFamily="2" charset="0"/>
              </a:rPr>
              <a:t>Octoparse is an easy-to-use web scraping service that enables users to extract data from websites without needing to code. It offers a free plan with up to 10 crawlers, and the standard plan starts at $75/month. Octoparse's main features include point-and-click data extraction, support for extracting text, links, image URLs, and more, and the ability to schedule and run automated tasks. </a:t>
            </a:r>
          </a:p>
          <a:p>
            <a:pPr marL="285750" indent="-285750" algn="l">
              <a:buFont typeface="Arial" panose="020B0604020202020204" pitchFamily="34" charset="0"/>
              <a:buChar char="•"/>
            </a:pPr>
            <a:r>
              <a:rPr lang="en-CA" b="0" i="0" dirty="0">
                <a:solidFill>
                  <a:srgbClr val="232323"/>
                </a:solidFill>
                <a:effectLst/>
                <a:highlight>
                  <a:srgbClr val="FFFFFF"/>
                </a:highlight>
                <a:latin typeface="Helvetica" pitchFamily="2" charset="0"/>
              </a:rPr>
              <a:t>‍</a:t>
            </a:r>
            <a:r>
              <a:rPr lang="en-CA" dirty="0">
                <a:latin typeface="Times New Roman" panose="02020603050405020304" pitchFamily="18" charset="0"/>
                <a:cs typeface="Times New Roman" panose="02020603050405020304" pitchFamily="18" charset="0"/>
              </a:rPr>
              <a:t>Compatibility</a:t>
            </a:r>
            <a:r>
              <a:rPr lang="en-CA" dirty="0">
                <a:latin typeface="Google Sans Text"/>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Mangal" panose="02040503050203030202" pitchFamily="18" charset="0"/>
              </a:rPr>
              <a:t>Windows, macOS, Linux</a:t>
            </a:r>
            <a:endParaRPr lang="en-CA" dirty="0">
              <a:latin typeface="Google Sans Text"/>
              <a:cs typeface="Times New Roman" panose="02020603050405020304" pitchFamily="18" charset="0"/>
            </a:endParaRPr>
          </a:p>
          <a:p>
            <a:pPr marL="285750" indent="-285750">
              <a:buFont typeface="Arial" panose="020B0604020202020204" pitchFamily="34" charset="0"/>
              <a:buChar char="•"/>
            </a:pPr>
            <a:r>
              <a:rPr lang="en-CA" dirty="0">
                <a:latin typeface="Google Sans Text"/>
                <a:cs typeface="Times New Roman" panose="02020603050405020304" pitchFamily="18" charset="0"/>
              </a:rPr>
              <a:t>Cost: </a:t>
            </a:r>
            <a:r>
              <a:rPr lang="en-CA" b="0" i="0" dirty="0">
                <a:effectLst/>
                <a:latin typeface="Roboto" panose="02000000000000000000" pitchFamily="2" charset="0"/>
              </a:rPr>
              <a:t>Starter plan starts at 75 per month </a:t>
            </a:r>
          </a:p>
          <a:p>
            <a:r>
              <a:rPr lang="en-CA" dirty="0">
                <a:latin typeface="Roboto" panose="02000000000000000000" pitchFamily="2" charset="0"/>
              </a:rPr>
              <a:t>            : Professional plan starts at 209 per month</a:t>
            </a:r>
          </a:p>
          <a:p>
            <a:r>
              <a:rPr lang="en-CA" dirty="0">
                <a:latin typeface="Roboto" panose="02000000000000000000" pitchFamily="2" charset="0"/>
              </a:rPr>
              <a:t>            </a:t>
            </a:r>
            <a:endParaRPr lang="en-US" dirty="0"/>
          </a:p>
        </p:txBody>
      </p:sp>
      <p:pic>
        <p:nvPicPr>
          <p:cNvPr id="4098" name="Picture 2" descr="Octoparse Logo: Data Extraction Tools">
            <a:extLst>
              <a:ext uri="{FF2B5EF4-FFF2-40B4-BE49-F238E27FC236}">
                <a16:creationId xmlns:a16="http://schemas.microsoft.com/office/drawing/2014/main" id="{D89FBF2A-23A3-FDF2-CB7D-57CE3053F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04079"/>
            <a:ext cx="2876550" cy="116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47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994567-FEDC-1B12-168B-DC56B0E93881}"/>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5C991028-8634-1C5D-4853-107E571FC4B5}"/>
              </a:ext>
            </a:extLst>
          </p:cNvPr>
          <p:cNvSpPr>
            <a:spLocks noGrp="1"/>
          </p:cNvSpPr>
          <p:nvPr>
            <p:ph type="sldNum" sz="quarter" idx="12"/>
          </p:nvPr>
        </p:nvSpPr>
        <p:spPr/>
        <p:txBody>
          <a:bodyPr/>
          <a:lstStyle/>
          <a:p>
            <a:pPr>
              <a:defRPr/>
            </a:pPr>
            <a:fld id="{1F4C4555-50A1-B340-8961-7F1C1ACEE9D6}" type="slidenum">
              <a:rPr lang="en-US" smtClean="0"/>
              <a:pPr>
                <a:defRPr/>
              </a:pPr>
              <a:t>32</a:t>
            </a:fld>
            <a:endParaRPr lang="en-US"/>
          </a:p>
        </p:txBody>
      </p:sp>
      <p:sp>
        <p:nvSpPr>
          <p:cNvPr id="4" name="TextBox 3">
            <a:extLst>
              <a:ext uri="{FF2B5EF4-FFF2-40B4-BE49-F238E27FC236}">
                <a16:creationId xmlns:a16="http://schemas.microsoft.com/office/drawing/2014/main" id="{F78AD158-B734-EC78-9C00-D874670B9935}"/>
              </a:ext>
            </a:extLst>
          </p:cNvPr>
          <p:cNvSpPr txBox="1"/>
          <p:nvPr/>
        </p:nvSpPr>
        <p:spPr>
          <a:xfrm>
            <a:off x="266700" y="1524000"/>
            <a:ext cx="8610600" cy="2862322"/>
          </a:xfrm>
          <a:prstGeom prst="rect">
            <a:avLst/>
          </a:prstGeom>
          <a:noFill/>
        </p:spPr>
        <p:txBody>
          <a:bodyPr wrap="square" rtlCol="0">
            <a:spAutoFit/>
          </a:bodyPr>
          <a:lstStyle/>
          <a:p>
            <a:r>
              <a:rPr lang="en-US" sz="2000" dirty="0"/>
              <a:t>Why ?</a:t>
            </a:r>
          </a:p>
          <a:p>
            <a:pPr algn="l">
              <a:buFont typeface="Arial" panose="020B0604020202020204" pitchFamily="34" charset="0"/>
              <a:buChar char="•"/>
            </a:pPr>
            <a:r>
              <a:rPr lang="en-CA" sz="2000" b="0" i="0" dirty="0">
                <a:solidFill>
                  <a:srgbClr val="32325D"/>
                </a:solidFill>
                <a:effectLst/>
                <a:highlight>
                  <a:srgbClr val="FFFFFF"/>
                </a:highlight>
              </a:rPr>
              <a:t>Visual point-and-click interface for web data extraction</a:t>
            </a:r>
          </a:p>
          <a:p>
            <a:pPr algn="l">
              <a:buFont typeface="Arial" panose="020B0604020202020204" pitchFamily="34" charset="0"/>
              <a:buChar char="•"/>
            </a:pPr>
            <a:r>
              <a:rPr lang="en-CA" sz="2000" b="0" i="0" dirty="0">
                <a:solidFill>
                  <a:srgbClr val="32325D"/>
                </a:solidFill>
                <a:effectLst/>
                <a:highlight>
                  <a:srgbClr val="FFFFFF"/>
                </a:highlight>
              </a:rPr>
              <a:t>Automatic data extraction from multiple pages and websites</a:t>
            </a:r>
          </a:p>
          <a:p>
            <a:pPr algn="l">
              <a:buFont typeface="Arial" panose="020B0604020202020204" pitchFamily="34" charset="0"/>
              <a:buChar char="•"/>
            </a:pPr>
            <a:r>
              <a:rPr lang="en-CA" sz="2000" b="0" i="0" dirty="0">
                <a:solidFill>
                  <a:srgbClr val="32325D"/>
                </a:solidFill>
                <a:effectLst/>
                <a:highlight>
                  <a:srgbClr val="FFFFFF"/>
                </a:highlight>
              </a:rPr>
              <a:t>Built-in browser for handling JavaScript-rendered pages</a:t>
            </a:r>
          </a:p>
          <a:p>
            <a:pPr algn="l">
              <a:buFont typeface="Arial" panose="020B0604020202020204" pitchFamily="34" charset="0"/>
              <a:buChar char="•"/>
            </a:pPr>
            <a:r>
              <a:rPr lang="en-CA" sz="2000" b="0" i="0" dirty="0">
                <a:solidFill>
                  <a:srgbClr val="32325D"/>
                </a:solidFill>
                <a:effectLst/>
                <a:highlight>
                  <a:srgbClr val="FFFFFF"/>
                </a:highlight>
              </a:rPr>
              <a:t>Data deduplication and data validation options</a:t>
            </a:r>
          </a:p>
          <a:p>
            <a:pPr algn="l">
              <a:buFont typeface="Arial" panose="020B0604020202020204" pitchFamily="34" charset="0"/>
              <a:buChar char="•"/>
            </a:pPr>
            <a:r>
              <a:rPr lang="en-CA" sz="2000" b="0" i="0" dirty="0">
                <a:solidFill>
                  <a:srgbClr val="32325D"/>
                </a:solidFill>
                <a:effectLst/>
                <a:highlight>
                  <a:srgbClr val="FFFFFF"/>
                </a:highlight>
              </a:rPr>
              <a:t>Proxy rotation and IP address rotation support</a:t>
            </a:r>
          </a:p>
          <a:p>
            <a:pPr algn="l">
              <a:buFont typeface="Arial" panose="020B0604020202020204" pitchFamily="34" charset="0"/>
              <a:buChar char="•"/>
            </a:pPr>
            <a:r>
              <a:rPr lang="en-CA" sz="2000" b="0" i="0" dirty="0">
                <a:solidFill>
                  <a:srgbClr val="32325D"/>
                </a:solidFill>
                <a:effectLst/>
                <a:highlight>
                  <a:srgbClr val="FFFFFF"/>
                </a:highlight>
              </a:rPr>
              <a:t>Optical Character Recognition (OCR) for extracting data from images</a:t>
            </a:r>
          </a:p>
          <a:p>
            <a:br>
              <a:rPr lang="en-CA" sz="2000" dirty="0"/>
            </a:br>
            <a:endParaRPr lang="en-US" sz="2000" dirty="0"/>
          </a:p>
        </p:txBody>
      </p:sp>
    </p:spTree>
    <p:extLst>
      <p:ext uri="{BB962C8B-B14F-4D97-AF65-F5344CB8AC3E}">
        <p14:creationId xmlns:p14="http://schemas.microsoft.com/office/powerpoint/2010/main" val="1748810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52FB-2887-7058-3CDF-78A39C2AA47B}"/>
              </a:ext>
            </a:extLst>
          </p:cNvPr>
          <p:cNvSpPr>
            <a:spLocks noGrp="1"/>
          </p:cNvSpPr>
          <p:nvPr>
            <p:ph type="title"/>
          </p:nvPr>
        </p:nvSpPr>
        <p:spPr>
          <a:xfrm>
            <a:off x="628650" y="975676"/>
            <a:ext cx="7886700" cy="1325563"/>
          </a:xfrm>
        </p:spPr>
        <p:txBody>
          <a:bodyPr>
            <a:normAutofit/>
          </a:bodyPr>
          <a:lstStyle/>
          <a:p>
            <a:r>
              <a:rPr lang="en-US" sz="2800" dirty="0">
                <a:latin typeface="Aptos" panose="020B0004020202020204" pitchFamily="34" charset="0"/>
              </a:rPr>
              <a:t>References:</a:t>
            </a:r>
            <a:endParaRPr lang="en-IN" sz="2800" dirty="0">
              <a:latin typeface="Aptos" panose="020B0004020202020204" pitchFamily="34" charset="0"/>
            </a:endParaRPr>
          </a:p>
        </p:txBody>
      </p:sp>
      <p:sp>
        <p:nvSpPr>
          <p:cNvPr id="3" name="Content Placeholder 2">
            <a:extLst>
              <a:ext uri="{FF2B5EF4-FFF2-40B4-BE49-F238E27FC236}">
                <a16:creationId xmlns:a16="http://schemas.microsoft.com/office/drawing/2014/main" id="{04319389-FC33-6EC8-0ED1-F2D36E4ABA54}"/>
              </a:ext>
            </a:extLst>
          </p:cNvPr>
          <p:cNvSpPr>
            <a:spLocks noGrp="1"/>
          </p:cNvSpPr>
          <p:nvPr>
            <p:ph idx="1"/>
          </p:nvPr>
        </p:nvSpPr>
        <p:spPr>
          <a:xfrm>
            <a:off x="0" y="2285999"/>
            <a:ext cx="9144000" cy="3890963"/>
          </a:xfrm>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hlinkClick r:id="rId2"/>
              </a:rPr>
              <a:t>www.informatica.com</a:t>
            </a:r>
            <a:endParaRPr lang="en-US" sz="1800" b="1"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hlinkClick r:id="rId3"/>
              </a:rPr>
              <a:t>www.6sense.com</a:t>
            </a:r>
            <a:endParaRPr lang="en-US" sz="1800" b="1"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hlinkClick r:id="rId4"/>
              </a:rPr>
              <a:t>https://www.microsoft.com/en-us/sql-server/sql-server-2022</a:t>
            </a:r>
            <a:endParaRPr lang="en-US" sz="1800" b="1"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https://zeppelin.apache.org/ </a:t>
            </a: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https://learn.microsoft.com/en-us/power-bi/fundamentals/power-bi-overview</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u="sng" kern="100" dirty="0">
                <a:solidFill>
                  <a:srgbClr val="467886"/>
                </a:solidFill>
                <a:effectLst/>
                <a:latin typeface="Aptos" panose="020B0004020202020204" pitchFamily="34" charset="0"/>
                <a:ea typeface="Aptos" panose="020B0004020202020204" pitchFamily="34" charset="0"/>
                <a:cs typeface="Mangal" panose="02040503050203030202" pitchFamily="18" charset="0"/>
                <a:hlinkClick r:id="rId5"/>
              </a:rPr>
              <a:t>https://en.wikipedia.org/wiki/Apache_NiFi</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u="sng" kern="100" dirty="0">
                <a:solidFill>
                  <a:srgbClr val="467886"/>
                </a:solidFill>
                <a:effectLst/>
                <a:latin typeface="Aptos" panose="020B0004020202020204" pitchFamily="34" charset="0"/>
                <a:ea typeface="Aptos" panose="020B0004020202020204" pitchFamily="34" charset="0"/>
                <a:cs typeface="Mangal" panose="02040503050203030202" pitchFamily="18" charset="0"/>
                <a:hlinkClick r:id="rId6"/>
              </a:rPr>
              <a:t>https://en.wikipedia.org/wiki/Apache_Kafka</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https://help.talend.com/r/en-US/8.0/installation-guide-linux/talend-mdm-server</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3663403A-21B3-D259-0C2F-757648F8F497}"/>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25ADDA9B-3846-7C63-8106-10F3CD466956}"/>
              </a:ext>
            </a:extLst>
          </p:cNvPr>
          <p:cNvSpPr>
            <a:spLocks noGrp="1"/>
          </p:cNvSpPr>
          <p:nvPr>
            <p:ph type="sldNum" sz="quarter" idx="12"/>
          </p:nvPr>
        </p:nvSpPr>
        <p:spPr/>
        <p:txBody>
          <a:bodyPr/>
          <a:lstStyle/>
          <a:p>
            <a:pPr>
              <a:defRPr/>
            </a:pPr>
            <a:fld id="{3FA85722-278C-6244-8172-0EC582E36E92}" type="slidenum">
              <a:rPr lang="en-US" smtClean="0"/>
              <a:pPr>
                <a:defRPr/>
              </a:pPr>
              <a:t>33</a:t>
            </a:fld>
            <a:endParaRPr lang="en-US"/>
          </a:p>
        </p:txBody>
      </p:sp>
    </p:spTree>
    <p:extLst>
      <p:ext uri="{BB962C8B-B14F-4D97-AF65-F5344CB8AC3E}">
        <p14:creationId xmlns:p14="http://schemas.microsoft.com/office/powerpoint/2010/main" val="1664932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BF0759-FC52-FDD0-3999-F4721DA7D045}"/>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FCC5D465-8EDA-07F9-7717-BAB064941F33}"/>
              </a:ext>
            </a:extLst>
          </p:cNvPr>
          <p:cNvSpPr>
            <a:spLocks noGrp="1"/>
          </p:cNvSpPr>
          <p:nvPr>
            <p:ph type="sldNum" sz="quarter" idx="12"/>
          </p:nvPr>
        </p:nvSpPr>
        <p:spPr/>
        <p:txBody>
          <a:bodyPr/>
          <a:lstStyle/>
          <a:p>
            <a:pPr>
              <a:defRPr/>
            </a:pPr>
            <a:fld id="{1F4C4555-50A1-B340-8961-7F1C1ACEE9D6}" type="slidenum">
              <a:rPr lang="en-US" smtClean="0"/>
              <a:pPr>
                <a:defRPr/>
              </a:pPr>
              <a:t>34</a:t>
            </a:fld>
            <a:endParaRPr lang="en-US"/>
          </a:p>
        </p:txBody>
      </p:sp>
      <p:sp>
        <p:nvSpPr>
          <p:cNvPr id="5" name="TextBox 4">
            <a:extLst>
              <a:ext uri="{FF2B5EF4-FFF2-40B4-BE49-F238E27FC236}">
                <a16:creationId xmlns:a16="http://schemas.microsoft.com/office/drawing/2014/main" id="{2434843A-E1FB-DA74-AD56-DF58E7D7631B}"/>
              </a:ext>
            </a:extLst>
          </p:cNvPr>
          <p:cNvSpPr txBox="1"/>
          <p:nvPr/>
        </p:nvSpPr>
        <p:spPr>
          <a:xfrm>
            <a:off x="0" y="1676401"/>
            <a:ext cx="9144000" cy="3416320"/>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rPr>
              <a:t>https://www.gestisoft.com/blog/what-are-the-benefits-of-power-bi#:~:text=Data%2DDriven%20Decision%20Making%3A%20Power,up%2Dto%2Ddate%20information</a:t>
            </a:r>
            <a:r>
              <a:rPr lang="en-IN" dirty="0"/>
              <a:t>.</a:t>
            </a:r>
          </a:p>
          <a:p>
            <a:pPr marL="285750" indent="-285750">
              <a:buFont typeface="Arial" panose="020B0604020202020204" pitchFamily="34" charset="0"/>
              <a:buChar char="•"/>
            </a:pPr>
            <a:r>
              <a:rPr lang="en-IN" dirty="0">
                <a:hlinkClick r:id="rId3"/>
              </a:rPr>
              <a:t>https://atlan.com/master-data-management-benefits/</a:t>
            </a:r>
            <a:endParaRPr lang="en-IN" dirty="0"/>
          </a:p>
          <a:p>
            <a:pPr marL="285750" indent="-285750">
              <a:buFont typeface="Arial" panose="020B0604020202020204" pitchFamily="34" charset="0"/>
              <a:buChar char="•"/>
            </a:pPr>
            <a:r>
              <a:rPr lang="en-IN" dirty="0">
                <a:hlinkClick r:id="rId4"/>
              </a:rPr>
              <a:t>https://azure.microsoft.com/en-ca</a:t>
            </a:r>
            <a:endParaRPr lang="en-IN" dirty="0"/>
          </a:p>
          <a:p>
            <a:pPr marL="285750" indent="-285750">
              <a:buFont typeface="Arial" panose="020B0604020202020204" pitchFamily="34" charset="0"/>
              <a:buChar char="•"/>
            </a:pPr>
            <a:r>
              <a:rPr lang="en-IN" dirty="0">
                <a:hlinkClick r:id="rId5"/>
              </a:rPr>
              <a:t>https://signoz.io/</a:t>
            </a:r>
            <a:endParaRPr lang="en-IN" dirty="0"/>
          </a:p>
          <a:p>
            <a:pPr marL="285750" indent="-285750">
              <a:buFont typeface="Arial" panose="020B0604020202020204" pitchFamily="34" charset="0"/>
              <a:buChar char="•"/>
            </a:pPr>
            <a:r>
              <a:rPr lang="en-IN" dirty="0">
                <a:hlinkClick r:id="rId6"/>
              </a:rPr>
              <a:t>https://www.datapine.com/</a:t>
            </a:r>
            <a:endParaRPr lang="en-IN" dirty="0"/>
          </a:p>
          <a:p>
            <a:pPr marL="285750" indent="-285750">
              <a:buFont typeface="Arial" panose="020B0604020202020204" pitchFamily="34" charset="0"/>
              <a:buChar char="•"/>
            </a:pPr>
            <a:r>
              <a:rPr lang="en-IN" dirty="0">
                <a:hlinkClick r:id="rId7"/>
              </a:rPr>
              <a:t>https://www.octoparse.com/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0482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CE2E6-0E88-5B89-4AEC-0A92E5CB5D89}"/>
              </a:ext>
            </a:extLst>
          </p:cNvPr>
          <p:cNvSpPr>
            <a:spLocks noGrp="1"/>
          </p:cNvSpPr>
          <p:nvPr>
            <p:ph idx="1"/>
          </p:nvPr>
        </p:nvSpPr>
        <p:spPr/>
        <p:txBody>
          <a:bodyPr>
            <a:normAutofit/>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Mangal" panose="02040503050203030202" pitchFamily="18" charset="0"/>
              </a:rPr>
              <a:t>Notes: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Our recommendations include free tools along with tools that need subscription. As we do not have a budget concern, I have picked the ones that are best on the market.</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figure includes all tools used to query, gather, integrate, cleanse, and transform data into information that is delivered to a person, a process, or database.</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There isn't a single tool that covers all aspects of LDW components comprehensively, some platforms offer a broad range of capabilities that address multiple requirements within the LDW ecosystem.</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76272D84-9973-B62B-4A3B-4DB9D70EF4BF}"/>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FDFD50C4-9F95-D9BC-8804-D656AE6E1458}"/>
              </a:ext>
            </a:extLst>
          </p:cNvPr>
          <p:cNvSpPr>
            <a:spLocks noGrp="1"/>
          </p:cNvSpPr>
          <p:nvPr>
            <p:ph type="sldNum" sz="quarter" idx="12"/>
          </p:nvPr>
        </p:nvSpPr>
        <p:spPr/>
        <p:txBody>
          <a:bodyPr/>
          <a:lstStyle/>
          <a:p>
            <a:pPr>
              <a:defRPr/>
            </a:pPr>
            <a:fld id="{3FA85722-278C-6244-8172-0EC582E36E92}" type="slidenum">
              <a:rPr lang="en-US" smtClean="0"/>
              <a:pPr>
                <a:defRPr/>
              </a:pPr>
              <a:t>4</a:t>
            </a:fld>
            <a:endParaRPr lang="en-US"/>
          </a:p>
        </p:txBody>
      </p:sp>
    </p:spTree>
    <p:extLst>
      <p:ext uri="{BB962C8B-B14F-4D97-AF65-F5344CB8AC3E}">
        <p14:creationId xmlns:p14="http://schemas.microsoft.com/office/powerpoint/2010/main" val="426770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BA47-3A77-8614-2AB2-827C827501D3}"/>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D413D167-DEB2-4B74-8EE2-04C3112C84E9}"/>
              </a:ext>
            </a:extLst>
          </p:cNvPr>
          <p:cNvSpPr>
            <a:spLocks noGrp="1"/>
          </p:cNvSpPr>
          <p:nvPr>
            <p:ph type="sldNum" sz="quarter" idx="12"/>
          </p:nvPr>
        </p:nvSpPr>
        <p:spPr/>
        <p:txBody>
          <a:bodyPr/>
          <a:lstStyle/>
          <a:p>
            <a:pPr>
              <a:defRPr/>
            </a:pPr>
            <a:fld id="{3FA85722-278C-6244-8172-0EC582E36E92}" type="slidenum">
              <a:rPr lang="en-US" smtClean="0"/>
              <a:pPr>
                <a:defRPr/>
              </a:pPr>
              <a:t>5</a:t>
            </a:fld>
            <a:endParaRPr lang="en-US"/>
          </a:p>
        </p:txBody>
      </p:sp>
      <p:sp>
        <p:nvSpPr>
          <p:cNvPr id="11" name="Title 1">
            <a:extLst>
              <a:ext uri="{FF2B5EF4-FFF2-40B4-BE49-F238E27FC236}">
                <a16:creationId xmlns:a16="http://schemas.microsoft.com/office/drawing/2014/main" id="{B318CF6E-199E-BEFF-8D1C-383328233F6A}"/>
              </a:ext>
            </a:extLst>
          </p:cNvPr>
          <p:cNvSpPr>
            <a:spLocks noGrp="1"/>
          </p:cNvSpPr>
          <p:nvPr>
            <p:ph type="title"/>
          </p:nvPr>
        </p:nvSpPr>
        <p:spPr>
          <a:xfrm>
            <a:off x="228600" y="1620820"/>
            <a:ext cx="3419856" cy="4699971"/>
          </a:xfrm>
        </p:spPr>
        <p:txBody>
          <a:bodyPr anchor="ctr">
            <a:normAutofit/>
          </a:bodyPr>
          <a:lstStyle/>
          <a:p>
            <a:r>
              <a:rPr lang="en-US" sz="5400" dirty="0"/>
              <a:t>Tools for Data Warehouse and BI Data layer</a:t>
            </a:r>
            <a:endParaRPr lang="en-CA" sz="5400" dirty="0"/>
          </a:p>
        </p:txBody>
      </p:sp>
      <p:pic>
        <p:nvPicPr>
          <p:cNvPr id="12" name="Picture 11" descr="A diagram of data warehouse and bi data">
            <a:extLst>
              <a:ext uri="{FF2B5EF4-FFF2-40B4-BE49-F238E27FC236}">
                <a16:creationId xmlns:a16="http://schemas.microsoft.com/office/drawing/2014/main" id="{B6999533-0872-D491-F8DD-EF9A43A83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456" y="1371600"/>
            <a:ext cx="5304928" cy="1828799"/>
          </a:xfrm>
          <a:prstGeom prst="rect">
            <a:avLst/>
          </a:prstGeom>
        </p:spPr>
      </p:pic>
      <p:sp>
        <p:nvSpPr>
          <p:cNvPr id="14" name="Content Placeholder 2">
            <a:extLst>
              <a:ext uri="{FF2B5EF4-FFF2-40B4-BE49-F238E27FC236}">
                <a16:creationId xmlns:a16="http://schemas.microsoft.com/office/drawing/2014/main" id="{B1479FCF-DB09-73C8-A9E4-FC86DEC0E304}"/>
              </a:ext>
            </a:extLst>
          </p:cNvPr>
          <p:cNvSpPr>
            <a:spLocks noGrp="1"/>
          </p:cNvSpPr>
          <p:nvPr>
            <p:ph idx="1"/>
          </p:nvPr>
        </p:nvSpPr>
        <p:spPr>
          <a:xfrm>
            <a:off x="3852868" y="3357510"/>
            <a:ext cx="4946904" cy="2998843"/>
          </a:xfrm>
        </p:spPr>
        <p:txBody>
          <a:bodyPr anchor="t">
            <a:normAutofit lnSpcReduction="10000"/>
          </a:bodyPr>
          <a:lstStyle/>
          <a:p>
            <a:pPr marL="0" indent="0" algn="ctr">
              <a:buNone/>
            </a:pPr>
            <a:r>
              <a:rPr lang="en-CA" sz="2200" b="1" dirty="0"/>
              <a:t>COMPONENTS</a:t>
            </a:r>
          </a:p>
          <a:p>
            <a:r>
              <a:rPr lang="en-CA" sz="2200" dirty="0"/>
              <a:t>Enterprise Data Warehouse, Data marts, OLAP cubes</a:t>
            </a:r>
          </a:p>
          <a:p>
            <a:r>
              <a:rPr lang="en-CA" sz="2200" dirty="0"/>
              <a:t>Analytical sandboxes</a:t>
            </a:r>
          </a:p>
          <a:p>
            <a:r>
              <a:rPr lang="en-CA" sz="2200" dirty="0"/>
              <a:t>Refined Big Data and Unstructured Databases</a:t>
            </a:r>
          </a:p>
          <a:p>
            <a:r>
              <a:rPr lang="en-CA" sz="2200" dirty="0"/>
              <a:t>Master Data Management</a:t>
            </a:r>
          </a:p>
          <a:p>
            <a:r>
              <a:rPr lang="en-CA" sz="2200" dirty="0"/>
              <a:t>Operation Data Source</a:t>
            </a:r>
          </a:p>
          <a:p>
            <a:endParaRPr lang="en-CA" sz="2200" dirty="0"/>
          </a:p>
          <a:p>
            <a:endParaRPr lang="en-CA" sz="2200" dirty="0"/>
          </a:p>
        </p:txBody>
      </p:sp>
    </p:spTree>
    <p:extLst>
      <p:ext uri="{BB962C8B-B14F-4D97-AF65-F5344CB8AC3E}">
        <p14:creationId xmlns:p14="http://schemas.microsoft.com/office/powerpoint/2010/main" val="407145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EAFE-103D-03AE-8C38-C09447ACFBE2}"/>
              </a:ext>
            </a:extLst>
          </p:cNvPr>
          <p:cNvSpPr>
            <a:spLocks noGrp="1"/>
          </p:cNvSpPr>
          <p:nvPr>
            <p:ph type="ctrTitle"/>
          </p:nvPr>
        </p:nvSpPr>
        <p:spPr>
          <a:xfrm>
            <a:off x="0" y="1264920"/>
            <a:ext cx="8702040" cy="1021080"/>
          </a:xfrm>
        </p:spPr>
        <p:txBody>
          <a:bodyPr>
            <a:normAutofit/>
          </a:bodyPr>
          <a:lstStyle/>
          <a:p>
            <a:pPr algn="l"/>
            <a:r>
              <a:rPr lang="en-US" sz="2800" b="1" kern="100" dirty="0">
                <a:effectLst/>
                <a:latin typeface="Aptos" panose="020B0004020202020204" pitchFamily="34" charset="0"/>
                <a:ea typeface="Aptos" panose="020B0004020202020204" pitchFamily="34" charset="0"/>
                <a:cs typeface="Mangal" panose="02040503050203030202" pitchFamily="18" charset="0"/>
              </a:rPr>
              <a:t>Refined Big Data:</a:t>
            </a:r>
            <a:r>
              <a:rPr lang="en-US" sz="2800" kern="100" dirty="0">
                <a:effectLst/>
                <a:latin typeface="Aptos" panose="020B0004020202020204" pitchFamily="34" charset="0"/>
                <a:ea typeface="Aptos" panose="020B0004020202020204" pitchFamily="34" charset="0"/>
                <a:cs typeface="Mangal" panose="02040503050203030202" pitchFamily="18" charset="0"/>
              </a:rPr>
              <a:t> </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sz="3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7706D81D-D72E-A60E-0F1E-5BCDCFF519E3}"/>
              </a:ext>
            </a:extLst>
          </p:cNvPr>
          <p:cNvSpPr>
            <a:spLocks noGrp="1"/>
          </p:cNvSpPr>
          <p:nvPr>
            <p:ph type="subTitle" idx="1"/>
          </p:nvPr>
        </p:nvSpPr>
        <p:spPr>
          <a:xfrm>
            <a:off x="0" y="2484120"/>
            <a:ext cx="9144000" cy="3916680"/>
          </a:xfrm>
        </p:spPr>
        <p:txBody>
          <a:bodyPr>
            <a:normAutofit/>
          </a:bodyPr>
          <a:lstStyle/>
          <a:p>
            <a:pPr marL="342900" lvl="0" indent="-342900" algn="l">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Recommendation: Apache Spark</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gn="l">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Description: Apache Spark is a powerful distributed computing engine that provides high-level APIs in Scala, Java, Python, and R. It's ideal for processing and analyzing large-scale structured and unstructured data, making it suitable for refining big data before storage in the LDW.</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gn="l">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Operating System : Microsoft Windows, macOS, Linux</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gn="l">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Cost : Free (open-source)</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gn="l">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Additional Costs: While the software itself is free, there may be costs associated with infrastructure (e.g., cloud services, compute resources) and support for deployment, configuration, and optimization.</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285750" indent="-285750" algn="l">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510E5FC2-690C-27F8-CFF9-AF34C32DC4D0}"/>
              </a:ext>
            </a:extLst>
          </p:cNvPr>
          <p:cNvSpPr>
            <a:spLocks noGrp="1"/>
          </p:cNvSpPr>
          <p:nvPr>
            <p:ph type="ftr" sz="quarter" idx="11"/>
          </p:nvPr>
        </p:nvSpPr>
        <p:spPr/>
        <p:txBody>
          <a:bodyPr/>
          <a:lstStyle/>
          <a:p>
            <a:pPr>
              <a:defRPr/>
            </a:pPr>
            <a:r>
              <a:rPr lang="en-US"/>
              <a:t>Big Data Architecting Group Project</a:t>
            </a:r>
          </a:p>
        </p:txBody>
      </p:sp>
      <p:sp>
        <p:nvSpPr>
          <p:cNvPr id="4" name="Slide Number Placeholder 3">
            <a:extLst>
              <a:ext uri="{FF2B5EF4-FFF2-40B4-BE49-F238E27FC236}">
                <a16:creationId xmlns:a16="http://schemas.microsoft.com/office/drawing/2014/main" id="{2D2DA87C-9465-48FB-121A-D635D1D86E06}"/>
              </a:ext>
            </a:extLst>
          </p:cNvPr>
          <p:cNvSpPr>
            <a:spLocks noGrp="1"/>
          </p:cNvSpPr>
          <p:nvPr>
            <p:ph type="sldNum" sz="quarter" idx="12"/>
          </p:nvPr>
        </p:nvSpPr>
        <p:spPr/>
        <p:txBody>
          <a:bodyPr/>
          <a:lstStyle/>
          <a:p>
            <a:pPr>
              <a:defRPr/>
            </a:pPr>
            <a:fld id="{DB83AC21-DC8C-D544-8151-A8A54CA91663}" type="slidenum">
              <a:rPr lang="en-US" smtClean="0"/>
              <a:pPr>
                <a:defRPr/>
              </a:pPr>
              <a:t>6</a:t>
            </a:fld>
            <a:endParaRPr lang="en-US"/>
          </a:p>
        </p:txBody>
      </p:sp>
      <p:pic>
        <p:nvPicPr>
          <p:cNvPr id="5" name="Picture 4" descr="Apache Spark - Wikipedia">
            <a:extLst>
              <a:ext uri="{FF2B5EF4-FFF2-40B4-BE49-F238E27FC236}">
                <a16:creationId xmlns:a16="http://schemas.microsoft.com/office/drawing/2014/main" id="{D355B9DC-B451-FCE9-66B4-E9A98FA66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6630" y="1351280"/>
            <a:ext cx="1360170" cy="706120"/>
          </a:xfrm>
          <a:prstGeom prst="rect">
            <a:avLst/>
          </a:prstGeom>
          <a:noFill/>
          <a:ln>
            <a:solidFill>
              <a:schemeClr val="tx1"/>
            </a:solidFill>
          </a:ln>
        </p:spPr>
      </p:pic>
    </p:spTree>
    <p:extLst>
      <p:ext uri="{BB962C8B-B14F-4D97-AF65-F5344CB8AC3E}">
        <p14:creationId xmlns:p14="http://schemas.microsoft.com/office/powerpoint/2010/main" val="329705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86673-EF7B-8B8D-87D3-A71BF42A0C46}"/>
              </a:ext>
            </a:extLst>
          </p:cNvPr>
          <p:cNvSpPr>
            <a:spLocks noGrp="1"/>
          </p:cNvSpPr>
          <p:nvPr>
            <p:ph idx="1"/>
          </p:nvPr>
        </p:nvSpPr>
        <p:spPr/>
        <p:txBody>
          <a:bodyPr/>
          <a:lstStyle/>
          <a:p>
            <a:pPr marL="0" indent="0">
              <a:buNone/>
            </a:pPr>
            <a:r>
              <a:rPr lang="en-US" sz="1800" dirty="0">
                <a:latin typeface="Aptos" panose="020B0004020202020204" pitchFamily="34" charset="0"/>
              </a:rPr>
              <a:t>Why? </a:t>
            </a:r>
          </a:p>
          <a:p>
            <a:pPr marL="0" indent="0">
              <a:buNone/>
            </a:pPr>
            <a:r>
              <a:rPr lang="en-US" sz="1800" dirty="0">
                <a:latin typeface="Aptos" panose="020B0004020202020204" pitchFamily="34" charset="0"/>
              </a:rPr>
              <a:t>•Speed : In-memory processing </a:t>
            </a:r>
          </a:p>
          <a:p>
            <a:pPr marL="0" indent="0">
              <a:buNone/>
            </a:pPr>
            <a:r>
              <a:rPr lang="en-US" sz="1800" dirty="0">
                <a:latin typeface="Aptos" panose="020B0004020202020204" pitchFamily="34" charset="0"/>
              </a:rPr>
              <a:t>•Ease of Use : User-friendly APIs</a:t>
            </a:r>
          </a:p>
          <a:p>
            <a:pPr marL="0" indent="0">
              <a:buNone/>
            </a:pPr>
            <a:r>
              <a:rPr lang="en-US" sz="1800" dirty="0">
                <a:latin typeface="Aptos" panose="020B0004020202020204" pitchFamily="34" charset="0"/>
              </a:rPr>
              <a:t>•Support for multiple programming languages and available on all operating systems</a:t>
            </a:r>
          </a:p>
          <a:p>
            <a:endParaRPr lang="en-IN" dirty="0"/>
          </a:p>
        </p:txBody>
      </p:sp>
      <p:sp>
        <p:nvSpPr>
          <p:cNvPr id="4" name="Footer Placeholder 3">
            <a:extLst>
              <a:ext uri="{FF2B5EF4-FFF2-40B4-BE49-F238E27FC236}">
                <a16:creationId xmlns:a16="http://schemas.microsoft.com/office/drawing/2014/main" id="{3B4B8BA8-15C4-0A9A-FBDB-641D50188800}"/>
              </a:ext>
            </a:extLst>
          </p:cNvPr>
          <p:cNvSpPr>
            <a:spLocks noGrp="1"/>
          </p:cNvSpPr>
          <p:nvPr>
            <p:ph type="ftr" sz="quarter" idx="11"/>
          </p:nvPr>
        </p:nvSpPr>
        <p:spPr/>
        <p:txBody>
          <a:bodyPr/>
          <a:lstStyle/>
          <a:p>
            <a:pPr>
              <a:defRPr/>
            </a:pPr>
            <a:r>
              <a:rPr lang="en-US"/>
              <a:t>Big Data Architecting Group Project</a:t>
            </a:r>
          </a:p>
        </p:txBody>
      </p:sp>
      <p:sp>
        <p:nvSpPr>
          <p:cNvPr id="5" name="Slide Number Placeholder 4">
            <a:extLst>
              <a:ext uri="{FF2B5EF4-FFF2-40B4-BE49-F238E27FC236}">
                <a16:creationId xmlns:a16="http://schemas.microsoft.com/office/drawing/2014/main" id="{D0BD784B-99D8-C547-117E-FE6F1D28BA16}"/>
              </a:ext>
            </a:extLst>
          </p:cNvPr>
          <p:cNvSpPr>
            <a:spLocks noGrp="1"/>
          </p:cNvSpPr>
          <p:nvPr>
            <p:ph type="sldNum" sz="quarter" idx="12"/>
          </p:nvPr>
        </p:nvSpPr>
        <p:spPr/>
        <p:txBody>
          <a:bodyPr/>
          <a:lstStyle/>
          <a:p>
            <a:pPr>
              <a:defRPr/>
            </a:pPr>
            <a:fld id="{3FA85722-278C-6244-8172-0EC582E36E92}" type="slidenum">
              <a:rPr lang="en-US" smtClean="0"/>
              <a:pPr>
                <a:defRPr/>
              </a:pPr>
              <a:t>7</a:t>
            </a:fld>
            <a:endParaRPr lang="en-US"/>
          </a:p>
        </p:txBody>
      </p:sp>
    </p:spTree>
    <p:extLst>
      <p:ext uri="{BB962C8B-B14F-4D97-AF65-F5344CB8AC3E}">
        <p14:creationId xmlns:p14="http://schemas.microsoft.com/office/powerpoint/2010/main" val="8178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3398-4B07-27BE-815C-4D488363E2CA}"/>
              </a:ext>
            </a:extLst>
          </p:cNvPr>
          <p:cNvSpPr>
            <a:spLocks noGrp="1"/>
          </p:cNvSpPr>
          <p:nvPr>
            <p:ph type="title"/>
          </p:nvPr>
        </p:nvSpPr>
        <p:spPr>
          <a:xfrm>
            <a:off x="0" y="1484631"/>
            <a:ext cx="8420100" cy="658810"/>
          </a:xfrm>
        </p:spPr>
        <p:txBody>
          <a:bodyPr>
            <a:normAutofit fontScale="90000"/>
          </a:bodyPr>
          <a:lstStyle/>
          <a:p>
            <a:r>
              <a:rPr lang="en-US" sz="3100" b="1" kern="100" dirty="0">
                <a:effectLst/>
                <a:latin typeface="Aptos" panose="020B0004020202020204" pitchFamily="34" charset="0"/>
                <a:ea typeface="Aptos" panose="020B0004020202020204" pitchFamily="34" charset="0"/>
                <a:cs typeface="Mangal" panose="02040503050203030202" pitchFamily="18" charset="0"/>
              </a:rPr>
              <a:t>Analytical Sandboxes:</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D972638F-F017-21AA-3C20-CF5D1B3FDDC7}"/>
              </a:ext>
            </a:extLst>
          </p:cNvPr>
          <p:cNvSpPr>
            <a:spLocks noGrp="1"/>
          </p:cNvSpPr>
          <p:nvPr>
            <p:ph idx="1"/>
          </p:nvPr>
        </p:nvSpPr>
        <p:spPr>
          <a:xfrm>
            <a:off x="0" y="2819399"/>
            <a:ext cx="9144000" cy="3403441"/>
          </a:xfrm>
        </p:spPr>
        <p:txBody>
          <a:bodyPr/>
          <a:lstStyle/>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Recommendation: Apache Zeppelin</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Description: Apache Zeppelin is an open-source web-based notebook that enables interactive data analytics. It supports multiple interpreters, including Spark, SQL, Python, and more, making it suitable for exploring and analyzing data in analytical sandboxes.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Operating System : Web Based</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Cost : Free (open-source)</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6" name="Footer Placeholder 5">
            <a:extLst>
              <a:ext uri="{FF2B5EF4-FFF2-40B4-BE49-F238E27FC236}">
                <a16:creationId xmlns:a16="http://schemas.microsoft.com/office/drawing/2014/main" id="{C5639EF8-E705-43D1-080D-A0CA62D15C92}"/>
              </a:ext>
            </a:extLst>
          </p:cNvPr>
          <p:cNvSpPr>
            <a:spLocks noGrp="1"/>
          </p:cNvSpPr>
          <p:nvPr>
            <p:ph type="ftr" sz="quarter" idx="11"/>
          </p:nvPr>
        </p:nvSpPr>
        <p:spPr/>
        <p:txBody>
          <a:bodyPr/>
          <a:lstStyle/>
          <a:p>
            <a:pPr>
              <a:defRPr/>
            </a:pPr>
            <a:r>
              <a:rPr lang="en-US"/>
              <a:t>Big Data Architecting Group Project</a:t>
            </a:r>
          </a:p>
        </p:txBody>
      </p:sp>
      <p:sp>
        <p:nvSpPr>
          <p:cNvPr id="7" name="Slide Number Placeholder 6">
            <a:extLst>
              <a:ext uri="{FF2B5EF4-FFF2-40B4-BE49-F238E27FC236}">
                <a16:creationId xmlns:a16="http://schemas.microsoft.com/office/drawing/2014/main" id="{74FD124A-F756-E852-CEA2-266C9D03C790}"/>
              </a:ext>
            </a:extLst>
          </p:cNvPr>
          <p:cNvSpPr>
            <a:spLocks noGrp="1"/>
          </p:cNvSpPr>
          <p:nvPr>
            <p:ph type="sldNum" sz="quarter" idx="12"/>
          </p:nvPr>
        </p:nvSpPr>
        <p:spPr/>
        <p:txBody>
          <a:bodyPr/>
          <a:lstStyle/>
          <a:p>
            <a:pPr>
              <a:defRPr/>
            </a:pPr>
            <a:fld id="{3FA85722-278C-6244-8172-0EC582E36E92}" type="slidenum">
              <a:rPr lang="en-US" smtClean="0"/>
              <a:pPr>
                <a:defRPr/>
              </a:pPr>
              <a:t>8</a:t>
            </a:fld>
            <a:endParaRPr lang="en-US"/>
          </a:p>
        </p:txBody>
      </p:sp>
      <p:pic>
        <p:nvPicPr>
          <p:cNvPr id="8" name="Picture 7">
            <a:extLst>
              <a:ext uri="{FF2B5EF4-FFF2-40B4-BE49-F238E27FC236}">
                <a16:creationId xmlns:a16="http://schemas.microsoft.com/office/drawing/2014/main" id="{C2E749A4-B8D7-73F6-6C7F-29F463A5B6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6150" y="1351121"/>
            <a:ext cx="1234440" cy="925830"/>
          </a:xfrm>
          <a:prstGeom prst="rect">
            <a:avLst/>
          </a:prstGeom>
          <a:noFill/>
          <a:ln>
            <a:solidFill>
              <a:schemeClr val="tx1"/>
            </a:solidFill>
          </a:ln>
        </p:spPr>
      </p:pic>
    </p:spTree>
    <p:extLst>
      <p:ext uri="{BB962C8B-B14F-4D97-AF65-F5344CB8AC3E}">
        <p14:creationId xmlns:p14="http://schemas.microsoft.com/office/powerpoint/2010/main" val="331348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96B532-39AC-CABA-F63F-D5D6BA0ABA80}"/>
              </a:ext>
            </a:extLst>
          </p:cNvPr>
          <p:cNvSpPr>
            <a:spLocks noGrp="1"/>
          </p:cNvSpPr>
          <p:nvPr>
            <p:ph type="ftr" sz="quarter" idx="11"/>
          </p:nvPr>
        </p:nvSpPr>
        <p:spPr/>
        <p:txBody>
          <a:bodyPr/>
          <a:lstStyle/>
          <a:p>
            <a:pPr>
              <a:defRPr/>
            </a:pPr>
            <a:r>
              <a:rPr lang="en-US"/>
              <a:t>Big Data Architecting Group Project</a:t>
            </a:r>
          </a:p>
        </p:txBody>
      </p:sp>
      <p:sp>
        <p:nvSpPr>
          <p:cNvPr id="3" name="Slide Number Placeholder 2">
            <a:extLst>
              <a:ext uri="{FF2B5EF4-FFF2-40B4-BE49-F238E27FC236}">
                <a16:creationId xmlns:a16="http://schemas.microsoft.com/office/drawing/2014/main" id="{F803880B-13B1-1E5B-1038-2E5486044448}"/>
              </a:ext>
            </a:extLst>
          </p:cNvPr>
          <p:cNvSpPr>
            <a:spLocks noGrp="1"/>
          </p:cNvSpPr>
          <p:nvPr>
            <p:ph type="sldNum" sz="quarter" idx="12"/>
          </p:nvPr>
        </p:nvSpPr>
        <p:spPr/>
        <p:txBody>
          <a:bodyPr/>
          <a:lstStyle/>
          <a:p>
            <a:pPr>
              <a:defRPr/>
            </a:pPr>
            <a:fld id="{1F4C4555-50A1-B340-8961-7F1C1ACEE9D6}" type="slidenum">
              <a:rPr lang="en-US" smtClean="0"/>
              <a:pPr>
                <a:defRPr/>
              </a:pPr>
              <a:t>9</a:t>
            </a:fld>
            <a:endParaRPr lang="en-US"/>
          </a:p>
        </p:txBody>
      </p:sp>
      <p:sp>
        <p:nvSpPr>
          <p:cNvPr id="5" name="TextBox 4">
            <a:extLst>
              <a:ext uri="{FF2B5EF4-FFF2-40B4-BE49-F238E27FC236}">
                <a16:creationId xmlns:a16="http://schemas.microsoft.com/office/drawing/2014/main" id="{892D8C52-BAA5-5FD9-3C24-4036C282D4DE}"/>
              </a:ext>
            </a:extLst>
          </p:cNvPr>
          <p:cNvSpPr txBox="1"/>
          <p:nvPr/>
        </p:nvSpPr>
        <p:spPr>
          <a:xfrm>
            <a:off x="381000" y="1567054"/>
            <a:ext cx="8229600" cy="2409057"/>
          </a:xfrm>
          <a:prstGeom prst="rect">
            <a:avLst/>
          </a:prstGeom>
          <a:noFill/>
        </p:spPr>
        <p:txBody>
          <a:bodyPr wrap="square">
            <a:spAutoFit/>
          </a:bodyPr>
          <a:lstStyle/>
          <a:p>
            <a:pPr marL="228600">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Why?</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Interactive Data Exploration : interactive and collaborative environment for data exploration and analysis.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Rich Visualization Capabilities: Zeppelin offers a wide range of built-in visualization options, including charts, graphs, and dashboards, allowing users to create compelling visual representations of their data without the need for additional tools.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245307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3055</TotalTime>
  <Words>2820</Words>
  <Application>Microsoft Macintosh PowerPoint</Application>
  <PresentationFormat>On-screen Show (4:3)</PresentationFormat>
  <Paragraphs>270</Paragraphs>
  <Slides>34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Aptos</vt:lpstr>
      <vt:lpstr>Arial</vt:lpstr>
      <vt:lpstr>Arial</vt:lpstr>
      <vt:lpstr>Calibri</vt:lpstr>
      <vt:lpstr>Calibri Light</vt:lpstr>
      <vt:lpstr>Courier New</vt:lpstr>
      <vt:lpstr>Google Sans</vt:lpstr>
      <vt:lpstr>Google Sans Text</vt:lpstr>
      <vt:lpstr>Helvetica</vt:lpstr>
      <vt:lpstr>Roboto</vt:lpstr>
      <vt:lpstr>Source Sans Pro</vt:lpstr>
      <vt:lpstr>Symbol</vt:lpstr>
      <vt:lpstr>Times New Roman</vt:lpstr>
      <vt:lpstr>Office Theme</vt:lpstr>
      <vt:lpstr>Big Data Architecting INFO8116-24W-Sec1-Big Data Architecture </vt:lpstr>
      <vt:lpstr>Table of Contents</vt:lpstr>
      <vt:lpstr>PowerPoint Presentation</vt:lpstr>
      <vt:lpstr>PowerPoint Presentation</vt:lpstr>
      <vt:lpstr>Tools for Data Warehouse and BI Data layer</vt:lpstr>
      <vt:lpstr>Refined Big Data:  </vt:lpstr>
      <vt:lpstr>PowerPoint Presentation</vt:lpstr>
      <vt:lpstr>Analytical Sandboxes: </vt:lpstr>
      <vt:lpstr>PowerPoint Presentation</vt:lpstr>
      <vt:lpstr>Master Data Management (MDM): </vt:lpstr>
      <vt:lpstr>PowerPoint Presentation</vt:lpstr>
      <vt:lpstr>Operational Data Store (ODS): </vt:lpstr>
      <vt:lpstr>PowerPoint Presentation</vt:lpstr>
      <vt:lpstr>Tools for Data Integration Layer</vt:lpstr>
      <vt:lpstr>Data Visualization: </vt:lpstr>
      <vt:lpstr>PowerPoint Presentation</vt:lpstr>
      <vt:lpstr>PowerPoint Presentation</vt:lpstr>
      <vt:lpstr>ETL (Extract Transform Load)/ELT (Extract Load Transform): </vt:lpstr>
      <vt:lpstr>PowerPoint Presentation</vt:lpstr>
      <vt:lpstr>Data Services and Data Integration: </vt:lpstr>
      <vt:lpstr>PowerPoint Presentation</vt:lpstr>
      <vt:lpstr>Master Data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Saksham Magoo</cp:lastModifiedBy>
  <cp:revision>80</cp:revision>
  <dcterms:created xsi:type="dcterms:W3CDTF">2010-11-05T14:49:01Z</dcterms:created>
  <dcterms:modified xsi:type="dcterms:W3CDTF">2024-03-29T13:29:02Z</dcterms:modified>
</cp:coreProperties>
</file>