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59" r:id="rId6"/>
    <p:sldId id="261" r:id="rId7"/>
    <p:sldId id="264" r:id="rId8"/>
    <p:sldId id="262" r:id="rId9"/>
    <p:sldId id="263" r:id="rId10"/>
    <p:sldId id="265" r:id="rId11"/>
    <p:sldId id="266" r:id="rId12"/>
    <p:sldId id="267" r:id="rId13"/>
    <p:sldId id="268" r:id="rId14"/>
    <p:sldId id="269" r:id="rId15"/>
    <p:sldId id="270"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12281ED-F2A8-4DF0-A243-BD7BE896A786}" type="datetimeFigureOut">
              <a:rPr lang="en-US" smtClean="0"/>
              <a:t>06-May-17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27167-EE4F-4E94-A5C0-7BDD73277308}" type="slidenum">
              <a:rPr lang="en-US" smtClean="0"/>
              <a:t>‹#›</a:t>
            </a:fld>
            <a:endParaRPr lang="en-US"/>
          </a:p>
        </p:txBody>
      </p:sp>
    </p:spTree>
    <p:extLst>
      <p:ext uri="{BB962C8B-B14F-4D97-AF65-F5344CB8AC3E}">
        <p14:creationId xmlns:p14="http://schemas.microsoft.com/office/powerpoint/2010/main" val="191134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2281ED-F2A8-4DF0-A243-BD7BE896A786}" type="datetimeFigureOut">
              <a:rPr lang="en-US" smtClean="0"/>
              <a:t>06-May-17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27167-EE4F-4E94-A5C0-7BDD73277308}" type="slidenum">
              <a:rPr lang="en-US" smtClean="0"/>
              <a:t>‹#›</a:t>
            </a:fld>
            <a:endParaRPr lang="en-US"/>
          </a:p>
        </p:txBody>
      </p:sp>
    </p:spTree>
    <p:extLst>
      <p:ext uri="{BB962C8B-B14F-4D97-AF65-F5344CB8AC3E}">
        <p14:creationId xmlns:p14="http://schemas.microsoft.com/office/powerpoint/2010/main" val="3207952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2281ED-F2A8-4DF0-A243-BD7BE896A786}" type="datetimeFigureOut">
              <a:rPr lang="en-US" smtClean="0"/>
              <a:t>06-May-17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27167-EE4F-4E94-A5C0-7BDD73277308}" type="slidenum">
              <a:rPr lang="en-US" smtClean="0"/>
              <a:t>‹#›</a:t>
            </a:fld>
            <a:endParaRPr lang="en-US"/>
          </a:p>
        </p:txBody>
      </p:sp>
    </p:spTree>
    <p:extLst>
      <p:ext uri="{BB962C8B-B14F-4D97-AF65-F5344CB8AC3E}">
        <p14:creationId xmlns:p14="http://schemas.microsoft.com/office/powerpoint/2010/main" val="631902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2281ED-F2A8-4DF0-A243-BD7BE896A786}" type="datetimeFigureOut">
              <a:rPr lang="en-US" smtClean="0"/>
              <a:t>06-May-17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27167-EE4F-4E94-A5C0-7BDD73277308}" type="slidenum">
              <a:rPr lang="en-US" smtClean="0"/>
              <a:t>‹#›</a:t>
            </a:fld>
            <a:endParaRPr lang="en-US"/>
          </a:p>
        </p:txBody>
      </p:sp>
    </p:spTree>
    <p:extLst>
      <p:ext uri="{BB962C8B-B14F-4D97-AF65-F5344CB8AC3E}">
        <p14:creationId xmlns:p14="http://schemas.microsoft.com/office/powerpoint/2010/main" val="2648269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2281ED-F2A8-4DF0-A243-BD7BE896A786}" type="datetimeFigureOut">
              <a:rPr lang="en-US" smtClean="0"/>
              <a:t>06-May-17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27167-EE4F-4E94-A5C0-7BDD73277308}" type="slidenum">
              <a:rPr lang="en-US" smtClean="0"/>
              <a:t>‹#›</a:t>
            </a:fld>
            <a:endParaRPr lang="en-US"/>
          </a:p>
        </p:txBody>
      </p:sp>
    </p:spTree>
    <p:extLst>
      <p:ext uri="{BB962C8B-B14F-4D97-AF65-F5344CB8AC3E}">
        <p14:creationId xmlns:p14="http://schemas.microsoft.com/office/powerpoint/2010/main" val="188821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2281ED-F2A8-4DF0-A243-BD7BE896A786}" type="datetimeFigureOut">
              <a:rPr lang="en-US" smtClean="0"/>
              <a:t>06-May-17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727167-EE4F-4E94-A5C0-7BDD73277308}" type="slidenum">
              <a:rPr lang="en-US" smtClean="0"/>
              <a:t>‹#›</a:t>
            </a:fld>
            <a:endParaRPr lang="en-US"/>
          </a:p>
        </p:txBody>
      </p:sp>
    </p:spTree>
    <p:extLst>
      <p:ext uri="{BB962C8B-B14F-4D97-AF65-F5344CB8AC3E}">
        <p14:creationId xmlns:p14="http://schemas.microsoft.com/office/powerpoint/2010/main" val="1885668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2281ED-F2A8-4DF0-A243-BD7BE896A786}" type="datetimeFigureOut">
              <a:rPr lang="en-US" smtClean="0"/>
              <a:t>06-May-17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727167-EE4F-4E94-A5C0-7BDD73277308}" type="slidenum">
              <a:rPr lang="en-US" smtClean="0"/>
              <a:t>‹#›</a:t>
            </a:fld>
            <a:endParaRPr lang="en-US"/>
          </a:p>
        </p:txBody>
      </p:sp>
    </p:spTree>
    <p:extLst>
      <p:ext uri="{BB962C8B-B14F-4D97-AF65-F5344CB8AC3E}">
        <p14:creationId xmlns:p14="http://schemas.microsoft.com/office/powerpoint/2010/main" val="2975608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2281ED-F2A8-4DF0-A243-BD7BE896A786}" type="datetimeFigureOut">
              <a:rPr lang="en-US" smtClean="0"/>
              <a:t>06-May-17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727167-EE4F-4E94-A5C0-7BDD73277308}" type="slidenum">
              <a:rPr lang="en-US" smtClean="0"/>
              <a:t>‹#›</a:t>
            </a:fld>
            <a:endParaRPr lang="en-US"/>
          </a:p>
        </p:txBody>
      </p:sp>
    </p:spTree>
    <p:extLst>
      <p:ext uri="{BB962C8B-B14F-4D97-AF65-F5344CB8AC3E}">
        <p14:creationId xmlns:p14="http://schemas.microsoft.com/office/powerpoint/2010/main" val="3005769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2281ED-F2A8-4DF0-A243-BD7BE896A786}" type="datetimeFigureOut">
              <a:rPr lang="en-US" smtClean="0"/>
              <a:t>06-May-17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727167-EE4F-4E94-A5C0-7BDD73277308}" type="slidenum">
              <a:rPr lang="en-US" smtClean="0"/>
              <a:t>‹#›</a:t>
            </a:fld>
            <a:endParaRPr lang="en-US"/>
          </a:p>
        </p:txBody>
      </p:sp>
    </p:spTree>
    <p:extLst>
      <p:ext uri="{BB962C8B-B14F-4D97-AF65-F5344CB8AC3E}">
        <p14:creationId xmlns:p14="http://schemas.microsoft.com/office/powerpoint/2010/main" val="722315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2281ED-F2A8-4DF0-A243-BD7BE896A786}" type="datetimeFigureOut">
              <a:rPr lang="en-US" smtClean="0"/>
              <a:t>06-May-17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727167-EE4F-4E94-A5C0-7BDD73277308}" type="slidenum">
              <a:rPr lang="en-US" smtClean="0"/>
              <a:t>‹#›</a:t>
            </a:fld>
            <a:endParaRPr lang="en-US"/>
          </a:p>
        </p:txBody>
      </p:sp>
    </p:spTree>
    <p:extLst>
      <p:ext uri="{BB962C8B-B14F-4D97-AF65-F5344CB8AC3E}">
        <p14:creationId xmlns:p14="http://schemas.microsoft.com/office/powerpoint/2010/main" val="1966026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2281ED-F2A8-4DF0-A243-BD7BE896A786}" type="datetimeFigureOut">
              <a:rPr lang="en-US" smtClean="0"/>
              <a:t>06-May-17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727167-EE4F-4E94-A5C0-7BDD73277308}" type="slidenum">
              <a:rPr lang="en-US" smtClean="0"/>
              <a:t>‹#›</a:t>
            </a:fld>
            <a:endParaRPr lang="en-US"/>
          </a:p>
        </p:txBody>
      </p:sp>
    </p:spTree>
    <p:extLst>
      <p:ext uri="{BB962C8B-B14F-4D97-AF65-F5344CB8AC3E}">
        <p14:creationId xmlns:p14="http://schemas.microsoft.com/office/powerpoint/2010/main" val="2530670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2281ED-F2A8-4DF0-A243-BD7BE896A786}" type="datetimeFigureOut">
              <a:rPr lang="en-US" smtClean="0"/>
              <a:t>06-May-17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727167-EE4F-4E94-A5C0-7BDD73277308}" type="slidenum">
              <a:rPr lang="en-US" smtClean="0"/>
              <a:t>‹#›</a:t>
            </a:fld>
            <a:endParaRPr lang="en-US"/>
          </a:p>
        </p:txBody>
      </p:sp>
    </p:spTree>
    <p:extLst>
      <p:ext uri="{BB962C8B-B14F-4D97-AF65-F5344CB8AC3E}">
        <p14:creationId xmlns:p14="http://schemas.microsoft.com/office/powerpoint/2010/main" val="2795142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adafruit.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604738" cy="1867022"/>
          </a:xfrm>
        </p:spPr>
        <p:txBody>
          <a:bodyPr/>
          <a:lstStyle/>
          <a:p>
            <a:r>
              <a:rPr lang="en-US" b="1" dirty="0"/>
              <a:t>Wi-Fi and Antenna Diversity</a:t>
            </a:r>
          </a:p>
        </p:txBody>
      </p:sp>
      <p:sp>
        <p:nvSpPr>
          <p:cNvPr id="3" name="Subtitle 2"/>
          <p:cNvSpPr>
            <a:spLocks noGrp="1"/>
          </p:cNvSpPr>
          <p:nvPr>
            <p:ph type="subTitle" idx="1"/>
          </p:nvPr>
        </p:nvSpPr>
        <p:spPr/>
        <p:txBody>
          <a:bodyPr/>
          <a:lstStyle/>
          <a:p>
            <a:r>
              <a:rPr lang="en-US" b="1" dirty="0"/>
              <a:t>By </a:t>
            </a:r>
          </a:p>
          <a:p>
            <a:r>
              <a:rPr lang="en-US" b="1" dirty="0"/>
              <a:t>                              Riya Biswas</a:t>
            </a:r>
          </a:p>
          <a:p>
            <a:r>
              <a:rPr lang="en-US" b="1" dirty="0"/>
              <a:t>                                                   Shreyas </a:t>
            </a:r>
            <a:r>
              <a:rPr lang="en-US" b="1" dirty="0" err="1"/>
              <a:t>Vasanthkumar</a:t>
            </a:r>
            <a:endParaRPr lang="en-US" b="1" dirty="0"/>
          </a:p>
        </p:txBody>
      </p:sp>
    </p:spTree>
    <p:extLst>
      <p:ext uri="{BB962C8B-B14F-4D97-AF65-F5344CB8AC3E}">
        <p14:creationId xmlns:p14="http://schemas.microsoft.com/office/powerpoint/2010/main" val="2001025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3806"/>
            <a:ext cx="9144000" cy="470263"/>
          </a:xfrm>
        </p:spPr>
        <p:txBody>
          <a:bodyPr>
            <a:noAutofit/>
          </a:bodyPr>
          <a:lstStyle/>
          <a:p>
            <a:r>
              <a:rPr lang="en-US" sz="3200" b="1" dirty="0">
                <a:latin typeface="+mn-lt"/>
              </a:rPr>
              <a:t>Wi-Fi Protocol Stack</a:t>
            </a:r>
          </a:p>
        </p:txBody>
      </p:sp>
      <p:sp>
        <p:nvSpPr>
          <p:cNvPr id="3" name="Subtitle 2"/>
          <p:cNvSpPr>
            <a:spLocks noGrp="1"/>
          </p:cNvSpPr>
          <p:nvPr>
            <p:ph type="subTitle" idx="1"/>
          </p:nvPr>
        </p:nvSpPr>
        <p:spPr>
          <a:xfrm>
            <a:off x="113211" y="1158240"/>
            <a:ext cx="11817532" cy="4902926"/>
          </a:xfrm>
        </p:spPr>
        <p:txBody>
          <a:bodyPr>
            <a:normAutofit/>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algn="l"/>
            <a:r>
              <a:rPr lang="en-US" sz="1800" i="1" dirty="0"/>
              <a:t>                        Source:www.johndoyle.ie						</a:t>
            </a:r>
          </a:p>
          <a:p>
            <a:r>
              <a:rPr lang="en-US" sz="1800" i="1" dirty="0"/>
              <a:t>							</a:t>
            </a:r>
          </a:p>
          <a:p>
            <a:r>
              <a:rPr lang="en-US" sz="1800" i="1" dirty="0"/>
              <a:t>                                                                                                              source: www.wikimedia.org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749" y="2336699"/>
            <a:ext cx="5337571" cy="248785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290" t="25955" r="3532" b="9911"/>
          <a:stretch/>
        </p:blipFill>
        <p:spPr>
          <a:xfrm>
            <a:off x="5608320" y="1912932"/>
            <a:ext cx="6322423" cy="3335384"/>
          </a:xfrm>
          <a:prstGeom prst="rect">
            <a:avLst/>
          </a:prstGeom>
        </p:spPr>
      </p:pic>
    </p:spTree>
    <p:extLst>
      <p:ext uri="{BB962C8B-B14F-4D97-AF65-F5344CB8AC3E}">
        <p14:creationId xmlns:p14="http://schemas.microsoft.com/office/powerpoint/2010/main" val="761317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149"/>
          </a:xfrm>
        </p:spPr>
        <p:txBody>
          <a:bodyPr>
            <a:noAutofit/>
          </a:bodyPr>
          <a:lstStyle/>
          <a:p>
            <a:pPr algn="ctr"/>
            <a:r>
              <a:rPr lang="en-US" sz="3600" b="1" dirty="0">
                <a:latin typeface="+mn-lt"/>
              </a:rPr>
              <a:t>Wi-Fi Physical Layer</a:t>
            </a:r>
          </a:p>
        </p:txBody>
      </p:sp>
      <p:sp>
        <p:nvSpPr>
          <p:cNvPr id="3" name="Content Placeholder 2"/>
          <p:cNvSpPr>
            <a:spLocks noGrp="1"/>
          </p:cNvSpPr>
          <p:nvPr>
            <p:ph idx="1"/>
          </p:nvPr>
        </p:nvSpPr>
        <p:spPr>
          <a:xfrm>
            <a:off x="330926" y="888274"/>
            <a:ext cx="11591108" cy="5634446"/>
          </a:xfrm>
        </p:spPr>
        <p:txBody>
          <a:bodyPr/>
          <a:lstStyle/>
          <a:p>
            <a:r>
              <a:rPr lang="en-US" dirty="0">
                <a:solidFill>
                  <a:srgbClr val="0070C0"/>
                </a:solidFill>
              </a:rPr>
              <a:t>Infrared</a:t>
            </a:r>
          </a:p>
          <a:p>
            <a:pPr marL="0" indent="0">
              <a:buNone/>
            </a:pPr>
            <a:r>
              <a:rPr lang="en-US" dirty="0">
                <a:solidFill>
                  <a:srgbClr val="0070C0"/>
                </a:solidFill>
              </a:rPr>
              <a:t>   </a:t>
            </a:r>
            <a:r>
              <a:rPr lang="en-US" dirty="0"/>
              <a:t>- Two speeds: 1 Mbps or 2 Mbps.</a:t>
            </a:r>
          </a:p>
          <a:p>
            <a:pPr marL="0" indent="0">
              <a:buNone/>
            </a:pPr>
            <a:r>
              <a:rPr lang="en-US" dirty="0">
                <a:solidFill>
                  <a:srgbClr val="0070C0"/>
                </a:solidFill>
              </a:rPr>
              <a:t>  </a:t>
            </a:r>
            <a:r>
              <a:rPr lang="en-US" dirty="0"/>
              <a:t> - Range: 10 m to 20 m, cannot </a:t>
            </a:r>
          </a:p>
          <a:p>
            <a:pPr marL="0" indent="0">
              <a:buNone/>
            </a:pPr>
            <a:r>
              <a:rPr lang="en-US" dirty="0"/>
              <a:t>     penetrate walls</a:t>
            </a:r>
          </a:p>
          <a:p>
            <a:r>
              <a:rPr lang="en-US" dirty="0">
                <a:solidFill>
                  <a:schemeClr val="accent5"/>
                </a:solidFill>
              </a:rPr>
              <a:t>FHSS </a:t>
            </a:r>
          </a:p>
          <a:p>
            <a:pPr marL="0" indent="0">
              <a:spcBef>
                <a:spcPts val="0"/>
              </a:spcBef>
              <a:buNone/>
            </a:pPr>
            <a:r>
              <a:rPr lang="en-US" dirty="0">
                <a:solidFill>
                  <a:schemeClr val="accent5"/>
                </a:solidFill>
              </a:rPr>
              <a:t> (Frequency Hopping Spread Spectrum)</a:t>
            </a:r>
          </a:p>
          <a:p>
            <a:pPr marL="0" indent="0">
              <a:buNone/>
            </a:pPr>
            <a:r>
              <a:rPr lang="en-US" dirty="0">
                <a:solidFill>
                  <a:schemeClr val="accent5"/>
                </a:solidFill>
              </a:rPr>
              <a:t>   </a:t>
            </a:r>
            <a:r>
              <a:rPr lang="en-US" dirty="0"/>
              <a:t>-79 overlapping channels each 1 MHz </a:t>
            </a:r>
          </a:p>
          <a:p>
            <a:pPr marL="0" indent="0">
              <a:buNone/>
            </a:pPr>
            <a:r>
              <a:rPr lang="en-US" dirty="0"/>
              <a:t>     wide at low end of 2.4 GHz ISM band</a:t>
            </a:r>
          </a:p>
          <a:p>
            <a:pPr marL="0" indent="0">
              <a:buNone/>
            </a:pPr>
            <a:r>
              <a:rPr lang="en-US" dirty="0"/>
              <a:t>   -Same pseudo-random number</a:t>
            </a:r>
          </a:p>
          <a:p>
            <a:pPr marL="0" indent="0">
              <a:buNone/>
            </a:pPr>
            <a:r>
              <a:rPr lang="en-US" dirty="0"/>
              <a:t>     generator used by all stations</a:t>
            </a:r>
          </a:p>
          <a:p>
            <a:pPr marL="0" indent="0">
              <a:buNone/>
            </a:pPr>
            <a:r>
              <a:rPr lang="en-US" dirty="0"/>
              <a:t>   -Cons: Multipath fading</a:t>
            </a:r>
          </a:p>
          <a:p>
            <a:endParaRPr lang="en-US" dirty="0">
              <a:solidFill>
                <a:schemeClr val="accent5"/>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543" y="1271452"/>
            <a:ext cx="5899872" cy="4064589"/>
          </a:xfrm>
          <a:prstGeom prst="rect">
            <a:avLst/>
          </a:prstGeom>
        </p:spPr>
      </p:pic>
      <p:sp>
        <p:nvSpPr>
          <p:cNvPr id="5" name="TextBox 4"/>
          <p:cNvSpPr txBox="1"/>
          <p:nvPr/>
        </p:nvSpPr>
        <p:spPr>
          <a:xfrm>
            <a:off x="6992983" y="5521234"/>
            <a:ext cx="4519748" cy="369332"/>
          </a:xfrm>
          <a:prstGeom prst="rect">
            <a:avLst/>
          </a:prstGeom>
          <a:noFill/>
        </p:spPr>
        <p:txBody>
          <a:bodyPr wrap="square" rtlCol="0">
            <a:spAutoFit/>
          </a:bodyPr>
          <a:lstStyle/>
          <a:p>
            <a:r>
              <a:rPr lang="en-US" i="1" dirty="0"/>
              <a:t>Source:www.cd21.com/resources/Modulation</a:t>
            </a:r>
          </a:p>
        </p:txBody>
      </p:sp>
    </p:spTree>
    <p:extLst>
      <p:ext uri="{BB962C8B-B14F-4D97-AF65-F5344CB8AC3E}">
        <p14:creationId xmlns:p14="http://schemas.microsoft.com/office/powerpoint/2010/main" val="1544043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6004" y="444137"/>
            <a:ext cx="6461760" cy="280076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5"/>
                </a:solidFill>
              </a:rPr>
              <a:t>DSSS (Direct Sequence Spread Spectrum)</a:t>
            </a:r>
          </a:p>
          <a:p>
            <a:pPr indent="-1188720"/>
            <a:r>
              <a:rPr lang="en-US" sz="2400" dirty="0"/>
              <a:t>    - Spreads signal over entire spectrum</a:t>
            </a:r>
          </a:p>
          <a:p>
            <a:pPr indent="-1188720"/>
            <a:r>
              <a:rPr lang="en-US" sz="2400" dirty="0"/>
              <a:t>       using pseudo random sequence</a:t>
            </a:r>
          </a:p>
          <a:p>
            <a:pPr indent="-1188720"/>
            <a:r>
              <a:rPr lang="en-US" sz="2400" dirty="0"/>
              <a:t>    -Each bit transmitted using 11 chip</a:t>
            </a:r>
          </a:p>
          <a:p>
            <a:pPr indent="-1188720"/>
            <a:r>
              <a:rPr lang="en-US" sz="2400" dirty="0"/>
              <a:t>      Barker Sequence</a:t>
            </a:r>
          </a:p>
          <a:p>
            <a:pPr indent="-1188720"/>
            <a:r>
              <a:rPr lang="en-US" sz="2400" dirty="0"/>
              <a:t>    -1 or 2 Mbps   </a:t>
            </a:r>
            <a:r>
              <a:rPr lang="en-US" sz="2800" dirty="0"/>
              <a:t>      </a:t>
            </a:r>
          </a:p>
          <a:p>
            <a:pPr indent="-914400"/>
            <a:endParaRPr lang="en-US" sz="2800"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9159" t="62989" r="18902" b="4945"/>
          <a:stretch/>
        </p:blipFill>
        <p:spPr>
          <a:xfrm>
            <a:off x="6733538" y="444137"/>
            <a:ext cx="5360077" cy="1985554"/>
          </a:xfrm>
          <a:prstGeom prst="rect">
            <a:avLst/>
          </a:prstGeom>
        </p:spPr>
      </p:pic>
      <p:sp>
        <p:nvSpPr>
          <p:cNvPr id="7" name="TextBox 6"/>
          <p:cNvSpPr txBox="1"/>
          <p:nvPr/>
        </p:nvSpPr>
        <p:spPr>
          <a:xfrm>
            <a:off x="7637418" y="2363164"/>
            <a:ext cx="3074125" cy="369332"/>
          </a:xfrm>
          <a:prstGeom prst="rect">
            <a:avLst/>
          </a:prstGeom>
          <a:noFill/>
        </p:spPr>
        <p:txBody>
          <a:bodyPr wrap="square" rtlCol="0">
            <a:spAutoFit/>
          </a:bodyPr>
          <a:lstStyle/>
          <a:p>
            <a:pPr algn="ctr"/>
            <a:r>
              <a:rPr lang="en-US" dirty="0"/>
              <a:t>DSSS modulation technique</a:t>
            </a:r>
          </a:p>
        </p:txBody>
      </p:sp>
      <p:sp>
        <p:nvSpPr>
          <p:cNvPr id="13" name="TextBox 12"/>
          <p:cNvSpPr txBox="1"/>
          <p:nvPr/>
        </p:nvSpPr>
        <p:spPr>
          <a:xfrm>
            <a:off x="506004" y="3414190"/>
            <a:ext cx="6400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5"/>
                </a:solidFill>
              </a:rPr>
              <a:t>HR-DSSS (High Rate DSSS)</a:t>
            </a:r>
          </a:p>
          <a:p>
            <a:r>
              <a:rPr lang="en-US" sz="2400" dirty="0">
                <a:solidFill>
                  <a:schemeClr val="accent5"/>
                </a:solidFill>
              </a:rPr>
              <a:t>     </a:t>
            </a:r>
            <a:r>
              <a:rPr lang="en-US" sz="2400" dirty="0"/>
              <a:t>-Up to 11 Mbps in 2.4 GHz band using 11</a:t>
            </a:r>
          </a:p>
          <a:p>
            <a:r>
              <a:rPr lang="en-US" sz="2400" dirty="0"/>
              <a:t>      million chips/sec</a:t>
            </a:r>
          </a:p>
          <a:p>
            <a:r>
              <a:rPr lang="en-US" sz="2400" dirty="0"/>
              <a:t>     -Channels 1, 6 and 11 give maximum number</a:t>
            </a:r>
          </a:p>
          <a:p>
            <a:r>
              <a:rPr lang="en-US" sz="2400" dirty="0"/>
              <a:t>      of channels with minimum interference</a:t>
            </a:r>
          </a:p>
          <a:p>
            <a:r>
              <a:rPr lang="en-US" sz="2400" dirty="0"/>
              <a:t>     -Have to deal with interference from</a:t>
            </a:r>
          </a:p>
          <a:p>
            <a:r>
              <a:rPr lang="en-US" sz="2400" dirty="0"/>
              <a:t>       microwave ovens, cordless phones</a:t>
            </a:r>
          </a:p>
        </p:txBody>
      </p:sp>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14173" t="58392" r="13887" b="14717"/>
          <a:stretch/>
        </p:blipFill>
        <p:spPr>
          <a:xfrm>
            <a:off x="6704759" y="3578971"/>
            <a:ext cx="5487241" cy="1584960"/>
          </a:xfrm>
          <a:prstGeom prst="rect">
            <a:avLst/>
          </a:prstGeom>
        </p:spPr>
      </p:pic>
      <p:sp>
        <p:nvSpPr>
          <p:cNvPr id="15" name="TextBox 14"/>
          <p:cNvSpPr txBox="1"/>
          <p:nvPr/>
        </p:nvSpPr>
        <p:spPr>
          <a:xfrm>
            <a:off x="8041944" y="5163931"/>
            <a:ext cx="2812869" cy="369332"/>
          </a:xfrm>
          <a:prstGeom prst="rect">
            <a:avLst/>
          </a:prstGeom>
          <a:noFill/>
        </p:spPr>
        <p:txBody>
          <a:bodyPr wrap="square" rtlCol="0">
            <a:spAutoFit/>
          </a:bodyPr>
          <a:lstStyle/>
          <a:p>
            <a:pPr algn="ctr"/>
            <a:r>
              <a:rPr lang="en-US" dirty="0"/>
              <a:t>HR-DSSS</a:t>
            </a:r>
          </a:p>
        </p:txBody>
      </p:sp>
    </p:spTree>
    <p:extLst>
      <p:ext uri="{BB962C8B-B14F-4D97-AF65-F5344CB8AC3E}">
        <p14:creationId xmlns:p14="http://schemas.microsoft.com/office/powerpoint/2010/main" val="1568980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5349" y="1054189"/>
            <a:ext cx="6470469"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accent5"/>
                </a:solidFill>
              </a:rPr>
              <a:t>OFDM (Orthogonal Frequency Spread Spectrum)</a:t>
            </a:r>
          </a:p>
          <a:p>
            <a:r>
              <a:rPr lang="en-US" sz="2800" dirty="0">
                <a:solidFill>
                  <a:schemeClr val="accent5"/>
                </a:solidFill>
              </a:rPr>
              <a:t>    </a:t>
            </a:r>
            <a:r>
              <a:rPr lang="en-US" sz="2800" dirty="0"/>
              <a:t>-54 Mbps in wider 5.5GHz band,</a:t>
            </a:r>
          </a:p>
          <a:p>
            <a:r>
              <a:rPr lang="en-US" sz="2800" dirty="0"/>
              <a:t>     transmission is limited.</a:t>
            </a:r>
          </a:p>
          <a:p>
            <a:r>
              <a:rPr lang="en-US" sz="2800" dirty="0"/>
              <a:t>    -Uses 52 FDM channels (48 for data; 4</a:t>
            </a:r>
          </a:p>
          <a:p>
            <a:r>
              <a:rPr lang="en-US" sz="2800" dirty="0"/>
              <a:t>      for synchronization)</a:t>
            </a:r>
          </a:p>
          <a:p>
            <a:r>
              <a:rPr lang="en-US" sz="2800" dirty="0"/>
              <a:t>    - Although side bands overlap, the</a:t>
            </a:r>
          </a:p>
          <a:p>
            <a:r>
              <a:rPr lang="en-US" sz="2800" dirty="0"/>
              <a:t>      carrier frequencies are orthogonal to</a:t>
            </a:r>
          </a:p>
          <a:p>
            <a:r>
              <a:rPr lang="en-US" sz="2800" dirty="0"/>
              <a:t>      each other, less interference.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089" y="1167031"/>
            <a:ext cx="4983456" cy="3396260"/>
          </a:xfrm>
          <a:prstGeom prst="rect">
            <a:avLst/>
          </a:prstGeom>
        </p:spPr>
      </p:pic>
      <p:sp>
        <p:nvSpPr>
          <p:cNvPr id="9" name="TextBox 8"/>
          <p:cNvSpPr txBox="1"/>
          <p:nvPr/>
        </p:nvSpPr>
        <p:spPr>
          <a:xfrm>
            <a:off x="7919554" y="4553579"/>
            <a:ext cx="2464526" cy="369332"/>
          </a:xfrm>
          <a:prstGeom prst="rect">
            <a:avLst/>
          </a:prstGeom>
          <a:noFill/>
        </p:spPr>
        <p:txBody>
          <a:bodyPr wrap="square" rtlCol="0">
            <a:spAutoFit/>
          </a:bodyPr>
          <a:lstStyle/>
          <a:p>
            <a:pPr algn="ctr"/>
            <a:r>
              <a:rPr lang="en-US" dirty="0"/>
              <a:t>OFDM modulation</a:t>
            </a:r>
          </a:p>
        </p:txBody>
      </p:sp>
      <p:sp>
        <p:nvSpPr>
          <p:cNvPr id="10" name="TextBox 9"/>
          <p:cNvSpPr txBox="1"/>
          <p:nvPr/>
        </p:nvSpPr>
        <p:spPr>
          <a:xfrm>
            <a:off x="7741921" y="5651863"/>
            <a:ext cx="3768468" cy="369332"/>
          </a:xfrm>
          <a:prstGeom prst="rect">
            <a:avLst/>
          </a:prstGeom>
          <a:noFill/>
        </p:spPr>
        <p:txBody>
          <a:bodyPr wrap="none" rtlCol="0">
            <a:spAutoFit/>
          </a:bodyPr>
          <a:lstStyle/>
          <a:p>
            <a:r>
              <a:rPr lang="en-US" i="1" dirty="0"/>
              <a:t>Source: www.electronicproducts.com</a:t>
            </a:r>
          </a:p>
        </p:txBody>
      </p:sp>
    </p:spTree>
    <p:extLst>
      <p:ext uri="{BB962C8B-B14F-4D97-AF65-F5344CB8AC3E}">
        <p14:creationId xmlns:p14="http://schemas.microsoft.com/office/powerpoint/2010/main" val="310266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34386"/>
            <a:ext cx="9144000" cy="523557"/>
          </a:xfrm>
        </p:spPr>
        <p:txBody>
          <a:bodyPr>
            <a:noAutofit/>
          </a:bodyPr>
          <a:lstStyle/>
          <a:p>
            <a:r>
              <a:rPr lang="en-US" sz="3600" b="1" dirty="0">
                <a:latin typeface="+mn-lt"/>
              </a:rPr>
              <a:t>Antenna Diversity</a:t>
            </a:r>
          </a:p>
        </p:txBody>
      </p:sp>
      <p:sp>
        <p:nvSpPr>
          <p:cNvPr id="3" name="Subtitle 2"/>
          <p:cNvSpPr>
            <a:spLocks noGrp="1"/>
          </p:cNvSpPr>
          <p:nvPr>
            <p:ph type="subTitle" idx="1"/>
          </p:nvPr>
        </p:nvSpPr>
        <p:spPr>
          <a:xfrm>
            <a:off x="348342" y="957943"/>
            <a:ext cx="11512731" cy="5590903"/>
          </a:xfrm>
        </p:spPr>
        <p:txBody>
          <a:bodyPr>
            <a:normAutofit/>
          </a:bodyPr>
          <a:lstStyle/>
          <a:p>
            <a:pPr marL="342900" indent="-342900" algn="l">
              <a:buFont typeface="Arial" panose="020B0604020202020204" pitchFamily="34" charset="0"/>
              <a:buChar char="•"/>
            </a:pPr>
            <a:r>
              <a:rPr lang="en-US" sz="2200" dirty="0"/>
              <a:t>Antenna diversity is a method for combining multiple, independent, fading signals in a diversity receiver. </a:t>
            </a:r>
          </a:p>
          <a:p>
            <a:pPr marL="342900" indent="-342900" algn="l">
              <a:buFont typeface="Arial" panose="020B0604020202020204" pitchFamily="34" charset="0"/>
              <a:buChar char="•"/>
            </a:pPr>
            <a:r>
              <a:rPr lang="en-US" sz="2200" dirty="0"/>
              <a:t>It is a powerful technique for improving receiver performance in the presence of multipath fading.</a:t>
            </a:r>
          </a:p>
          <a:p>
            <a:pPr marL="342900" indent="-342900" algn="l">
              <a:buFont typeface="Arial" panose="020B0604020202020204" pitchFamily="34" charset="0"/>
              <a:buChar char="•"/>
            </a:pPr>
            <a:r>
              <a:rPr lang="en-US" sz="2200" dirty="0"/>
              <a:t>At a high level, the advantage of antenna diversity is simple — two signals are better than one.</a:t>
            </a:r>
          </a:p>
          <a:p>
            <a:pPr marL="342900" indent="-342900" algn="l">
              <a:buFont typeface="Arial" panose="020B0604020202020204" pitchFamily="34" charset="0"/>
              <a:buChar char="•"/>
            </a:pPr>
            <a:r>
              <a:rPr lang="en-US" sz="2200" dirty="0"/>
              <a:t>Two antennas combined optimally will </a:t>
            </a:r>
            <a:r>
              <a:rPr lang="en-US" sz="2200" i="1" dirty="0"/>
              <a:t>double</a:t>
            </a:r>
            <a:r>
              <a:rPr lang="en-US" sz="2200" dirty="0"/>
              <a:t> the average received power and provide a 3 dB improvement in link performance. But if the signals from each antenna are independent and arrive via a Rayleigh fading channel, the </a:t>
            </a:r>
            <a:r>
              <a:rPr lang="en-US" sz="2200" i="1" dirty="0"/>
              <a:t>potential improvement is much greater than 3 dB</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990" y="3927566"/>
            <a:ext cx="6716019" cy="2857091"/>
          </a:xfrm>
          <a:prstGeom prst="rect">
            <a:avLst/>
          </a:prstGeom>
        </p:spPr>
      </p:pic>
      <p:sp>
        <p:nvSpPr>
          <p:cNvPr id="5" name="TextBox 4"/>
          <p:cNvSpPr txBox="1"/>
          <p:nvPr/>
        </p:nvSpPr>
        <p:spPr>
          <a:xfrm>
            <a:off x="9370423" y="6174377"/>
            <a:ext cx="2373535" cy="369332"/>
          </a:xfrm>
          <a:prstGeom prst="rect">
            <a:avLst/>
          </a:prstGeom>
          <a:noFill/>
        </p:spPr>
        <p:txBody>
          <a:bodyPr wrap="none" rtlCol="0">
            <a:spAutoFit/>
          </a:bodyPr>
          <a:lstStyle/>
          <a:p>
            <a:r>
              <a:rPr lang="en-US" i="1" dirty="0"/>
              <a:t>Source: www.cisco.com</a:t>
            </a:r>
          </a:p>
        </p:txBody>
      </p:sp>
    </p:spTree>
    <p:extLst>
      <p:ext uri="{BB962C8B-B14F-4D97-AF65-F5344CB8AC3E}">
        <p14:creationId xmlns:p14="http://schemas.microsoft.com/office/powerpoint/2010/main" val="1628994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1525"/>
          </a:xfrm>
        </p:spPr>
        <p:txBody>
          <a:bodyPr>
            <a:normAutofit/>
          </a:bodyPr>
          <a:lstStyle/>
          <a:p>
            <a:pPr algn="ctr"/>
            <a:r>
              <a:rPr lang="en-US" sz="3600" b="1" dirty="0">
                <a:latin typeface="+mn-lt"/>
              </a:rPr>
              <a:t>1X1 V/S 2X2 Radio options</a:t>
            </a:r>
          </a:p>
        </p:txBody>
      </p:sp>
      <p:sp>
        <p:nvSpPr>
          <p:cNvPr id="3" name="Content Placeholder 2"/>
          <p:cNvSpPr>
            <a:spLocks noGrp="1"/>
          </p:cNvSpPr>
          <p:nvPr>
            <p:ph idx="1"/>
          </p:nvPr>
        </p:nvSpPr>
        <p:spPr>
          <a:xfrm>
            <a:off x="287384" y="1045030"/>
            <a:ext cx="5037651" cy="5732288"/>
          </a:xfrm>
        </p:spPr>
        <p:txBody>
          <a:bodyPr>
            <a:normAutofit lnSpcReduction="10000"/>
          </a:bodyPr>
          <a:lstStyle/>
          <a:p>
            <a:r>
              <a:rPr lang="en-US" sz="2400" dirty="0"/>
              <a:t>1x1 and 2x2 refer to the number of transmit and receive radio chains built into the Wi-Fi card. </a:t>
            </a:r>
            <a:r>
              <a:rPr lang="en-US" sz="2400" dirty="0">
                <a:solidFill>
                  <a:schemeClr val="accent5"/>
                </a:solidFill>
              </a:rPr>
              <a:t>2x2</a:t>
            </a:r>
            <a:r>
              <a:rPr lang="en-US" sz="2400" dirty="0"/>
              <a:t> means it has </a:t>
            </a:r>
            <a:r>
              <a:rPr lang="en-US" sz="2400" i="1" dirty="0">
                <a:solidFill>
                  <a:schemeClr val="accent5"/>
                </a:solidFill>
              </a:rPr>
              <a:t>two transmit and two receive </a:t>
            </a:r>
            <a:r>
              <a:rPr lang="en-US" sz="2400" dirty="0"/>
              <a:t>radio chains, and usually implies that it supports 2 “spatial streams” (Multiple Inputs Multiple Outputs)</a:t>
            </a:r>
          </a:p>
          <a:p>
            <a:r>
              <a:rPr lang="en-US" sz="2400" dirty="0"/>
              <a:t>With a 40Mhz channel, the 1x1 wireless card means it has 1 receive antenna and 1 transmit antenna and can do a theoretical max transmission rate of </a:t>
            </a:r>
            <a:r>
              <a:rPr lang="en-US" sz="2400" i="1" dirty="0"/>
              <a:t>150Mbps.</a:t>
            </a:r>
            <a:r>
              <a:rPr lang="en-US" sz="2400" dirty="0"/>
              <a:t> A 2x2 has 2 antennas for both receive and transmit and can do a theoretical max of </a:t>
            </a:r>
            <a:r>
              <a:rPr lang="en-US" sz="2400" i="1" dirty="0"/>
              <a:t>300Mbps</a:t>
            </a:r>
            <a:r>
              <a:rPr lang="en-US" sz="2400" dirty="0"/>
              <a:t>. A 3x3 card has 3 antennas for both receive and transmit with a theoretical max of </a:t>
            </a:r>
            <a:r>
              <a:rPr lang="en-US" sz="2400" i="1" dirty="0"/>
              <a:t>450Mbps</a:t>
            </a:r>
            <a:r>
              <a:rPr lang="en-US" sz="24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5035" y="1494536"/>
            <a:ext cx="6818064" cy="4341743"/>
          </a:xfrm>
          <a:prstGeom prst="rect">
            <a:avLst/>
          </a:prstGeom>
        </p:spPr>
      </p:pic>
      <p:sp>
        <p:nvSpPr>
          <p:cNvPr id="5" name="TextBox 4"/>
          <p:cNvSpPr txBox="1"/>
          <p:nvPr/>
        </p:nvSpPr>
        <p:spPr>
          <a:xfrm>
            <a:off x="6615953" y="5961529"/>
            <a:ext cx="3899647" cy="369332"/>
          </a:xfrm>
          <a:prstGeom prst="rect">
            <a:avLst/>
          </a:prstGeom>
          <a:noFill/>
        </p:spPr>
        <p:txBody>
          <a:bodyPr wrap="square" rtlCol="0">
            <a:spAutoFit/>
          </a:bodyPr>
          <a:lstStyle/>
          <a:p>
            <a:pPr algn="ctr"/>
            <a:r>
              <a:rPr lang="en-US" i="1" dirty="0"/>
              <a:t>Source: blog.dlink.com</a:t>
            </a:r>
          </a:p>
        </p:txBody>
      </p:sp>
    </p:spTree>
    <p:extLst>
      <p:ext uri="{BB962C8B-B14F-4D97-AF65-F5344CB8AC3E}">
        <p14:creationId xmlns:p14="http://schemas.microsoft.com/office/powerpoint/2010/main" val="3046094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806" y="121286"/>
            <a:ext cx="10515600" cy="436064"/>
          </a:xfrm>
        </p:spPr>
        <p:txBody>
          <a:bodyPr>
            <a:noAutofit/>
          </a:bodyPr>
          <a:lstStyle/>
          <a:p>
            <a:pPr algn="ctr"/>
            <a:r>
              <a:rPr lang="en-US" sz="3200" b="1" dirty="0">
                <a:latin typeface="+mn-lt"/>
              </a:rPr>
              <a:t>Integrating Wi-Fi with Embedded Systems</a:t>
            </a:r>
          </a:p>
        </p:txBody>
      </p:sp>
      <p:sp>
        <p:nvSpPr>
          <p:cNvPr id="3" name="Content Placeholder 2"/>
          <p:cNvSpPr>
            <a:spLocks noGrp="1"/>
          </p:cNvSpPr>
          <p:nvPr>
            <p:ph idx="1"/>
          </p:nvPr>
        </p:nvSpPr>
        <p:spPr>
          <a:xfrm>
            <a:off x="330926" y="888274"/>
            <a:ext cx="11643360" cy="5808617"/>
          </a:xfrm>
        </p:spPr>
        <p:txBody>
          <a:bodyPr>
            <a:normAutofit fontScale="77500" lnSpcReduction="20000"/>
          </a:bodyPr>
          <a:lstStyle/>
          <a:p>
            <a:r>
              <a:rPr lang="en-US" dirty="0"/>
              <a:t>Wireless connectivity requires both a hardware radio and a software protocol stack.</a:t>
            </a:r>
          </a:p>
          <a:p>
            <a:r>
              <a:rPr lang="en-US" dirty="0"/>
              <a:t>Modules come in two flavors, </a:t>
            </a:r>
            <a:r>
              <a:rPr lang="en-US" i="1" dirty="0"/>
              <a:t>stack-on-board and stack-off-board</a:t>
            </a:r>
            <a:r>
              <a:rPr lang="en-US" dirty="0"/>
              <a:t>. </a:t>
            </a:r>
          </a:p>
          <a:p>
            <a:pPr marL="0" indent="0">
              <a:buNone/>
            </a:pPr>
            <a:endParaRPr lang="en-US" dirty="0"/>
          </a:p>
          <a:p>
            <a:pPr marL="0" indent="0">
              <a:buNone/>
            </a:pPr>
            <a:r>
              <a:rPr lang="en-US" b="1" dirty="0">
                <a:solidFill>
                  <a:schemeClr val="accent5"/>
                </a:solidFill>
              </a:rPr>
              <a:t>Stack-on-board modules</a:t>
            </a:r>
            <a:r>
              <a:rPr lang="en-US" dirty="0"/>
              <a:t>:</a:t>
            </a:r>
          </a:p>
          <a:p>
            <a:pPr>
              <a:buSzPct val="80000"/>
              <a:buFont typeface="Wingdings" panose="05000000000000000000" pitchFamily="2" charset="2"/>
              <a:buChar char="Ø"/>
            </a:pPr>
            <a:r>
              <a:rPr lang="en-US" dirty="0"/>
              <a:t>include the processor on the module, or may have the processor integrated in the radio   chip. </a:t>
            </a:r>
          </a:p>
          <a:p>
            <a:pPr>
              <a:buSzPct val="80000"/>
              <a:buFont typeface="Wingdings" panose="05000000000000000000" pitchFamily="2" charset="2"/>
              <a:buChar char="Ø"/>
            </a:pPr>
            <a:r>
              <a:rPr lang="en-US" dirty="0"/>
              <a:t>These modules have a simple ASCII command interface for configuration, and natively support the majority of Wi-Fi networking protocols, such as UDP, TCP/IP, DHCP, DNS, TELNET, FTP, HTTP, XML, SSL, </a:t>
            </a:r>
            <a:r>
              <a:rPr lang="en-US" dirty="0" err="1"/>
              <a:t>etc</a:t>
            </a:r>
            <a:endParaRPr lang="en-US" dirty="0"/>
          </a:p>
          <a:p>
            <a:pPr>
              <a:buSzPct val="80000"/>
              <a:buFont typeface="Wingdings" panose="05000000000000000000" pitchFamily="2" charset="2"/>
              <a:buChar char="Ø"/>
            </a:pPr>
            <a:r>
              <a:rPr lang="en-US" dirty="0"/>
              <a:t> quickest approach to adding Wi-Fi. You only need to configure the IP address or URL to write the data to the module. The module takes care of the connection, packets and underlying Wi-Fi transport.</a:t>
            </a:r>
          </a:p>
          <a:p>
            <a:pPr marL="0" indent="0">
              <a:buSzPct val="80000"/>
              <a:buNone/>
            </a:pPr>
            <a:endParaRPr lang="en-US" dirty="0"/>
          </a:p>
          <a:p>
            <a:pPr marL="0" indent="0">
              <a:buNone/>
            </a:pPr>
            <a:r>
              <a:rPr lang="en-US" b="1" dirty="0">
                <a:solidFill>
                  <a:schemeClr val="accent5"/>
                </a:solidFill>
              </a:rPr>
              <a:t>Stack-off-board modules:</a:t>
            </a:r>
          </a:p>
          <a:p>
            <a:pPr>
              <a:buSzPct val="80000"/>
              <a:buFont typeface="Wingdings" panose="05000000000000000000" pitchFamily="2" charset="2"/>
              <a:buChar char="Ø"/>
            </a:pPr>
            <a:r>
              <a:rPr lang="en-US" dirty="0"/>
              <a:t>contain the radio components and provide drivers for running the protocol stack on an external processor (Typically vendors will provide a protocol stack library.)</a:t>
            </a:r>
          </a:p>
          <a:p>
            <a:pPr>
              <a:buSzPct val="80000"/>
              <a:buFont typeface="Wingdings" panose="05000000000000000000" pitchFamily="2" charset="2"/>
              <a:buChar char="Ø"/>
            </a:pPr>
            <a:r>
              <a:rPr lang="en-US" dirty="0"/>
              <a:t>this approach requires more software integration, while allowing more flexibility</a:t>
            </a:r>
          </a:p>
          <a:p>
            <a:pPr>
              <a:buSzPct val="80000"/>
              <a:buFont typeface="Wingdings" panose="05000000000000000000" pitchFamily="2" charset="2"/>
              <a:buChar char="Ø"/>
            </a:pPr>
            <a:r>
              <a:rPr lang="en-US" dirty="0"/>
              <a:t>typically support more types of peripherals and provide for additional Wi-Fi security and services. </a:t>
            </a:r>
          </a:p>
          <a:p>
            <a:endParaRPr lang="en-US" dirty="0"/>
          </a:p>
        </p:txBody>
      </p:sp>
    </p:spTree>
    <p:extLst>
      <p:ext uri="{BB962C8B-B14F-4D97-AF65-F5344CB8AC3E}">
        <p14:creationId xmlns:p14="http://schemas.microsoft.com/office/powerpoint/2010/main" val="1891549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7652"/>
          </a:xfrm>
        </p:spPr>
        <p:txBody>
          <a:bodyPr>
            <a:normAutofit/>
          </a:bodyPr>
          <a:lstStyle/>
          <a:p>
            <a:pPr algn="ctr"/>
            <a:r>
              <a:rPr lang="en-US" sz="3600" b="1" dirty="0">
                <a:latin typeface="+mn-lt"/>
              </a:rPr>
              <a:t>Choosing a Wi-Fi module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6203" y="992777"/>
            <a:ext cx="7927758" cy="5678487"/>
          </a:xfrm>
        </p:spPr>
      </p:pic>
      <p:sp>
        <p:nvSpPr>
          <p:cNvPr id="5" name="TextBox 4"/>
          <p:cNvSpPr txBox="1"/>
          <p:nvPr/>
        </p:nvSpPr>
        <p:spPr>
          <a:xfrm>
            <a:off x="121920" y="1062446"/>
            <a:ext cx="3640183"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6" name="Oval 5"/>
          <p:cNvSpPr/>
          <p:nvPr/>
        </p:nvSpPr>
        <p:spPr>
          <a:xfrm>
            <a:off x="3762103" y="1715589"/>
            <a:ext cx="8255726" cy="26125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666309" y="3448594"/>
            <a:ext cx="8151222" cy="33039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222171" y="5582193"/>
            <a:ext cx="9701349" cy="42672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1920" y="1210491"/>
            <a:ext cx="2673531"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10" name="TextBox 9"/>
          <p:cNvSpPr txBox="1"/>
          <p:nvPr/>
        </p:nvSpPr>
        <p:spPr>
          <a:xfrm>
            <a:off x="4136571" y="6611779"/>
            <a:ext cx="2882537" cy="246221"/>
          </a:xfrm>
          <a:prstGeom prst="rect">
            <a:avLst/>
          </a:prstGeom>
          <a:noFill/>
        </p:spPr>
        <p:txBody>
          <a:bodyPr wrap="square" rtlCol="0">
            <a:spAutoFit/>
          </a:bodyPr>
          <a:lstStyle/>
          <a:p>
            <a:r>
              <a:rPr lang="en-US" sz="1000" i="1" dirty="0"/>
              <a:t>Source: http://43oh.com</a:t>
            </a:r>
          </a:p>
        </p:txBody>
      </p:sp>
      <p:sp>
        <p:nvSpPr>
          <p:cNvPr id="11" name="TextBox 10"/>
          <p:cNvSpPr txBox="1"/>
          <p:nvPr/>
        </p:nvSpPr>
        <p:spPr>
          <a:xfrm>
            <a:off x="278674" y="1062446"/>
            <a:ext cx="3193535" cy="5632311"/>
          </a:xfrm>
          <a:prstGeom prst="rect">
            <a:avLst/>
          </a:prstGeom>
          <a:noFill/>
        </p:spPr>
        <p:txBody>
          <a:bodyPr wrap="square" rtlCol="0">
            <a:spAutoFit/>
          </a:bodyPr>
          <a:lstStyle/>
          <a:p>
            <a:pPr marL="285750" indent="-285750">
              <a:buFont typeface="Wingdings" panose="05000000000000000000" pitchFamily="2" charset="2"/>
              <a:buChar char="q"/>
            </a:pPr>
            <a:r>
              <a:rPr lang="en-US" dirty="0"/>
              <a:t>Protocol / standard supported</a:t>
            </a:r>
          </a:p>
          <a:p>
            <a:pPr marL="285750" indent="-285750">
              <a:buFont typeface="Wingdings" panose="05000000000000000000" pitchFamily="2" charset="2"/>
              <a:buChar char="q"/>
            </a:pPr>
            <a:r>
              <a:rPr lang="en-US" dirty="0"/>
              <a:t>Operating frequency band</a:t>
            </a:r>
          </a:p>
          <a:p>
            <a:pPr marL="285750" indent="-285750">
              <a:buFont typeface="Wingdings" panose="05000000000000000000" pitchFamily="2" charset="2"/>
              <a:buChar char="q"/>
            </a:pPr>
            <a:r>
              <a:rPr lang="en-US" dirty="0"/>
              <a:t>Transmit range</a:t>
            </a:r>
          </a:p>
          <a:p>
            <a:pPr marL="285750" indent="-285750">
              <a:buFont typeface="Wingdings" panose="05000000000000000000" pitchFamily="2" charset="2"/>
              <a:buChar char="q"/>
            </a:pPr>
            <a:r>
              <a:rPr lang="en-US" dirty="0"/>
              <a:t>Transmit power output, operating supply current or voltage</a:t>
            </a:r>
          </a:p>
          <a:p>
            <a:pPr marL="285750" indent="-285750">
              <a:buFont typeface="Wingdings" panose="05000000000000000000" pitchFamily="2" charset="2"/>
              <a:buChar char="q"/>
            </a:pPr>
            <a:r>
              <a:rPr lang="en-US" dirty="0"/>
              <a:t>Data rate (max throughput)</a:t>
            </a:r>
          </a:p>
          <a:p>
            <a:pPr marL="285750" indent="-285750">
              <a:buFont typeface="Wingdings" panose="05000000000000000000" pitchFamily="2" charset="2"/>
              <a:buChar char="q"/>
            </a:pPr>
            <a:r>
              <a:rPr lang="en-US" dirty="0"/>
              <a:t>Microcontroller/microprocessor</a:t>
            </a:r>
          </a:p>
          <a:p>
            <a:pPr marL="285750" indent="-285750">
              <a:buFont typeface="Wingdings" panose="05000000000000000000" pitchFamily="2" charset="2"/>
              <a:buChar char="q"/>
            </a:pPr>
            <a:r>
              <a:rPr lang="en-US" dirty="0"/>
              <a:t>Operating system (driver support)</a:t>
            </a:r>
          </a:p>
          <a:p>
            <a:pPr marL="285750" indent="-285750">
              <a:buFont typeface="Wingdings" panose="05000000000000000000" pitchFamily="2" charset="2"/>
              <a:buChar char="q"/>
            </a:pPr>
            <a:r>
              <a:rPr lang="en-US" dirty="0"/>
              <a:t>Antenna and connector</a:t>
            </a:r>
          </a:p>
          <a:p>
            <a:pPr marL="285750" indent="-285750">
              <a:buFont typeface="Wingdings" panose="05000000000000000000" pitchFamily="2" charset="2"/>
              <a:buChar char="q"/>
            </a:pPr>
            <a:r>
              <a:rPr lang="en-US" dirty="0"/>
              <a:t>Secure Wi-Fi authentication schemes</a:t>
            </a:r>
          </a:p>
          <a:p>
            <a:pPr marL="285750" indent="-285750">
              <a:buFont typeface="Wingdings" panose="05000000000000000000" pitchFamily="2" charset="2"/>
              <a:buChar char="q"/>
            </a:pPr>
            <a:r>
              <a:rPr lang="en-US" dirty="0"/>
              <a:t>Packaging type</a:t>
            </a:r>
          </a:p>
          <a:p>
            <a:pPr marL="285750" indent="-285750">
              <a:buFont typeface="Wingdings" panose="05000000000000000000" pitchFamily="2" charset="2"/>
              <a:buChar char="q"/>
            </a:pPr>
            <a:r>
              <a:rPr lang="en-US" dirty="0"/>
              <a:t>PCB layout</a:t>
            </a:r>
          </a:p>
          <a:p>
            <a:pPr marL="285750" indent="-285750">
              <a:buFont typeface="Wingdings" panose="05000000000000000000" pitchFamily="2" charset="2"/>
              <a:buChar char="q"/>
            </a:pPr>
            <a:r>
              <a:rPr lang="en-US" dirty="0"/>
              <a:t>Hardware interfaces</a:t>
            </a:r>
          </a:p>
          <a:p>
            <a:pPr marL="285750" indent="-285750">
              <a:buFont typeface="Wingdings" panose="05000000000000000000" pitchFamily="2" charset="2"/>
              <a:buChar char="q"/>
            </a:pPr>
            <a:r>
              <a:rPr lang="en-US" dirty="0"/>
              <a:t>Cost</a:t>
            </a:r>
          </a:p>
          <a:p>
            <a:endParaRPr lang="en-US" dirty="0"/>
          </a:p>
        </p:txBody>
      </p:sp>
    </p:spTree>
    <p:extLst>
      <p:ext uri="{BB962C8B-B14F-4D97-AF65-F5344CB8AC3E}">
        <p14:creationId xmlns:p14="http://schemas.microsoft.com/office/powerpoint/2010/main" val="3566645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7652"/>
          </a:xfrm>
        </p:spPr>
        <p:txBody>
          <a:bodyPr>
            <a:normAutofit/>
          </a:bodyPr>
          <a:lstStyle/>
          <a:p>
            <a:pPr algn="ctr"/>
            <a:r>
              <a:rPr lang="en-US" sz="3600" b="1" dirty="0">
                <a:latin typeface="+mn-lt"/>
              </a:rPr>
              <a:t>Basic steps to follow</a:t>
            </a:r>
          </a:p>
        </p:txBody>
      </p:sp>
      <p:sp>
        <p:nvSpPr>
          <p:cNvPr id="3" name="Content Placeholder 2"/>
          <p:cNvSpPr>
            <a:spLocks noGrp="1"/>
          </p:cNvSpPr>
          <p:nvPr>
            <p:ph idx="1"/>
          </p:nvPr>
        </p:nvSpPr>
        <p:spPr>
          <a:xfrm>
            <a:off x="226423" y="992777"/>
            <a:ext cx="11800114" cy="5660572"/>
          </a:xfrm>
        </p:spPr>
        <p:txBody>
          <a:bodyPr>
            <a:normAutofit fontScale="92500" lnSpcReduction="20000"/>
          </a:bodyPr>
          <a:lstStyle/>
          <a:p>
            <a:pPr>
              <a:buFont typeface="Wingdings" panose="05000000000000000000" pitchFamily="2" charset="2"/>
              <a:buChar char="Ø"/>
            </a:pPr>
            <a:r>
              <a:rPr lang="en-US" dirty="0"/>
              <a:t>Set up the right connections with microcontroller (SPI/UART/I2C)</a:t>
            </a:r>
          </a:p>
          <a:p>
            <a:pPr>
              <a:buFont typeface="Wingdings" panose="05000000000000000000" pitchFamily="2" charset="2"/>
              <a:buChar char="Ø"/>
            </a:pPr>
            <a:r>
              <a:rPr lang="en-US" dirty="0"/>
              <a:t>Declare the SSID and Password</a:t>
            </a:r>
          </a:p>
          <a:p>
            <a:pPr>
              <a:buFont typeface="Wingdings" panose="05000000000000000000" pitchFamily="2" charset="2"/>
              <a:buChar char="Ø"/>
            </a:pPr>
            <a:r>
              <a:rPr lang="en-US" dirty="0"/>
              <a:t>Select the right wireless security scheme (unsecured, WEP, WPA, or WPA2)</a:t>
            </a:r>
          </a:p>
          <a:p>
            <a:pPr>
              <a:buFont typeface="Wingdings" panose="05000000000000000000" pitchFamily="2" charset="2"/>
              <a:buChar char="Ø"/>
            </a:pPr>
            <a:r>
              <a:rPr lang="en-US" dirty="0"/>
              <a:t>Define the passphrase in case of WEP scheme</a:t>
            </a:r>
          </a:p>
          <a:p>
            <a:pPr>
              <a:buFont typeface="Wingdings" panose="05000000000000000000" pitchFamily="2" charset="2"/>
              <a:buChar char="Ø"/>
            </a:pPr>
            <a:r>
              <a:rPr lang="en-US" dirty="0"/>
              <a:t>Make sure proper connection can be established by running a series of instructions. For </a:t>
            </a:r>
            <a:r>
              <a:rPr lang="en-US" dirty="0" err="1"/>
              <a:t>eg</a:t>
            </a:r>
            <a:r>
              <a:rPr lang="en-US" dirty="0"/>
              <a:t>, </a:t>
            </a:r>
            <a:r>
              <a:rPr lang="en-US" dirty="0" err="1"/>
              <a:t>Adafruit</a:t>
            </a:r>
            <a:r>
              <a:rPr lang="en-US" dirty="0"/>
              <a:t> libraries provide the following set-up routine,</a:t>
            </a:r>
          </a:p>
          <a:p>
            <a:pPr marL="548640"/>
            <a:r>
              <a:rPr lang="en-US" dirty="0"/>
              <a:t>Initialization</a:t>
            </a:r>
          </a:p>
          <a:p>
            <a:pPr marL="548640"/>
            <a:r>
              <a:rPr lang="en-US" dirty="0"/>
              <a:t>SSID Scan</a:t>
            </a:r>
          </a:p>
          <a:p>
            <a:pPr marL="548640"/>
            <a:r>
              <a:rPr lang="en-US" dirty="0"/>
              <a:t>Access Point connection</a:t>
            </a:r>
          </a:p>
          <a:p>
            <a:pPr marL="548640"/>
            <a:r>
              <a:rPr lang="en-US" dirty="0"/>
              <a:t>DHCP address assignment</a:t>
            </a:r>
          </a:p>
          <a:p>
            <a:pPr marL="548640"/>
            <a:r>
              <a:rPr lang="en-US" dirty="0"/>
              <a:t>DNS lookup of </a:t>
            </a:r>
            <a:r>
              <a:rPr lang="en-US" dirty="0">
                <a:hlinkClick r:id="rId2" tooltip="Link: http://www.adafruit.com"/>
              </a:rPr>
              <a:t>www.adafruit.com</a:t>
            </a:r>
            <a:endParaRPr lang="en-US" dirty="0"/>
          </a:p>
          <a:p>
            <a:pPr marL="548640"/>
            <a:r>
              <a:rPr lang="en-US" dirty="0"/>
              <a:t>Ping </a:t>
            </a:r>
            <a:r>
              <a:rPr lang="en-US" dirty="0">
                <a:hlinkClick r:id="rId2"/>
              </a:rPr>
              <a:t>www.adafruit.com</a:t>
            </a:r>
            <a:endParaRPr lang="en-US" dirty="0"/>
          </a:p>
          <a:p>
            <a:pPr marL="548640"/>
            <a:r>
              <a:rPr lang="en-US" dirty="0"/>
              <a:t>Disconnect</a:t>
            </a:r>
          </a:p>
          <a:p>
            <a:pPr marL="502920" indent="-457200">
              <a:buFont typeface="Wingdings" panose="05000000000000000000" pitchFamily="2" charset="2"/>
              <a:buChar char="Ø"/>
            </a:pPr>
            <a:r>
              <a:rPr lang="en-US" dirty="0"/>
              <a:t>Establish client/server communication.</a:t>
            </a:r>
          </a:p>
          <a:p>
            <a:endParaRPr lang="en-US" dirty="0"/>
          </a:p>
          <a:p>
            <a:endParaRPr lang="en-US" dirty="0"/>
          </a:p>
        </p:txBody>
      </p:sp>
    </p:spTree>
    <p:extLst>
      <p:ext uri="{BB962C8B-B14F-4D97-AF65-F5344CB8AC3E}">
        <p14:creationId xmlns:p14="http://schemas.microsoft.com/office/powerpoint/2010/main" val="3188145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5798"/>
          </a:xfrm>
        </p:spPr>
        <p:txBody>
          <a:bodyPr/>
          <a:lstStyle/>
          <a:p>
            <a:r>
              <a:rPr lang="en-US" b="1" dirty="0">
                <a:latin typeface="+mn-lt"/>
              </a:rPr>
              <a:t>References</a:t>
            </a:r>
          </a:p>
        </p:txBody>
      </p:sp>
      <p:sp>
        <p:nvSpPr>
          <p:cNvPr id="3" name="Content Placeholder 2"/>
          <p:cNvSpPr>
            <a:spLocks noGrp="1"/>
          </p:cNvSpPr>
          <p:nvPr>
            <p:ph idx="1"/>
          </p:nvPr>
        </p:nvSpPr>
        <p:spPr>
          <a:xfrm>
            <a:off x="838200" y="1230924"/>
            <a:ext cx="10515600" cy="4778986"/>
          </a:xfrm>
        </p:spPr>
        <p:txBody>
          <a:bodyPr>
            <a:normAutofit/>
          </a:bodyPr>
          <a:lstStyle/>
          <a:p>
            <a:pPr>
              <a:buFont typeface="Wingdings" panose="05000000000000000000" pitchFamily="2" charset="2"/>
              <a:buChar char="Ø"/>
            </a:pPr>
            <a:r>
              <a:rPr lang="en-US" dirty="0"/>
              <a:t>[1] https://learn.adafruit.com/adafruit-cc3000-wifi/smartconfigtest</a:t>
            </a:r>
          </a:p>
          <a:p>
            <a:pPr>
              <a:buFont typeface="Wingdings" panose="05000000000000000000" pitchFamily="2" charset="2"/>
              <a:buChar char="Ø"/>
            </a:pPr>
            <a:r>
              <a:rPr lang="en-US" dirty="0"/>
              <a:t>[2] http://urgentcomm.com/mag/diversity-good-thing</a:t>
            </a:r>
          </a:p>
          <a:p>
            <a:pPr>
              <a:buFont typeface="Wingdings" panose="05000000000000000000" pitchFamily="2" charset="2"/>
              <a:buChar char="Ø"/>
            </a:pPr>
            <a:r>
              <a:rPr lang="en-US" dirty="0"/>
              <a:t>[3] https://www.slideshare.net/victerpaul/8-80211-wireless-lan</a:t>
            </a:r>
          </a:p>
          <a:p>
            <a:pPr>
              <a:buFont typeface="Wingdings" panose="05000000000000000000" pitchFamily="2" charset="2"/>
              <a:buChar char="Ø"/>
            </a:pPr>
            <a:r>
              <a:rPr lang="en-US" dirty="0"/>
              <a:t>[4] https://www.semiconductorstore.com/blog/2015/WiFi-standards-802-11a-b-g-n-vs-802-11ac-Which-is-Best/806</a:t>
            </a:r>
          </a:p>
          <a:p>
            <a:pPr>
              <a:buFont typeface="Wingdings" panose="05000000000000000000" pitchFamily="2" charset="2"/>
              <a:buChar char="Ø"/>
            </a:pPr>
            <a:r>
              <a:rPr lang="en-US" dirty="0"/>
              <a:t>[5] http://rtcmagazine.com/articles/view/103315</a:t>
            </a:r>
          </a:p>
          <a:p>
            <a:pPr>
              <a:buFont typeface="Wingdings" panose="05000000000000000000" pitchFamily="2" charset="2"/>
              <a:buChar char="Ø"/>
            </a:pPr>
            <a:r>
              <a:rPr lang="en-US" dirty="0"/>
              <a:t>[6] http://processors.wiki.ti.com/index.php/CC3000_Basic_Wi-Fi_example_application_for_MSP430</a:t>
            </a:r>
          </a:p>
          <a:p>
            <a:pPr>
              <a:buFont typeface="Wingdings" panose="05000000000000000000" pitchFamily="2" charset="2"/>
              <a:buChar char="Ø"/>
            </a:pPr>
            <a:r>
              <a:rPr lang="en-US" dirty="0"/>
              <a:t>[7] http://43oh.com/2015/06/comparing-iot-wi-fi-modules-esp8266-vs-cc3000-vs-rn131-vs-hdg204/</a:t>
            </a:r>
          </a:p>
        </p:txBody>
      </p:sp>
    </p:spTree>
    <p:extLst>
      <p:ext uri="{BB962C8B-B14F-4D97-AF65-F5344CB8AC3E}">
        <p14:creationId xmlns:p14="http://schemas.microsoft.com/office/powerpoint/2010/main" val="9105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507" y="125168"/>
            <a:ext cx="10515600" cy="1325563"/>
          </a:xfrm>
        </p:spPr>
        <p:txBody>
          <a:bodyPr/>
          <a:lstStyle/>
          <a:p>
            <a:r>
              <a:rPr lang="en-US" b="1" dirty="0">
                <a:latin typeface="+mn-lt"/>
              </a:rPr>
              <a:t>Wi-Fi- Introduction</a:t>
            </a:r>
          </a:p>
        </p:txBody>
      </p:sp>
      <p:sp>
        <p:nvSpPr>
          <p:cNvPr id="3" name="Content Placeholder 2"/>
          <p:cNvSpPr>
            <a:spLocks noGrp="1"/>
          </p:cNvSpPr>
          <p:nvPr>
            <p:ph idx="1"/>
          </p:nvPr>
        </p:nvSpPr>
        <p:spPr>
          <a:xfrm>
            <a:off x="486507" y="1354015"/>
            <a:ext cx="10764715" cy="5108330"/>
          </a:xfrm>
        </p:spPr>
        <p:txBody>
          <a:bodyPr/>
          <a:lstStyle/>
          <a:p>
            <a:r>
              <a:rPr lang="en-US" dirty="0"/>
              <a:t>“Wireless Fidelity” .</a:t>
            </a:r>
          </a:p>
          <a:p>
            <a:r>
              <a:rPr lang="en-US" dirty="0"/>
              <a:t>Specified in the 802.11b specification from the Institute of Electrical and Electronics Engineers (IEEE).</a:t>
            </a:r>
          </a:p>
          <a:p>
            <a:r>
              <a:rPr lang="en-US" dirty="0"/>
              <a:t>Operates in the unlicensed 2.4 and 5 GHz radio bands, with an 11 Mbps (802.11b) or 54 Mbps (802.11a) data rate, respectively.</a:t>
            </a:r>
          </a:p>
          <a:p>
            <a:r>
              <a:rPr lang="en-US" dirty="0"/>
              <a:t>Wi-Fi alliance specifies standards</a:t>
            </a:r>
          </a:p>
          <a:p>
            <a:r>
              <a:rPr lang="en-US" dirty="0"/>
              <a:t>“Wi-Fi Certified” trademarked  by the Wi-Fi Alliance devices.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8647" y="4730299"/>
            <a:ext cx="2173460" cy="1394275"/>
          </a:xfrm>
          <a:prstGeom prst="rect">
            <a:avLst/>
          </a:prstGeom>
        </p:spPr>
      </p:pic>
    </p:spTree>
    <p:extLst>
      <p:ext uri="{BB962C8B-B14F-4D97-AF65-F5344CB8AC3E}">
        <p14:creationId xmlns:p14="http://schemas.microsoft.com/office/powerpoint/2010/main" val="336934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299"/>
            <a:ext cx="10515600" cy="1620350"/>
          </a:xfrm>
        </p:spPr>
        <p:txBody>
          <a:bodyPr>
            <a:normAutofit/>
          </a:bodyPr>
          <a:lstStyle/>
          <a:p>
            <a:r>
              <a:rPr lang="en-US" sz="4000" b="1" dirty="0">
                <a:latin typeface="+mn-lt"/>
              </a:rPr>
              <a:t>IEEE Standards</a:t>
            </a:r>
          </a:p>
        </p:txBody>
      </p:sp>
      <p:sp>
        <p:nvSpPr>
          <p:cNvPr id="3" name="Content Placeholder 2"/>
          <p:cNvSpPr>
            <a:spLocks noGrp="1"/>
          </p:cNvSpPr>
          <p:nvPr>
            <p:ph idx="1"/>
          </p:nvPr>
        </p:nvSpPr>
        <p:spPr>
          <a:xfrm>
            <a:off x="838200" y="1037610"/>
            <a:ext cx="10515600" cy="5468698"/>
          </a:xfrm>
        </p:spPr>
        <p:txBody>
          <a:bodyPr/>
          <a:lstStyle/>
          <a:p>
            <a:r>
              <a:rPr lang="en-US" b="1" dirty="0"/>
              <a:t>IEEE 802.11</a:t>
            </a:r>
            <a:r>
              <a:rPr lang="en-US" dirty="0"/>
              <a:t> is a set of media access control (MAC) and physical layer (PHY) specifications for implementing wireless local area network (WLAN) computer communication in the 900 MHz and 2.4, 3.6, 5, and 60 GHz frequency bands. </a:t>
            </a:r>
          </a:p>
          <a:p>
            <a:r>
              <a:rPr lang="en-US" dirty="0"/>
              <a:t>Many versions were present within 802.11 standards as mentioned below </a:t>
            </a:r>
          </a:p>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692" y="3650731"/>
            <a:ext cx="6708531" cy="2297672"/>
          </a:xfrm>
          <a:prstGeom prst="rect">
            <a:avLst/>
          </a:prstGeom>
        </p:spPr>
      </p:pic>
      <p:sp>
        <p:nvSpPr>
          <p:cNvPr id="8" name="TextBox 7"/>
          <p:cNvSpPr txBox="1"/>
          <p:nvPr/>
        </p:nvSpPr>
        <p:spPr>
          <a:xfrm>
            <a:off x="4317023" y="5948403"/>
            <a:ext cx="4396154" cy="338554"/>
          </a:xfrm>
          <a:prstGeom prst="rect">
            <a:avLst/>
          </a:prstGeom>
          <a:noFill/>
        </p:spPr>
        <p:txBody>
          <a:bodyPr wrap="square" rtlCol="0">
            <a:spAutoFit/>
          </a:bodyPr>
          <a:lstStyle/>
          <a:p>
            <a:r>
              <a:rPr lang="en-US" sz="1600" i="1" dirty="0"/>
              <a:t>Source: www.rtcmagazine.com</a:t>
            </a:r>
          </a:p>
        </p:txBody>
      </p:sp>
    </p:spTree>
    <p:extLst>
      <p:ext uri="{BB962C8B-B14F-4D97-AF65-F5344CB8AC3E}">
        <p14:creationId xmlns:p14="http://schemas.microsoft.com/office/powerpoint/2010/main" val="3381816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260"/>
            <a:ext cx="10515600" cy="505732"/>
          </a:xfrm>
        </p:spPr>
        <p:txBody>
          <a:bodyPr>
            <a:normAutofit fontScale="90000"/>
          </a:bodyPr>
          <a:lstStyle/>
          <a:p>
            <a:pPr algn="ctr"/>
            <a:r>
              <a:rPr lang="en-US" sz="3600" b="1" dirty="0">
                <a:latin typeface="+mn-lt"/>
              </a:rPr>
              <a:t>Wi-Fi Standards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4263" y="591606"/>
            <a:ext cx="8463741" cy="4748301"/>
          </a:xfrm>
        </p:spPr>
      </p:pic>
      <p:sp>
        <p:nvSpPr>
          <p:cNvPr id="5" name="Rectangle 4"/>
          <p:cNvSpPr/>
          <p:nvPr/>
        </p:nvSpPr>
        <p:spPr>
          <a:xfrm>
            <a:off x="2142309" y="4399381"/>
            <a:ext cx="1045028" cy="261257"/>
          </a:xfrm>
          <a:prstGeom prst="rect">
            <a:avLst/>
          </a:prstGeom>
          <a:solidFill>
            <a:srgbClr val="F6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85851" y="4950040"/>
            <a:ext cx="1079863" cy="243840"/>
          </a:xfrm>
          <a:prstGeom prst="rect">
            <a:avLst/>
          </a:prstGeom>
          <a:solidFill>
            <a:srgbClr val="F6F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211977" y="4362994"/>
            <a:ext cx="975360" cy="369332"/>
          </a:xfrm>
          <a:prstGeom prst="rect">
            <a:avLst/>
          </a:prstGeom>
          <a:noFill/>
        </p:spPr>
        <p:txBody>
          <a:bodyPr wrap="square" rtlCol="0">
            <a:spAutoFit/>
          </a:bodyPr>
          <a:lstStyle/>
          <a:p>
            <a:endParaRPr lang="en-US" dirty="0"/>
          </a:p>
        </p:txBody>
      </p:sp>
      <p:sp>
        <p:nvSpPr>
          <p:cNvPr id="8" name="TextBox 7"/>
          <p:cNvSpPr txBox="1"/>
          <p:nvPr/>
        </p:nvSpPr>
        <p:spPr>
          <a:xfrm>
            <a:off x="2425337" y="4370177"/>
            <a:ext cx="548640" cy="292388"/>
          </a:xfrm>
          <a:prstGeom prst="rect">
            <a:avLst/>
          </a:prstGeom>
          <a:noFill/>
        </p:spPr>
        <p:txBody>
          <a:bodyPr wrap="square" rtlCol="0">
            <a:spAutoFit/>
          </a:bodyPr>
          <a:lstStyle/>
          <a:p>
            <a:r>
              <a:rPr lang="en-US" sz="1300" b="1" dirty="0">
                <a:solidFill>
                  <a:schemeClr val="bg2">
                    <a:lumMod val="50000"/>
                  </a:schemeClr>
                </a:solidFill>
                <a:latin typeface="Arial Narrow" panose="020B0606020202030204" pitchFamily="34" charset="0"/>
              </a:rPr>
              <a:t>2012</a:t>
            </a:r>
          </a:p>
        </p:txBody>
      </p:sp>
      <p:sp>
        <p:nvSpPr>
          <p:cNvPr id="9" name="TextBox 8"/>
          <p:cNvSpPr txBox="1"/>
          <p:nvPr/>
        </p:nvSpPr>
        <p:spPr>
          <a:xfrm>
            <a:off x="2425337" y="4901492"/>
            <a:ext cx="548640" cy="292388"/>
          </a:xfrm>
          <a:prstGeom prst="rect">
            <a:avLst/>
          </a:prstGeom>
          <a:noFill/>
        </p:spPr>
        <p:txBody>
          <a:bodyPr wrap="square" rtlCol="0">
            <a:spAutoFit/>
          </a:bodyPr>
          <a:lstStyle/>
          <a:p>
            <a:r>
              <a:rPr lang="en-US" sz="1300" b="1" dirty="0">
                <a:solidFill>
                  <a:schemeClr val="bg2">
                    <a:lumMod val="50000"/>
                  </a:schemeClr>
                </a:solidFill>
                <a:latin typeface="Arial Narrow" panose="020B0606020202030204" pitchFamily="34" charset="0"/>
              </a:rPr>
              <a:t>2013</a:t>
            </a:r>
          </a:p>
        </p:txBody>
      </p:sp>
      <p:sp>
        <p:nvSpPr>
          <p:cNvPr id="11" name="TextBox 10"/>
          <p:cNvSpPr txBox="1"/>
          <p:nvPr/>
        </p:nvSpPr>
        <p:spPr>
          <a:xfrm>
            <a:off x="627017" y="5369111"/>
            <a:ext cx="10937966" cy="1200329"/>
          </a:xfrm>
          <a:prstGeom prst="rect">
            <a:avLst/>
          </a:prstGeom>
          <a:noFill/>
        </p:spPr>
        <p:txBody>
          <a:bodyPr wrap="square" rtlCol="0">
            <a:spAutoFit/>
          </a:bodyPr>
          <a:lstStyle/>
          <a:p>
            <a:r>
              <a:rPr lang="en-US" dirty="0"/>
              <a:t>802.11ac is the newest generation of Wi-Fi signaling. utilizes dual band wireless technology, supporting simultaneous connections on both the 2.4 GHz and 5 GHz Wi-Fi bands. 802.11ac offers backward compatibility to 802.11b/g/n and bandwidth rated up to 1300 Mbps on the 5 GHz band plus up to 450 Mbps on 2.4 GHz. However it is more expensive and is still prone to interference on the 2.4 GHz band.</a:t>
            </a:r>
          </a:p>
        </p:txBody>
      </p:sp>
    </p:spTree>
    <p:extLst>
      <p:ext uri="{BB962C8B-B14F-4D97-AF65-F5344CB8AC3E}">
        <p14:creationId xmlns:p14="http://schemas.microsoft.com/office/powerpoint/2010/main" val="3379487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821" y="120572"/>
            <a:ext cx="6705601" cy="756139"/>
          </a:xfrm>
        </p:spPr>
        <p:txBody>
          <a:bodyPr/>
          <a:lstStyle/>
          <a:p>
            <a:r>
              <a:rPr lang="en-US" b="1" dirty="0">
                <a:latin typeface="+mn-lt"/>
              </a:rPr>
              <a:t>Security Protocols</a:t>
            </a:r>
          </a:p>
        </p:txBody>
      </p:sp>
      <p:sp>
        <p:nvSpPr>
          <p:cNvPr id="3" name="Content Placeholder 2"/>
          <p:cNvSpPr>
            <a:spLocks noGrp="1"/>
          </p:cNvSpPr>
          <p:nvPr>
            <p:ph idx="1"/>
          </p:nvPr>
        </p:nvSpPr>
        <p:spPr>
          <a:xfrm>
            <a:off x="486507" y="876711"/>
            <a:ext cx="11075378" cy="5855677"/>
          </a:xfrm>
        </p:spPr>
        <p:txBody>
          <a:bodyPr/>
          <a:lstStyle/>
          <a:p>
            <a:r>
              <a:rPr lang="en-US" dirty="0"/>
              <a:t>There are three standard wireless security protocols for WLAN(Wireless Area Networks):</a:t>
            </a:r>
          </a:p>
          <a:p>
            <a:r>
              <a:rPr lang="en-US" dirty="0"/>
              <a:t>WEP</a:t>
            </a:r>
          </a:p>
          <a:p>
            <a:r>
              <a:rPr lang="en-US" dirty="0"/>
              <a:t>WPA</a:t>
            </a:r>
          </a:p>
          <a:p>
            <a:r>
              <a:rPr lang="en-US" dirty="0"/>
              <a:t>WPA2</a:t>
            </a:r>
          </a:p>
          <a:p>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8626" t="14610" r="6726" b="4321"/>
          <a:stretch/>
        </p:blipFill>
        <p:spPr>
          <a:xfrm>
            <a:off x="3341077" y="2794576"/>
            <a:ext cx="4712677" cy="3385073"/>
          </a:xfrm>
          <a:prstGeom prst="rect">
            <a:avLst/>
          </a:prstGeom>
        </p:spPr>
      </p:pic>
      <p:sp>
        <p:nvSpPr>
          <p:cNvPr id="6" name="TextBox 5"/>
          <p:cNvSpPr txBox="1"/>
          <p:nvPr/>
        </p:nvSpPr>
        <p:spPr>
          <a:xfrm>
            <a:off x="4290646" y="6272612"/>
            <a:ext cx="2417885" cy="369332"/>
          </a:xfrm>
          <a:prstGeom prst="rect">
            <a:avLst/>
          </a:prstGeom>
          <a:noFill/>
        </p:spPr>
        <p:txBody>
          <a:bodyPr wrap="square" rtlCol="0">
            <a:spAutoFit/>
          </a:bodyPr>
          <a:lstStyle/>
          <a:p>
            <a:r>
              <a:rPr lang="en-US" i="1" dirty="0"/>
              <a:t>Source: www.cisco.com</a:t>
            </a:r>
          </a:p>
        </p:txBody>
      </p:sp>
    </p:spTree>
    <p:extLst>
      <p:ext uri="{BB962C8B-B14F-4D97-AF65-F5344CB8AC3E}">
        <p14:creationId xmlns:p14="http://schemas.microsoft.com/office/powerpoint/2010/main" val="1017881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991" y="86824"/>
            <a:ext cx="10515600" cy="1325563"/>
          </a:xfrm>
        </p:spPr>
        <p:txBody>
          <a:bodyPr/>
          <a:lstStyle/>
          <a:p>
            <a:r>
              <a:rPr lang="en-US" b="1" dirty="0">
                <a:latin typeface="+mn-lt"/>
              </a:rPr>
              <a:t>Wi-Fi Operating modes</a:t>
            </a:r>
          </a:p>
        </p:txBody>
      </p:sp>
      <p:sp>
        <p:nvSpPr>
          <p:cNvPr id="3" name="Content Placeholder 2"/>
          <p:cNvSpPr>
            <a:spLocks noGrp="1"/>
          </p:cNvSpPr>
          <p:nvPr>
            <p:ph idx="1"/>
          </p:nvPr>
        </p:nvSpPr>
        <p:spPr>
          <a:xfrm>
            <a:off x="532668" y="1301018"/>
            <a:ext cx="11222648" cy="4953244"/>
          </a:xfrm>
        </p:spPr>
        <p:txBody>
          <a:bodyPr/>
          <a:lstStyle/>
          <a:p>
            <a:r>
              <a:rPr lang="en-US" dirty="0"/>
              <a:t>Infrastructure Mode</a:t>
            </a:r>
          </a:p>
          <a:p>
            <a:pPr marL="0" indent="0">
              <a:buNone/>
            </a:pPr>
            <a:r>
              <a:rPr lang="en-US" dirty="0"/>
              <a:t>Wireless clients are connected to an access point. This is generally the         default mode for 802.11b cards.</a:t>
            </a:r>
          </a:p>
          <a:p>
            <a:r>
              <a:rPr lang="en-US" dirty="0"/>
              <a:t>Ad-Hoc Mode</a:t>
            </a:r>
          </a:p>
          <a:p>
            <a:pPr marL="0" indent="0">
              <a:buNone/>
            </a:pPr>
            <a:r>
              <a:rPr lang="en-US" dirty="0"/>
              <a:t>Clients are connected to one another without any access point.</a:t>
            </a:r>
          </a:p>
          <a:p>
            <a:r>
              <a:rPr lang="en-US" dirty="0"/>
              <a:t>Wi-Fi Mesh Network</a:t>
            </a:r>
          </a:p>
          <a:p>
            <a:pPr marL="0" indent="0">
              <a:buNone/>
            </a:pPr>
            <a:r>
              <a:rPr lang="en-US" dirty="0"/>
              <a:t>Form of wireless ad hoc network. a communications network made up of radio nodes organized in a mesh topology</a:t>
            </a:r>
          </a:p>
        </p:txBody>
      </p:sp>
    </p:spTree>
    <p:extLst>
      <p:ext uri="{BB962C8B-B14F-4D97-AF65-F5344CB8AC3E}">
        <p14:creationId xmlns:p14="http://schemas.microsoft.com/office/powerpoint/2010/main" val="3587628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738" y="0"/>
            <a:ext cx="10515600" cy="1325563"/>
          </a:xfrm>
        </p:spPr>
        <p:txBody>
          <a:bodyPr/>
          <a:lstStyle/>
          <a:p>
            <a:r>
              <a:rPr lang="en-US" b="1" dirty="0">
                <a:latin typeface="+mn-lt"/>
              </a:rPr>
              <a:t>Wi-Fi Operating modes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1338" y="1687513"/>
            <a:ext cx="4658153" cy="3623041"/>
          </a:xfr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b="6902"/>
          <a:stretch/>
        </p:blipFill>
        <p:spPr>
          <a:xfrm>
            <a:off x="6573456" y="1016367"/>
            <a:ext cx="4900613" cy="4408487"/>
          </a:xfrm>
          <a:prstGeom prst="rect">
            <a:avLst/>
          </a:prstGeom>
        </p:spPr>
      </p:pic>
      <p:sp>
        <p:nvSpPr>
          <p:cNvPr id="8" name="TextBox 7"/>
          <p:cNvSpPr txBox="1"/>
          <p:nvPr/>
        </p:nvSpPr>
        <p:spPr>
          <a:xfrm>
            <a:off x="1385672" y="5424854"/>
            <a:ext cx="3789484" cy="369332"/>
          </a:xfrm>
          <a:prstGeom prst="rect">
            <a:avLst/>
          </a:prstGeom>
          <a:noFill/>
        </p:spPr>
        <p:txBody>
          <a:bodyPr wrap="square" rtlCol="0">
            <a:spAutoFit/>
          </a:bodyPr>
          <a:lstStyle/>
          <a:p>
            <a:r>
              <a:rPr lang="en-US" i="1" dirty="0"/>
              <a:t>Source: www.virtual.cpcc.edu</a:t>
            </a:r>
          </a:p>
        </p:txBody>
      </p:sp>
      <p:sp>
        <p:nvSpPr>
          <p:cNvPr id="9" name="TextBox 8"/>
          <p:cNvSpPr txBox="1"/>
          <p:nvPr/>
        </p:nvSpPr>
        <p:spPr>
          <a:xfrm>
            <a:off x="7252445" y="5372128"/>
            <a:ext cx="4273429" cy="369332"/>
          </a:xfrm>
          <a:prstGeom prst="rect">
            <a:avLst/>
          </a:prstGeom>
          <a:noFill/>
        </p:spPr>
        <p:txBody>
          <a:bodyPr wrap="square" rtlCol="0">
            <a:spAutoFit/>
          </a:bodyPr>
          <a:lstStyle/>
          <a:p>
            <a:r>
              <a:rPr lang="en-US" i="1" dirty="0"/>
              <a:t>Source: www.extrememetech.com</a:t>
            </a:r>
          </a:p>
        </p:txBody>
      </p:sp>
    </p:spTree>
    <p:extLst>
      <p:ext uri="{BB962C8B-B14F-4D97-AF65-F5344CB8AC3E}">
        <p14:creationId xmlns:p14="http://schemas.microsoft.com/office/powerpoint/2010/main" val="2407116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753" y="0"/>
            <a:ext cx="10515600" cy="1325563"/>
          </a:xfrm>
        </p:spPr>
        <p:txBody>
          <a:bodyPr/>
          <a:lstStyle/>
          <a:p>
            <a:r>
              <a:rPr lang="en-US" b="1">
                <a:latin typeface="+mn-lt"/>
              </a:rPr>
              <a:t>Wi-Fi in Embedded </a:t>
            </a:r>
            <a:r>
              <a:rPr lang="en-US" b="1" dirty="0">
                <a:latin typeface="+mn-lt"/>
              </a:rPr>
              <a:t>Applications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3884" y="1279678"/>
            <a:ext cx="6428598" cy="4419661"/>
          </a:xfrm>
        </p:spPr>
      </p:pic>
      <p:sp>
        <p:nvSpPr>
          <p:cNvPr id="6" name="TextBox 5"/>
          <p:cNvSpPr txBox="1"/>
          <p:nvPr/>
        </p:nvSpPr>
        <p:spPr>
          <a:xfrm>
            <a:off x="433753" y="1279678"/>
            <a:ext cx="5606562" cy="4062651"/>
          </a:xfrm>
          <a:prstGeom prst="rect">
            <a:avLst/>
          </a:prstGeom>
          <a:noFill/>
        </p:spPr>
        <p:txBody>
          <a:bodyPr wrap="square" rtlCol="0">
            <a:spAutoFit/>
          </a:bodyPr>
          <a:lstStyle/>
          <a:p>
            <a:r>
              <a:rPr lang="en-US" sz="2800" dirty="0"/>
              <a:t>Advantages</a:t>
            </a:r>
          </a:p>
          <a:p>
            <a:pPr marL="285750" indent="-285750">
              <a:buFont typeface="Arial" panose="020B0604020202020204" pitchFamily="34" charset="0"/>
              <a:buChar char="•"/>
            </a:pPr>
            <a:r>
              <a:rPr lang="en-US" dirty="0"/>
              <a:t>Convenience</a:t>
            </a:r>
          </a:p>
          <a:p>
            <a:pPr marL="285750" indent="-285750">
              <a:buFont typeface="Arial" panose="020B0604020202020204" pitchFamily="34" charset="0"/>
              <a:buChar char="•"/>
            </a:pPr>
            <a:r>
              <a:rPr lang="en-US" dirty="0"/>
              <a:t>Mobility</a:t>
            </a:r>
          </a:p>
          <a:p>
            <a:pPr marL="285750" indent="-285750">
              <a:buFont typeface="Arial" panose="020B0604020202020204" pitchFamily="34" charset="0"/>
              <a:buChar char="•"/>
            </a:pPr>
            <a:r>
              <a:rPr lang="en-US" dirty="0"/>
              <a:t>Productivity</a:t>
            </a:r>
          </a:p>
          <a:p>
            <a:pPr marL="285750" indent="-285750">
              <a:buFont typeface="Arial" panose="020B0604020202020204" pitchFamily="34" charset="0"/>
              <a:buChar char="•"/>
            </a:pPr>
            <a:r>
              <a:rPr lang="en-US" dirty="0"/>
              <a:t>Deployment</a:t>
            </a:r>
          </a:p>
          <a:p>
            <a:pPr marL="285750" indent="-285750">
              <a:buFont typeface="Arial" panose="020B0604020202020204" pitchFamily="34" charset="0"/>
              <a:buChar char="•"/>
            </a:pPr>
            <a:r>
              <a:rPr lang="en-US" dirty="0"/>
              <a:t>Expandability</a:t>
            </a:r>
          </a:p>
          <a:p>
            <a:pPr marL="285750" indent="-285750">
              <a:buFont typeface="Arial" panose="020B0604020202020204" pitchFamily="34" charset="0"/>
              <a:buChar char="•"/>
            </a:pPr>
            <a:r>
              <a:rPr lang="en-US" dirty="0"/>
              <a:t>Cost</a:t>
            </a:r>
          </a:p>
          <a:p>
            <a:endParaRPr lang="en-US" dirty="0"/>
          </a:p>
          <a:p>
            <a:r>
              <a:rPr lang="en-US" sz="2400" dirty="0"/>
              <a:t>Disadvantages</a:t>
            </a:r>
          </a:p>
          <a:p>
            <a:pPr marL="342900" indent="-342900">
              <a:buFont typeface="Arial" panose="020B0604020202020204" pitchFamily="34" charset="0"/>
              <a:buChar char="•"/>
            </a:pPr>
            <a:r>
              <a:rPr lang="en-US" sz="2000" dirty="0"/>
              <a:t>Security</a:t>
            </a:r>
          </a:p>
          <a:p>
            <a:pPr marL="342900" indent="-342900">
              <a:buFont typeface="Arial" panose="020B0604020202020204" pitchFamily="34" charset="0"/>
              <a:buChar char="•"/>
            </a:pPr>
            <a:r>
              <a:rPr lang="en-US" sz="2000" dirty="0"/>
              <a:t>Reliability</a:t>
            </a:r>
          </a:p>
          <a:p>
            <a:pPr marL="342900" indent="-342900">
              <a:buFont typeface="Arial" panose="020B0604020202020204" pitchFamily="34" charset="0"/>
              <a:buChar char="•"/>
            </a:pPr>
            <a:r>
              <a:rPr lang="en-US" sz="2000" dirty="0"/>
              <a:t>Range</a:t>
            </a:r>
          </a:p>
          <a:p>
            <a:pPr marL="342900" indent="-342900">
              <a:buFont typeface="Arial" panose="020B0604020202020204" pitchFamily="34" charset="0"/>
              <a:buChar char="•"/>
            </a:pPr>
            <a:r>
              <a:rPr lang="en-US" sz="2000" dirty="0"/>
              <a:t>Speed</a:t>
            </a:r>
            <a:endParaRPr lang="en-US" sz="2400" dirty="0"/>
          </a:p>
        </p:txBody>
      </p:sp>
      <p:sp>
        <p:nvSpPr>
          <p:cNvPr id="7" name="TextBox 6"/>
          <p:cNvSpPr txBox="1"/>
          <p:nvPr/>
        </p:nvSpPr>
        <p:spPr>
          <a:xfrm>
            <a:off x="6383215" y="5752466"/>
            <a:ext cx="5117123" cy="307777"/>
          </a:xfrm>
          <a:prstGeom prst="rect">
            <a:avLst/>
          </a:prstGeom>
          <a:noFill/>
        </p:spPr>
        <p:txBody>
          <a:bodyPr wrap="square" rtlCol="0">
            <a:spAutoFit/>
          </a:bodyPr>
          <a:lstStyle/>
          <a:p>
            <a:r>
              <a:rPr lang="en-US" sz="1400" i="1" dirty="0"/>
              <a:t>Source: www.dailywireless.org </a:t>
            </a:r>
            <a:endParaRPr lang="en-US" sz="1600" i="1" dirty="0"/>
          </a:p>
        </p:txBody>
      </p:sp>
    </p:spTree>
    <p:extLst>
      <p:ext uri="{BB962C8B-B14F-4D97-AF65-F5344CB8AC3E}">
        <p14:creationId xmlns:p14="http://schemas.microsoft.com/office/powerpoint/2010/main" val="2870393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069" y="336183"/>
            <a:ext cx="10515600" cy="1325563"/>
          </a:xfrm>
        </p:spPr>
        <p:txBody>
          <a:bodyPr>
            <a:normAutofit/>
          </a:bodyPr>
          <a:lstStyle/>
          <a:p>
            <a:r>
              <a:rPr lang="en-US" sz="4000" b="1" dirty="0">
                <a:latin typeface="+mn-lt"/>
              </a:rPr>
              <a:t>Wi-Fi and IOT(Internet Of Things)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9154" y="1547446"/>
            <a:ext cx="6304084" cy="4579441"/>
          </a:xfrm>
        </p:spPr>
      </p:pic>
      <p:sp>
        <p:nvSpPr>
          <p:cNvPr id="6" name="TextBox 5"/>
          <p:cNvSpPr txBox="1"/>
          <p:nvPr/>
        </p:nvSpPr>
        <p:spPr>
          <a:xfrm>
            <a:off x="359753" y="1891079"/>
            <a:ext cx="4607902" cy="4062651"/>
          </a:xfrm>
          <a:prstGeom prst="rect">
            <a:avLst/>
          </a:prstGeom>
          <a:noFill/>
        </p:spPr>
        <p:txBody>
          <a:bodyPr wrap="square" rtlCol="0">
            <a:spAutoFit/>
          </a:bodyPr>
          <a:lstStyle/>
          <a:p>
            <a:pPr marL="285750" indent="-285750">
              <a:buFont typeface="Arial" panose="020B0604020202020204" pitchFamily="34" charset="0"/>
              <a:buChar char="•"/>
            </a:pPr>
            <a:r>
              <a:rPr lang="en-US" sz="2000" dirty="0"/>
              <a:t>Wi-Fi is the technology of choice for Internet of Things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Provides Standardized Technology for connecting devices to each other or the cloud.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Needs of protecting privacy and security is very high.</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Energy efficiency and maintenance overhead play a major role</a:t>
            </a:r>
          </a:p>
          <a:p>
            <a:endParaRPr lang="en-US" dirty="0"/>
          </a:p>
        </p:txBody>
      </p:sp>
      <p:sp>
        <p:nvSpPr>
          <p:cNvPr id="7" name="TextBox 6"/>
          <p:cNvSpPr txBox="1"/>
          <p:nvPr/>
        </p:nvSpPr>
        <p:spPr>
          <a:xfrm>
            <a:off x="7218484" y="6260123"/>
            <a:ext cx="3807069" cy="369332"/>
          </a:xfrm>
          <a:prstGeom prst="rect">
            <a:avLst/>
          </a:prstGeom>
          <a:noFill/>
        </p:spPr>
        <p:txBody>
          <a:bodyPr wrap="square" rtlCol="0">
            <a:spAutoFit/>
          </a:bodyPr>
          <a:lstStyle/>
          <a:p>
            <a:r>
              <a:rPr lang="en-US" i="1" dirty="0"/>
              <a:t>Source: www.econais.com</a:t>
            </a:r>
          </a:p>
        </p:txBody>
      </p:sp>
    </p:spTree>
    <p:extLst>
      <p:ext uri="{BB962C8B-B14F-4D97-AF65-F5344CB8AC3E}">
        <p14:creationId xmlns:p14="http://schemas.microsoft.com/office/powerpoint/2010/main" val="1292548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2795</TotalTime>
  <Words>1275</Words>
  <Application>Microsoft Office PowerPoint</Application>
  <PresentationFormat>Widescreen</PresentationFormat>
  <Paragraphs>170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Narrow</vt:lpstr>
      <vt:lpstr>Calibri</vt:lpstr>
      <vt:lpstr>Calibri Light</vt:lpstr>
      <vt:lpstr>Wingdings</vt:lpstr>
      <vt:lpstr>Office Theme</vt:lpstr>
      <vt:lpstr>Wi-Fi and Antenna Diversity</vt:lpstr>
      <vt:lpstr>Wi-Fi- Introduction</vt:lpstr>
      <vt:lpstr>IEEE Standards</vt:lpstr>
      <vt:lpstr>Wi-Fi Standards</vt:lpstr>
      <vt:lpstr>Security Protocols</vt:lpstr>
      <vt:lpstr>Wi-Fi Operating modes</vt:lpstr>
      <vt:lpstr>Wi-Fi Operating modes</vt:lpstr>
      <vt:lpstr>Wi-Fi in Embedded Applications</vt:lpstr>
      <vt:lpstr>Wi-Fi and IOT(Internet Of Things)</vt:lpstr>
      <vt:lpstr>Wi-Fi Protocol Stack</vt:lpstr>
      <vt:lpstr>Wi-Fi Physical Layer</vt:lpstr>
      <vt:lpstr>PowerPoint Presentation</vt:lpstr>
      <vt:lpstr>PowerPoint Presentation</vt:lpstr>
      <vt:lpstr>Antenna Diversity</vt:lpstr>
      <vt:lpstr>1X1 V/S 2X2 Radio options</vt:lpstr>
      <vt:lpstr>Integrating Wi-Fi with Embedded Systems</vt:lpstr>
      <vt:lpstr>Choosing a Wi-Fi module</vt:lpstr>
      <vt:lpstr>Basic steps to follow</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Shreyas</dc:creator>
  <cp:lastModifiedBy>Shreyas</cp:lastModifiedBy>
  <cp:revision>32</cp:revision>
  <dcterms:created xsi:type="dcterms:W3CDTF">2017-04-01T21:14:08Z</dcterms:created>
  <dcterms:modified xsi:type="dcterms:W3CDTF">2017-05-07T00:59:20Z</dcterms:modified>
</cp:coreProperties>
</file>